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8" r:id="rId5"/>
    <p:sldId id="265" r:id="rId6"/>
    <p:sldId id="267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36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2A35-C86D-403E-B6D4-84046694E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4D83-2508-4481-8E8C-CEA258C1398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weave.com/" TargetMode="External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ackground.asp" TargetMode="External"/><Relationship Id="rId7" Type="http://schemas.openxmlformats.org/officeDocument/2006/relationships/hyperlink" Target="https://www.w3schools.com/css/css_inline-block.asp" TargetMode="External"/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display_visibility.asp" TargetMode="External"/><Relationship Id="rId5" Type="http://schemas.openxmlformats.org/officeDocument/2006/relationships/hyperlink" Target="https://www.w3schools.com/css/css_border.asp" TargetMode="External"/><Relationship Id="rId4" Type="http://schemas.openxmlformats.org/officeDocument/2006/relationships/hyperlink" Target="https://www.w3schools.com/css/css_text_align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g.khanacademy.org/computing/computer-programming/html-css/intro-to-css/pt/css-selecting-by-id" TargetMode="External"/><Relationship Id="rId7" Type="http://schemas.openxmlformats.org/officeDocument/2006/relationships/hyperlink" Target="https://bg.khanacademy.org/computing/computer-programming/html-css/css-text-properties/pt/more-css-text-properties" TargetMode="External"/><Relationship Id="rId2" Type="http://schemas.openxmlformats.org/officeDocument/2006/relationships/hyperlink" Target="https://bg.khanacademy.org/computing/computer-programming/html-css/intro-to-css/pt/css-ba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khanacademy.org/computing/computer-programming/html-css/css-text-properties/pt/css-font-size-property" TargetMode="External"/><Relationship Id="rId5" Type="http://schemas.openxmlformats.org/officeDocument/2006/relationships/hyperlink" Target="https://bg.khanacademy.org/computing/computer-programming/html-css/css-text-properties/pt/css-font-family-property" TargetMode="External"/><Relationship Id="rId4" Type="http://schemas.openxmlformats.org/officeDocument/2006/relationships/hyperlink" Target="https://bg.khanacademy.org/computing/computer-programming/html-css/intro-to-css/pt/css-selecting-by-clas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rvisait.com/css-introduction.html" TargetMode="External"/><Relationship Id="rId3" Type="http://schemas.openxmlformats.org/officeDocument/2006/relationships/hyperlink" Target="https://bg.khanacademy.org/computing/computer-programming/html-css/css-layout-properties/pt/css-box-model" TargetMode="External"/><Relationship Id="rId7" Type="http://schemas.openxmlformats.org/officeDocument/2006/relationships/hyperlink" Target="https://css.w3schools.bg/" TargetMode="External"/><Relationship Id="rId2" Type="http://schemas.openxmlformats.org/officeDocument/2006/relationships/hyperlink" Target="https://bg.khanacademy.org/computing/computer-programming/html-css/css-layout-properties/pt/css-width-height-and-over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khanacademy.org/computing/computer-programming/html-css/more-css-selectors/pt/css-dynamic-pseudo-classes" TargetMode="External"/><Relationship Id="rId5" Type="http://schemas.openxmlformats.org/officeDocument/2006/relationships/hyperlink" Target="https://bg.khanacademy.org/computing/computer-programming/html-css/css-layout-properties/pt/css-floating-elements" TargetMode="External"/><Relationship Id="rId4" Type="http://schemas.openxmlformats.org/officeDocument/2006/relationships/hyperlink" Target="https://bg.khanacademy.org/computing/computer-programming/html-css/css-layout-properties/pt/css-posi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manolov/03Stranitsi-na-ighr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70433"/>
            <a:ext cx="8825658" cy="2490132"/>
          </a:xfrm>
        </p:spPr>
        <p:txBody>
          <a:bodyPr anchor="t"/>
          <a:lstStyle/>
          <a:p>
            <a:pPr algn="r"/>
            <a:r>
              <a:rPr lang="bg-BG" dirty="0" smtClean="0"/>
              <a:t>Разкрасяване на </a:t>
            </a:r>
            <a:r>
              <a:rPr lang="bg-BG" dirty="0"/>
              <a:t>основните екрани</a:t>
            </a:r>
            <a:endParaRPr lang="bg-BG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09013"/>
            <a:ext cx="8825658" cy="861420"/>
          </a:xfrm>
        </p:spPr>
        <p:txBody>
          <a:bodyPr anchor="b">
            <a:normAutofit/>
          </a:bodyPr>
          <a:lstStyle/>
          <a:p>
            <a:pPr algn="r"/>
            <a:r>
              <a:rPr lang="bg-BG" dirty="0" smtClean="0"/>
              <a:t>Ниво </a:t>
            </a:r>
            <a:r>
              <a:rPr lang="bg-BG" dirty="0" smtClean="0"/>
              <a:t>03: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правим: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>
                <a:solidFill>
                  <a:schemeClr val="accent2"/>
                </a:solidFill>
              </a:rPr>
              <a:t>Редактиране на </a:t>
            </a:r>
            <a:r>
              <a:rPr lang="en-US" dirty="0" smtClean="0">
                <a:solidFill>
                  <a:schemeClr val="accent2"/>
                </a:solidFill>
              </a:rPr>
              <a:t>CSS </a:t>
            </a:r>
            <a:r>
              <a:rPr lang="ru-RU" dirty="0" smtClean="0"/>
              <a:t>код:</a:t>
            </a:r>
            <a:endParaRPr lang="ru-RU" dirty="0"/>
          </a:p>
          <a:p>
            <a:pPr lvl="1" fontAlgn="base"/>
            <a:r>
              <a:rPr lang="ru-RU" dirty="0"/>
              <a:t>промяна на </a:t>
            </a:r>
            <a:r>
              <a:rPr lang="ru-RU" dirty="0">
                <a:solidFill>
                  <a:schemeClr val="accent2"/>
                </a:solidFill>
              </a:rPr>
              <a:t>цвета</a:t>
            </a:r>
            <a:r>
              <a:rPr lang="ru-RU" dirty="0"/>
              <a:t> на текста и фона</a:t>
            </a:r>
          </a:p>
          <a:p>
            <a:pPr lvl="1" fontAlgn="base"/>
            <a:r>
              <a:rPr lang="ru-RU" dirty="0"/>
              <a:t>смяна на </a:t>
            </a:r>
            <a:r>
              <a:rPr lang="ru-RU" dirty="0">
                <a:solidFill>
                  <a:schemeClr val="accent2"/>
                </a:solidFill>
              </a:rPr>
              <a:t>шрифта</a:t>
            </a:r>
            <a:r>
              <a:rPr lang="ru-RU" dirty="0"/>
              <a:t> и </a:t>
            </a:r>
            <a:r>
              <a:rPr lang="ru-RU" dirty="0">
                <a:solidFill>
                  <a:schemeClr val="accent2"/>
                </a:solidFill>
              </a:rPr>
              <a:t>размера на буквите</a:t>
            </a:r>
          </a:p>
          <a:p>
            <a:pPr lvl="1" fontAlgn="base"/>
            <a:r>
              <a:rPr lang="ru-RU" dirty="0" smtClean="0"/>
              <a:t>промяна на </a:t>
            </a:r>
            <a:r>
              <a:rPr lang="ru-RU" dirty="0" smtClean="0">
                <a:solidFill>
                  <a:schemeClr val="accent2"/>
                </a:solidFill>
              </a:rPr>
              <a:t>разстоянията</a:t>
            </a:r>
            <a:r>
              <a:rPr lang="ru-RU" dirty="0" smtClean="0"/>
              <a:t> между елементите</a:t>
            </a:r>
            <a:endParaRPr lang="ru-RU" dirty="0"/>
          </a:p>
          <a:p>
            <a:pPr lvl="1" fontAlgn="base"/>
            <a:r>
              <a:rPr lang="ru-RU" dirty="0"/>
              <a:t>указване на </a:t>
            </a:r>
            <a:r>
              <a:rPr lang="ru-RU" dirty="0">
                <a:solidFill>
                  <a:schemeClr val="accent2"/>
                </a:solidFill>
              </a:rPr>
              <a:t>рамки</a:t>
            </a:r>
          </a:p>
          <a:p>
            <a:pPr lvl="1" fontAlgn="base"/>
            <a:r>
              <a:rPr lang="ru-RU" dirty="0">
                <a:solidFill>
                  <a:schemeClr val="accent2"/>
                </a:solidFill>
              </a:rPr>
              <a:t>фиксирани</a:t>
            </a:r>
            <a:r>
              <a:rPr lang="ru-RU" dirty="0"/>
              <a:t> и </a:t>
            </a:r>
            <a:r>
              <a:rPr lang="ru-RU" dirty="0">
                <a:solidFill>
                  <a:schemeClr val="accent2"/>
                </a:solidFill>
              </a:rPr>
              <a:t>плаващи</a:t>
            </a:r>
            <a:r>
              <a:rPr lang="ru-RU" dirty="0"/>
              <a:t> елементи</a:t>
            </a:r>
          </a:p>
          <a:p>
            <a:pPr lvl="1" fontAlgn="base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801817" cy="5181600"/>
          </a:xfrm>
        </p:spPr>
        <p:txBody>
          <a:bodyPr>
            <a:normAutofit/>
          </a:bodyPr>
          <a:lstStyle/>
          <a:p>
            <a:pPr fontAlgn="base"/>
            <a:r>
              <a:rPr lang="bg-BG" dirty="0" smtClean="0"/>
              <a:t>Отворете си проекта от предния час </a:t>
            </a:r>
            <a:r>
              <a:rPr lang="ru-RU" dirty="0" smtClean="0"/>
              <a:t>в </a:t>
            </a:r>
            <a:r>
              <a:rPr lang="en-US" dirty="0" smtClean="0">
                <a:hlinkClick r:id="rId2"/>
              </a:rPr>
              <a:t>repl.it</a:t>
            </a:r>
            <a:endParaRPr lang="bg-BG" dirty="0" smtClean="0"/>
          </a:p>
          <a:p>
            <a:pPr fontAlgn="base"/>
            <a:r>
              <a:rPr lang="bg-BG" dirty="0" smtClean="0"/>
              <a:t>Може да си копирате файла </a:t>
            </a:r>
            <a:r>
              <a:rPr lang="en-US" dirty="0" smtClean="0">
                <a:solidFill>
                  <a:schemeClr val="accent2"/>
                </a:solidFill>
              </a:rPr>
              <a:t>index.</a:t>
            </a:r>
            <a:r>
              <a:rPr lang="en-US" dirty="0" smtClean="0">
                <a:solidFill>
                  <a:schemeClr val="accent2"/>
                </a:solidFill>
              </a:rPr>
              <a:t>html</a:t>
            </a:r>
            <a:r>
              <a:rPr lang="en-US" dirty="0" smtClean="0"/>
              <a:t> </a:t>
            </a:r>
            <a:r>
              <a:rPr lang="bg-BG" dirty="0" smtClean="0"/>
              <a:t>в редактора </a:t>
            </a:r>
            <a:r>
              <a:rPr lang="en-GB" dirty="0" smtClean="0">
                <a:hlinkClick r:id="rId3"/>
              </a:rPr>
              <a:t>liveweave.com</a:t>
            </a:r>
            <a:r>
              <a:rPr lang="bg-BG" dirty="0" smtClean="0"/>
              <a:t> – той ви позволява да виждате на момента резултатът от промените, които правите по кода</a:t>
            </a:r>
            <a:endParaRPr lang="en-US" dirty="0" smtClean="0"/>
          </a:p>
          <a:p>
            <a:pPr fontAlgn="base"/>
            <a:r>
              <a:rPr lang="bg-BG" dirty="0" smtClean="0"/>
              <a:t>Изберете и редактирайте файла </a:t>
            </a:r>
            <a:r>
              <a:rPr lang="en-US" dirty="0" smtClean="0">
                <a:solidFill>
                  <a:schemeClr val="accent2"/>
                </a:solidFill>
              </a:rPr>
              <a:t>style.css</a:t>
            </a:r>
            <a:endParaRPr lang="ru-RU" dirty="0"/>
          </a:p>
          <a:p>
            <a:pPr fontAlgn="base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67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909395" cy="5181600"/>
          </a:xfrm>
        </p:spPr>
        <p:txBody>
          <a:bodyPr>
            <a:normAutofit/>
          </a:bodyPr>
          <a:lstStyle/>
          <a:p>
            <a:pPr fontAlgn="base"/>
            <a:r>
              <a:rPr lang="ru-RU" sz="2700" dirty="0" smtClean="0"/>
              <a:t>Променете </a:t>
            </a:r>
            <a:r>
              <a:rPr lang="ru-RU" sz="2700" dirty="0">
                <a:hlinkClick r:id="rId2"/>
              </a:rPr>
              <a:t>цвета на текста</a:t>
            </a:r>
            <a:r>
              <a:rPr lang="ru-RU" sz="2700" dirty="0"/>
              <a:t> и </a:t>
            </a:r>
            <a:r>
              <a:rPr lang="ru-RU" sz="2700" dirty="0">
                <a:hlinkClick r:id="rId3"/>
              </a:rPr>
              <a:t>фона</a:t>
            </a:r>
            <a:r>
              <a:rPr lang="ru-RU" sz="2700" dirty="0"/>
              <a:t> на заглавията</a:t>
            </a:r>
            <a:r>
              <a:rPr lang="en-US" sz="2700" dirty="0"/>
              <a:t> (</a:t>
            </a:r>
            <a:r>
              <a:rPr lang="bg-BG" sz="2700" dirty="0"/>
              <a:t>елемент </a:t>
            </a:r>
            <a:r>
              <a:rPr lang="en-US" sz="2700" dirty="0">
                <a:solidFill>
                  <a:schemeClr val="accent2"/>
                </a:solidFill>
              </a:rPr>
              <a:t>h1</a:t>
            </a:r>
            <a:r>
              <a:rPr lang="en-US" sz="2700" dirty="0" smtClean="0"/>
              <a:t>) </a:t>
            </a:r>
            <a:r>
              <a:rPr lang="bg-BG" sz="2700" dirty="0" smtClean="0"/>
              <a:t>и го </a:t>
            </a:r>
            <a:r>
              <a:rPr lang="bg-BG" sz="2700" dirty="0" smtClean="0">
                <a:hlinkClick r:id="rId4"/>
              </a:rPr>
              <a:t>подравнете в средата</a:t>
            </a:r>
            <a:endParaRPr lang="ru-RU" sz="2700" dirty="0"/>
          </a:p>
          <a:p>
            <a:pPr fontAlgn="base"/>
            <a:r>
              <a:rPr lang="ru-RU" sz="2700" dirty="0" smtClean="0"/>
              <a:t>Променете </a:t>
            </a:r>
            <a:r>
              <a:rPr lang="ru-RU" sz="2700" dirty="0">
                <a:hlinkClick r:id="rId3"/>
              </a:rPr>
              <a:t>цвета на фона</a:t>
            </a:r>
            <a:r>
              <a:rPr lang="ru-RU" sz="2700" dirty="0"/>
              <a:t> на </a:t>
            </a:r>
            <a:r>
              <a:rPr lang="ru-RU" sz="2700" dirty="0" smtClean="0"/>
              <a:t>страниците (елемент </a:t>
            </a:r>
            <a:r>
              <a:rPr lang="en-US" sz="2700" dirty="0" smtClean="0">
                <a:solidFill>
                  <a:schemeClr val="accent2"/>
                </a:solidFill>
              </a:rPr>
              <a:t>body</a:t>
            </a:r>
            <a:r>
              <a:rPr lang="en-US" sz="2700" dirty="0" smtClean="0"/>
              <a:t>)</a:t>
            </a:r>
            <a:endParaRPr lang="ru-RU" sz="2700" dirty="0"/>
          </a:p>
          <a:p>
            <a:pPr fontAlgn="base"/>
            <a:r>
              <a:rPr lang="ru-RU" sz="2700" dirty="0" smtClean="0"/>
              <a:t>Ако искате добавете </a:t>
            </a:r>
            <a:r>
              <a:rPr lang="ru-RU" sz="2700" dirty="0" smtClean="0">
                <a:hlinkClick r:id="rId5"/>
              </a:rPr>
              <a:t>рамка</a:t>
            </a:r>
            <a:r>
              <a:rPr lang="ru-RU" sz="2700" dirty="0" smtClean="0"/>
              <a:t> на някои елементи</a:t>
            </a:r>
            <a:endParaRPr lang="ru-RU" sz="2700" dirty="0"/>
          </a:p>
          <a:p>
            <a:pPr fontAlgn="base"/>
            <a:r>
              <a:rPr lang="ru-RU" sz="2700" dirty="0"/>
              <a:t>Добавете фон и цвят към </a:t>
            </a:r>
            <a:r>
              <a:rPr lang="bg-BG" sz="2700" dirty="0" smtClean="0"/>
              <a:t>точките</a:t>
            </a:r>
            <a:r>
              <a:rPr lang="ru-RU" sz="2700" dirty="0" smtClean="0"/>
              <a:t> </a:t>
            </a:r>
            <a:r>
              <a:rPr lang="ru-RU" sz="2700" dirty="0"/>
              <a:t>на </a:t>
            </a:r>
            <a:r>
              <a:rPr lang="ru-RU" sz="2700" dirty="0" smtClean="0"/>
              <a:t>менюто, които сочат към другите страници</a:t>
            </a:r>
            <a:r>
              <a:rPr lang="en-US" sz="2700" dirty="0" smtClean="0"/>
              <a:t> </a:t>
            </a:r>
            <a:r>
              <a:rPr lang="ru-RU" sz="2700" dirty="0"/>
              <a:t>(</a:t>
            </a:r>
            <a:r>
              <a:rPr lang="ru-RU" sz="2700" dirty="0" smtClean="0"/>
              <a:t>елементи </a:t>
            </a:r>
            <a:r>
              <a:rPr lang="en-US" sz="2700" dirty="0" smtClean="0">
                <a:solidFill>
                  <a:schemeClr val="accent2"/>
                </a:solidFill>
              </a:rPr>
              <a:t>#menu li</a:t>
            </a:r>
            <a:r>
              <a:rPr lang="en-US" sz="2700" dirty="0" smtClean="0"/>
              <a:t>)</a:t>
            </a:r>
            <a:endParaRPr lang="bg-BG" sz="2700" dirty="0" smtClean="0"/>
          </a:p>
          <a:p>
            <a:pPr lvl="1" fontAlgn="base"/>
            <a:r>
              <a:rPr lang="bg-BG" sz="2300" dirty="0" smtClean="0"/>
              <a:t>добавете си</a:t>
            </a:r>
            <a:r>
              <a:rPr lang="en-US" sz="2300" dirty="0"/>
              <a:t> </a:t>
            </a:r>
            <a:r>
              <a:rPr lang="bg-BG" sz="2300" dirty="0" smtClean="0"/>
              <a:t>първо </a:t>
            </a:r>
            <a:r>
              <a:rPr lang="en-US" sz="2300" dirty="0" smtClean="0">
                <a:solidFill>
                  <a:schemeClr val="accent2"/>
                </a:solidFill>
              </a:rPr>
              <a:t>id="menu"</a:t>
            </a:r>
            <a:r>
              <a:rPr lang="en-US" sz="2300" dirty="0" smtClean="0"/>
              <a:t> </a:t>
            </a:r>
            <a:r>
              <a:rPr lang="bg-BG" sz="2300" dirty="0" smtClean="0"/>
              <a:t>към </a:t>
            </a:r>
            <a:r>
              <a:rPr lang="bg-BG" sz="2300" dirty="0" smtClean="0">
                <a:solidFill>
                  <a:schemeClr val="accent2"/>
                </a:solidFill>
              </a:rPr>
              <a:t>&lt;</a:t>
            </a:r>
            <a:r>
              <a:rPr lang="en-US" sz="2300" dirty="0" err="1" smtClean="0">
                <a:solidFill>
                  <a:schemeClr val="accent2"/>
                </a:solidFill>
              </a:rPr>
              <a:t>ul</a:t>
            </a:r>
            <a:r>
              <a:rPr lang="en-US" sz="2300" dirty="0" smtClean="0">
                <a:solidFill>
                  <a:schemeClr val="accent2"/>
                </a:solidFill>
              </a:rPr>
              <a:t>&gt;</a:t>
            </a:r>
            <a:r>
              <a:rPr lang="en-US" sz="2300" dirty="0" smtClean="0"/>
              <a:t> </a:t>
            </a:r>
            <a:r>
              <a:rPr lang="bg-BG" sz="2300" dirty="0" smtClean="0"/>
              <a:t>маркера в </a:t>
            </a:r>
            <a:r>
              <a:rPr lang="en-US" sz="2300" dirty="0" smtClean="0">
                <a:solidFill>
                  <a:schemeClr val="accent2"/>
                </a:solidFill>
              </a:rPr>
              <a:t>index.html</a:t>
            </a:r>
            <a:endParaRPr lang="ru-RU" sz="2300" dirty="0">
              <a:solidFill>
                <a:schemeClr val="accent2"/>
              </a:solidFill>
            </a:endParaRPr>
          </a:p>
          <a:p>
            <a:pPr fontAlgn="base"/>
            <a:r>
              <a:rPr lang="ru-RU" sz="2700" dirty="0"/>
              <a:t>Направете </a:t>
            </a:r>
            <a:r>
              <a:rPr lang="ru-RU" sz="2700" dirty="0" smtClean="0"/>
              <a:t>точките от менюто от </a:t>
            </a:r>
            <a:r>
              <a:rPr lang="ru-RU" sz="2700" dirty="0" smtClean="0">
                <a:hlinkClick r:id="rId6"/>
              </a:rPr>
              <a:t>блокови</a:t>
            </a:r>
            <a:r>
              <a:rPr lang="ru-RU" sz="2700" dirty="0" smtClean="0"/>
              <a:t> на </a:t>
            </a:r>
            <a:r>
              <a:rPr lang="ru-RU" sz="2700" dirty="0" smtClean="0">
                <a:hlinkClick r:id="rId7"/>
              </a:rPr>
              <a:t>inline-</a:t>
            </a:r>
            <a:r>
              <a:rPr lang="en-US" sz="2700" dirty="0" smtClean="0">
                <a:hlinkClick r:id="rId7"/>
              </a:rPr>
              <a:t>block</a:t>
            </a:r>
            <a:endParaRPr lang="en-US" sz="2700" dirty="0" smtClean="0"/>
          </a:p>
          <a:p>
            <a:pPr fontAlgn="base"/>
            <a:r>
              <a:rPr lang="bg-BG" sz="2700" dirty="0" smtClean="0"/>
              <a:t>Нека линковете са различни, когато мишката е над тях </a:t>
            </a:r>
            <a:br>
              <a:rPr lang="bg-BG" sz="2700" dirty="0" smtClean="0"/>
            </a:br>
            <a:r>
              <a:rPr lang="bg-BG" sz="2700" dirty="0" smtClean="0"/>
              <a:t>(селектор </a:t>
            </a:r>
            <a:r>
              <a:rPr lang="en-US" sz="2700" dirty="0" smtClean="0">
                <a:solidFill>
                  <a:schemeClr val="accent2"/>
                </a:solidFill>
              </a:rPr>
              <a:t>a:hover</a:t>
            </a:r>
            <a:r>
              <a:rPr lang="en-US" sz="2700" dirty="0" smtClean="0"/>
              <a:t> </a:t>
            </a:r>
            <a:r>
              <a:rPr lang="bg-BG" sz="2700" dirty="0" smtClean="0"/>
              <a:t>или </a:t>
            </a:r>
            <a:r>
              <a:rPr lang="en-US" sz="2700" dirty="0" smtClean="0">
                <a:solidFill>
                  <a:schemeClr val="accent2"/>
                </a:solidFill>
              </a:rPr>
              <a:t>#menu a:hover</a:t>
            </a:r>
            <a:r>
              <a:rPr lang="en-US" sz="2700" dirty="0" smtClean="0"/>
              <a:t>)</a:t>
            </a:r>
            <a:endParaRPr lang="ru-RU" sz="2700" dirty="0" smtClean="0"/>
          </a:p>
          <a:p>
            <a:pPr fontAlgn="base"/>
            <a:endParaRPr lang="bg-BG" sz="2700" dirty="0"/>
          </a:p>
        </p:txBody>
      </p:sp>
    </p:spTree>
    <p:extLst>
      <p:ext uri="{BB962C8B-B14F-4D97-AF65-F5344CB8AC3E}">
        <p14:creationId xmlns:p14="http://schemas.microsoft.com/office/powerpoint/2010/main" val="1968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Уроци за преглеждане: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7017" cy="419548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dirty="0" smtClean="0"/>
              <a:t>В Кан Академията:</a:t>
            </a:r>
            <a:endParaRPr lang="bg-BG" dirty="0" smtClean="0">
              <a:hlinkClick r:id="rId2"/>
            </a:endParaRPr>
          </a:p>
          <a:p>
            <a:pPr fontAlgn="base"/>
            <a:r>
              <a:rPr lang="en-GB" u="sng" dirty="0" smtClean="0">
                <a:hlinkClick r:id="rId2"/>
              </a:rPr>
              <a:t>CSS</a:t>
            </a:r>
            <a:r>
              <a:rPr lang="en-GB" u="sng" dirty="0">
                <a:hlinkClick r:id="rId2"/>
              </a:rPr>
              <a:t>: </a:t>
            </a:r>
            <a:r>
              <a:rPr lang="bg-BG" u="sng" dirty="0">
                <a:hlinkClick r:id="rId2"/>
              </a:rPr>
              <a:t>Основи на </a:t>
            </a:r>
            <a:r>
              <a:rPr lang="en-GB" u="sng" dirty="0">
                <a:hlinkClick r:id="rId2"/>
              </a:rPr>
              <a:t>CSS</a:t>
            </a:r>
            <a:endParaRPr lang="en-GB" dirty="0"/>
          </a:p>
          <a:p>
            <a:pPr fontAlgn="base"/>
            <a:r>
              <a:rPr lang="en-GB" u="sng" dirty="0">
                <a:hlinkClick r:id="rId3"/>
              </a:rPr>
              <a:t>CSS: </a:t>
            </a:r>
            <a:r>
              <a:rPr lang="bg-BG" u="sng" dirty="0">
                <a:hlinkClick r:id="rId3"/>
              </a:rPr>
              <a:t>Селектиране по идентификатор</a:t>
            </a:r>
            <a:r>
              <a:rPr lang="bg-BG" u="sng" dirty="0"/>
              <a:t> </a:t>
            </a:r>
            <a:endParaRPr lang="bg-BG" dirty="0"/>
          </a:p>
          <a:p>
            <a:pPr fontAlgn="base"/>
            <a:r>
              <a:rPr lang="en-GB" u="sng" dirty="0">
                <a:hlinkClick r:id="rId4"/>
              </a:rPr>
              <a:t>CSS: </a:t>
            </a:r>
            <a:r>
              <a:rPr lang="bg-BG" u="sng" dirty="0">
                <a:hlinkClick r:id="rId4"/>
              </a:rPr>
              <a:t>Селектиране по клас</a:t>
            </a:r>
            <a:endParaRPr lang="bg-BG" dirty="0"/>
          </a:p>
          <a:p>
            <a:pPr fontAlgn="base"/>
            <a:r>
              <a:rPr lang="en-GB" u="sng" dirty="0">
                <a:hlinkClick r:id="rId5"/>
              </a:rPr>
              <a:t>CSS: </a:t>
            </a:r>
            <a:r>
              <a:rPr lang="bg-BG" u="sng" dirty="0">
                <a:hlinkClick r:id="rId5"/>
              </a:rPr>
              <a:t>свойство </a:t>
            </a:r>
            <a:r>
              <a:rPr lang="en-GB" u="sng" dirty="0">
                <a:hlinkClick r:id="rId5"/>
              </a:rPr>
              <a:t>font-family</a:t>
            </a:r>
            <a:endParaRPr lang="en-GB" dirty="0"/>
          </a:p>
          <a:p>
            <a:pPr fontAlgn="base"/>
            <a:r>
              <a:rPr lang="en-GB" u="sng" dirty="0">
                <a:hlinkClick r:id="rId6"/>
              </a:rPr>
              <a:t>CSS: </a:t>
            </a:r>
            <a:r>
              <a:rPr lang="bg-BG" u="sng" dirty="0">
                <a:hlinkClick r:id="rId6"/>
              </a:rPr>
              <a:t>свойство </a:t>
            </a:r>
            <a:r>
              <a:rPr lang="en-GB" u="sng" dirty="0">
                <a:hlinkClick r:id="rId6"/>
              </a:rPr>
              <a:t>font-size</a:t>
            </a:r>
            <a:endParaRPr lang="en-GB" dirty="0"/>
          </a:p>
          <a:p>
            <a:pPr fontAlgn="base"/>
            <a:r>
              <a:rPr lang="en-GB" u="sng" dirty="0">
                <a:hlinkClick r:id="rId7"/>
              </a:rPr>
              <a:t>CSS: </a:t>
            </a:r>
            <a:r>
              <a:rPr lang="bg-BG" u="sng" dirty="0">
                <a:hlinkClick r:id="rId7"/>
              </a:rPr>
              <a:t>настройки за </a:t>
            </a:r>
            <a:r>
              <a:rPr lang="bg-BG" u="sng" dirty="0" smtClean="0">
                <a:hlinkClick r:id="rId7"/>
              </a:rPr>
              <a:t>текст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54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Уроци за преглеждане: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7017" cy="419548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u="sng" dirty="0" smtClean="0">
                <a:hlinkClick r:id="rId2"/>
              </a:rPr>
              <a:t>CSS</a:t>
            </a:r>
            <a:r>
              <a:rPr lang="en-GB" u="sng" dirty="0">
                <a:hlinkClick r:id="rId2"/>
              </a:rPr>
              <a:t>: </a:t>
            </a:r>
            <a:r>
              <a:rPr lang="bg-BG" u="sng" dirty="0">
                <a:hlinkClick r:id="rId2"/>
              </a:rPr>
              <a:t>широчина, височина и препълване</a:t>
            </a:r>
            <a:endParaRPr lang="bg-BG" dirty="0"/>
          </a:p>
          <a:p>
            <a:pPr fontAlgn="base"/>
            <a:r>
              <a:rPr lang="en-GB" u="sng" dirty="0">
                <a:hlinkClick r:id="rId3"/>
              </a:rPr>
              <a:t>CSS: </a:t>
            </a:r>
            <a:r>
              <a:rPr lang="bg-BG" u="sng" dirty="0">
                <a:hlinkClick r:id="rId3"/>
              </a:rPr>
              <a:t>боксов модел</a:t>
            </a:r>
            <a:r>
              <a:rPr lang="bg-BG" dirty="0"/>
              <a:t> </a:t>
            </a:r>
          </a:p>
          <a:p>
            <a:pPr fontAlgn="base"/>
            <a:r>
              <a:rPr lang="en-GB" u="sng" dirty="0">
                <a:hlinkClick r:id="rId4"/>
              </a:rPr>
              <a:t>CSS: </a:t>
            </a:r>
            <a:r>
              <a:rPr lang="bg-BG" u="sng" dirty="0">
                <a:hlinkClick r:id="rId4"/>
              </a:rPr>
              <a:t>позициониране</a:t>
            </a:r>
            <a:endParaRPr lang="bg-BG" dirty="0"/>
          </a:p>
          <a:p>
            <a:pPr fontAlgn="base"/>
            <a:r>
              <a:rPr lang="en-GB" u="sng" dirty="0">
                <a:hlinkClick r:id="rId5"/>
              </a:rPr>
              <a:t>CSS: </a:t>
            </a:r>
            <a:r>
              <a:rPr lang="bg-BG" u="sng" dirty="0">
                <a:hlinkClick r:id="rId5"/>
              </a:rPr>
              <a:t>плаващи елементи</a:t>
            </a:r>
            <a:endParaRPr lang="bg-BG" dirty="0"/>
          </a:p>
          <a:p>
            <a:pPr fontAlgn="base"/>
            <a:r>
              <a:rPr lang="en-GB" u="sng" dirty="0">
                <a:hlinkClick r:id="rId6"/>
              </a:rPr>
              <a:t>CSS: </a:t>
            </a:r>
            <a:r>
              <a:rPr lang="bg-BG" u="sng" dirty="0">
                <a:hlinkClick r:id="rId6"/>
              </a:rPr>
              <a:t>динамични </a:t>
            </a:r>
            <a:r>
              <a:rPr lang="bg-BG" u="sng" dirty="0" smtClean="0">
                <a:hlinkClick r:id="rId6"/>
              </a:rPr>
              <a:t>псевдо-класове</a:t>
            </a:r>
            <a:endParaRPr lang="bg-BG" u="sng" dirty="0" smtClean="0"/>
          </a:p>
          <a:p>
            <a:pPr marL="0" indent="0" fontAlgn="base">
              <a:buNone/>
            </a:pP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или тук:</a:t>
            </a:r>
            <a:endParaRPr lang="bg-BG" dirty="0"/>
          </a:p>
          <a:p>
            <a:pPr fontAlgn="base"/>
            <a:r>
              <a:rPr lang="en-US" dirty="0" err="1" smtClean="0">
                <a:hlinkClick r:id="rId7"/>
              </a:rPr>
              <a:t>css</a:t>
            </a:r>
            <a:r>
              <a:rPr lang="en-US" dirty="0" smtClean="0">
                <a:hlinkClick r:id="rId7"/>
              </a:rPr>
              <a:t>.</a:t>
            </a:r>
            <a:r>
              <a:rPr lang="en-GB" dirty="0" smtClean="0">
                <a:hlinkClick r:id="rId7"/>
              </a:rPr>
              <a:t>w3schools.bg</a:t>
            </a:r>
            <a:r>
              <a:rPr lang="bg-BG" dirty="0" smtClean="0"/>
              <a:t> или в </a:t>
            </a:r>
            <a:r>
              <a:rPr lang="en-GB" dirty="0" smtClean="0">
                <a:hlinkClick r:id="rId8"/>
              </a:rPr>
              <a:t>parvisait.com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357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парчета код: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400" dirty="0" smtClean="0">
                <a:solidFill>
                  <a:schemeClr val="accent2"/>
                </a:solidFill>
                <a:hlinkClick r:id="rId2"/>
              </a:rPr>
              <a:t>пример за използването на CSS командите</a:t>
            </a:r>
            <a:endParaRPr lang="bg-BG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979" y="2108697"/>
            <a:ext cx="8825657" cy="1915647"/>
          </a:xfrm>
        </p:spPr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6978" y="4024345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за момента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221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Разкрасяване на основните екрани</vt:lpstr>
      <vt:lpstr>Какво ще правим:</vt:lpstr>
      <vt:lpstr>Стъпка по стъпка:</vt:lpstr>
      <vt:lpstr>Стъпка по стъпка:</vt:lpstr>
      <vt:lpstr>Уроци за преглеждане:</vt:lpstr>
      <vt:lpstr>Уроци за преглеждане:</vt:lpstr>
      <vt:lpstr>Полезни парчета код: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игри</dc:title>
  <dc:creator>Dani</dc:creator>
  <cp:lastModifiedBy>Dani</cp:lastModifiedBy>
  <cp:revision>40</cp:revision>
  <dcterms:created xsi:type="dcterms:W3CDTF">2020-10-26T08:18:30Z</dcterms:created>
  <dcterms:modified xsi:type="dcterms:W3CDTF">2020-11-03T14:25:08Z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