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81" r:id="rId7"/>
    <p:sldId id="273" r:id="rId8"/>
    <p:sldId id="272" r:id="rId9"/>
    <p:sldId id="263" r:id="rId10"/>
    <p:sldId id="284" r:id="rId11"/>
    <p:sldId id="285" r:id="rId12"/>
    <p:sldId id="283" r:id="rId13"/>
    <p:sldId id="265" r:id="rId14"/>
    <p:sldId id="28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6" autoAdjust="0"/>
    <p:restoredTop sz="96473" autoAdjust="0"/>
  </p:normalViewPr>
  <p:slideViewPr>
    <p:cSldViewPr snapToGrid="0">
      <p:cViewPr varScale="1">
        <p:scale>
          <a:sx n="48" d="100"/>
          <a:sy n="48" d="100"/>
        </p:scale>
        <p:origin x="1136" y="4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32A35-C86D-403E-B6D4-84046694E21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t>11/15/2020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F4D83-2508-4481-8E8C-CEA258C1398D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rgbClr val="FFC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ditor.p5js.org/dmanolov/sketches/1A4cJq3l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cessing/p5.js/wiki/p5.js-overview" TargetMode="External"/><Relationship Id="rId2" Type="http://schemas.openxmlformats.org/officeDocument/2006/relationships/hyperlink" Target="https://bg.khanacademy.org/computing/computer-programming/html-css/intro-to-css/pt/css-basic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p5js.org/learn/program-flow.html" TargetMode="External"/><Relationship Id="rId4" Type="http://schemas.openxmlformats.org/officeDocument/2006/relationships/hyperlink" Target="https://p5js.org/learn/coordinate-system-and-shapes.html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p5js.org/examples/structure-setup-and-draw.html" TargetMode="External"/><Relationship Id="rId13" Type="http://schemas.openxmlformats.org/officeDocument/2006/relationships/hyperlink" Target="https://p5js.org/examples/dom-video-capture.html" TargetMode="External"/><Relationship Id="rId3" Type="http://schemas.openxmlformats.org/officeDocument/2006/relationships/hyperlink" Target="https://editor.p5js.org/dmanolov/sketches/39-aZIldO" TargetMode="External"/><Relationship Id="rId7" Type="http://schemas.openxmlformats.org/officeDocument/2006/relationships/hyperlink" Target="https://p5js.org/examples/structure-coordinates.html" TargetMode="External"/><Relationship Id="rId12" Type="http://schemas.openxmlformats.org/officeDocument/2006/relationships/hyperlink" Target="https://p5js.org/examples/dom-video-canvas.html" TargetMode="External"/><Relationship Id="rId2" Type="http://schemas.openxmlformats.org/officeDocument/2006/relationships/hyperlink" Target="https://bg.khanacademy.org/computing/computer-programming/html-css/intro-to-css/pt/css-basic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processing/p5.js/wiki/p5.js-overview" TargetMode="External"/><Relationship Id="rId11" Type="http://schemas.openxmlformats.org/officeDocument/2006/relationships/hyperlink" Target="https://p5js.org/examples/image-background-image.html" TargetMode="External"/><Relationship Id="rId5" Type="http://schemas.openxmlformats.org/officeDocument/2006/relationships/hyperlink" Target="https://editor.p5js.org/dmanolov/sketches/1A4cJq3le" TargetMode="External"/><Relationship Id="rId10" Type="http://schemas.openxmlformats.org/officeDocument/2006/relationships/hyperlink" Target="https://p5js.org/examples/image-load-and-display-image.html" TargetMode="External"/><Relationship Id="rId4" Type="http://schemas.openxmlformats.org/officeDocument/2006/relationships/hyperlink" Target="https://editor.p5js.org/dmanolov/sketches/aV09lkBOI9" TargetMode="External"/><Relationship Id="rId9" Type="http://schemas.openxmlformats.org/officeDocument/2006/relationships/hyperlink" Target="https://p5js.org/examples/structure-functions.html" TargetMode="External"/><Relationship Id="rId14" Type="http://schemas.openxmlformats.org/officeDocument/2006/relationships/hyperlink" Target="https://p5js.org/examples/dom-drop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cessing/p5.js/wiki/p5.js-overview" TargetMode="External"/><Relationship Id="rId7" Type="http://schemas.openxmlformats.org/officeDocument/2006/relationships/hyperlink" Target="https://p5js.org/examples/image-background-image.html" TargetMode="External"/><Relationship Id="rId2" Type="http://schemas.openxmlformats.org/officeDocument/2006/relationships/hyperlink" Target="https://www.w3schools.com/graphics/canvas_intro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5js.org/examples/image-load-and-display-image.html" TargetMode="External"/><Relationship Id="rId5" Type="http://schemas.openxmlformats.org/officeDocument/2006/relationships/hyperlink" Target="https://p5js.org/learn/coordinate-system-and-shapes.html" TargetMode="External"/><Relationship Id="rId4" Type="http://schemas.openxmlformats.org/officeDocument/2006/relationships/hyperlink" Target="https://p5js.org/learn/color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ditor.p5js.org/dmanolov/sketches/1A4cJq3le" TargetMode="External"/><Relationship Id="rId2" Type="http://schemas.openxmlformats.org/officeDocument/2006/relationships/hyperlink" Target="https://editor.p5j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870433"/>
            <a:ext cx="8825658" cy="2490132"/>
          </a:xfrm>
        </p:spPr>
        <p:txBody>
          <a:bodyPr anchor="t"/>
          <a:lstStyle/>
          <a:p>
            <a:pPr algn="r"/>
            <a:r>
              <a:rPr lang="bg-BG" dirty="0" smtClean="0"/>
              <a:t>Рисуване на сцената и героя</a:t>
            </a:r>
            <a:endParaRPr lang="bg-BG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009013"/>
            <a:ext cx="8825658" cy="861420"/>
          </a:xfrm>
        </p:spPr>
        <p:txBody>
          <a:bodyPr anchor="b">
            <a:normAutofit/>
          </a:bodyPr>
          <a:lstStyle/>
          <a:p>
            <a:pPr algn="r"/>
            <a:r>
              <a:rPr lang="bg-BG" dirty="0" smtClean="0"/>
              <a:t>Ниво 04: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Стъпка по стъпка: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488141"/>
            <a:ext cx="10801817" cy="5181600"/>
          </a:xfrm>
        </p:spPr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 startAt="3"/>
            </a:pPr>
            <a:r>
              <a:rPr lang="bg-BG" dirty="0" smtClean="0"/>
              <a:t>Намерете </a:t>
            </a:r>
            <a:r>
              <a:rPr lang="bg-BG" dirty="0" smtClean="0"/>
              <a:t>си картинки за </a:t>
            </a:r>
            <a:r>
              <a:rPr lang="bg-BG" dirty="0" smtClean="0"/>
              <a:t>ва</a:t>
            </a:r>
            <a:r>
              <a:rPr lang="bg-BG" dirty="0" smtClean="0"/>
              <a:t>шия герой</a:t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endParaRPr lang="bg-BG" dirty="0" smtClean="0"/>
          </a:p>
          <a:p>
            <a:pPr marL="514350" indent="-514350" fontAlgn="base">
              <a:buFont typeface="+mj-lt"/>
              <a:buAutoNum type="arabicPeriod" startAt="3"/>
            </a:pPr>
            <a:r>
              <a:rPr lang="bg-BG" dirty="0" smtClean="0"/>
              <a:t> Запишете я в папката с файлове за вашата игра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67" y="2191309"/>
            <a:ext cx="9947869" cy="3008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220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Стъпка по стъпка: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488141"/>
            <a:ext cx="10801817" cy="5181600"/>
          </a:xfrm>
        </p:spPr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 startAt="5"/>
            </a:pPr>
            <a:r>
              <a:rPr lang="bg-BG" dirty="0"/>
              <a:t>Качете в </a:t>
            </a:r>
            <a:r>
              <a:rPr lang="en-US" dirty="0"/>
              <a:t>scratch-a </a:t>
            </a:r>
            <a:r>
              <a:rPr lang="bg-BG" dirty="0"/>
              <a:t>картинката, която сте </a:t>
            </a:r>
            <a:r>
              <a:rPr lang="bg-BG" dirty="0" smtClean="0"/>
              <a:t>избрали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bg-BG" dirty="0"/>
          </a:p>
          <a:p>
            <a:pPr marL="514350" indent="-514350" fontAlgn="base">
              <a:buFont typeface="+mj-lt"/>
              <a:buAutoNum type="arabicPeriod" startAt="5"/>
            </a:pPr>
            <a:r>
              <a:rPr lang="bg-BG" dirty="0" smtClean="0"/>
              <a:t>В </a:t>
            </a:r>
            <a:r>
              <a:rPr lang="en-US" dirty="0" smtClean="0">
                <a:solidFill>
                  <a:schemeClr val="accent2"/>
                </a:solidFill>
              </a:rPr>
              <a:t>Preload</a:t>
            </a:r>
            <a:r>
              <a:rPr lang="en-US" dirty="0" smtClean="0"/>
              <a:t> </a:t>
            </a:r>
            <a:r>
              <a:rPr lang="bg-BG" dirty="0" smtClean="0"/>
              <a:t>функцията заредете картинката</a:t>
            </a:r>
          </a:p>
          <a:p>
            <a:pPr marL="514350" indent="-514350" fontAlgn="base">
              <a:buFont typeface="+mj-lt"/>
              <a:buAutoNum type="arabicPeriod" startAt="5"/>
            </a:pPr>
            <a:r>
              <a:rPr lang="bg-BG" dirty="0" smtClean="0"/>
              <a:t>В </a:t>
            </a:r>
            <a:r>
              <a:rPr lang="en-US" dirty="0" err="1">
                <a:solidFill>
                  <a:schemeClr val="accent2"/>
                </a:solidFill>
              </a:rPr>
              <a:t>d</a:t>
            </a:r>
            <a:r>
              <a:rPr lang="en-US" dirty="0" err="1" smtClean="0">
                <a:solidFill>
                  <a:schemeClr val="accent2"/>
                </a:solidFill>
              </a:rPr>
              <a:t>rawHero</a:t>
            </a:r>
            <a:r>
              <a:rPr lang="bg-BG" dirty="0" smtClean="0">
                <a:solidFill>
                  <a:schemeClr val="accent2"/>
                </a:solidFill>
              </a:rPr>
              <a:t> </a:t>
            </a:r>
            <a:r>
              <a:rPr lang="bg-BG" dirty="0" smtClean="0"/>
              <a:t>функцията</a:t>
            </a:r>
            <a:r>
              <a:rPr lang="bg-BG" dirty="0" smtClean="0">
                <a:solidFill>
                  <a:schemeClr val="accent2"/>
                </a:solidFill>
              </a:rPr>
              <a:t> </a:t>
            </a:r>
            <a:r>
              <a:rPr lang="bg-BG" dirty="0" smtClean="0"/>
              <a:t>изрисувайте картинката</a:t>
            </a:r>
            <a:endParaRPr lang="en-US" dirty="0" smtClean="0"/>
          </a:p>
          <a:p>
            <a:pPr marL="514350" indent="-514350" fontAlgn="base">
              <a:buFont typeface="+mj-lt"/>
              <a:buAutoNum type="arabicPeriod" startAt="5"/>
            </a:pPr>
            <a:r>
              <a:rPr lang="bg-BG" dirty="0" smtClean="0"/>
              <a:t>В </a:t>
            </a:r>
            <a:r>
              <a:rPr lang="en-US" dirty="0" smtClean="0">
                <a:solidFill>
                  <a:schemeClr val="accent2"/>
                </a:solidFill>
              </a:rPr>
              <a:t>draw</a:t>
            </a:r>
            <a:r>
              <a:rPr lang="en-US" dirty="0" smtClean="0"/>
              <a:t> </a:t>
            </a:r>
            <a:r>
              <a:rPr lang="bg-BG" dirty="0" smtClean="0"/>
              <a:t>функцията извикайте </a:t>
            </a:r>
            <a:r>
              <a:rPr lang="en-US" dirty="0" err="1" smtClean="0">
                <a:solidFill>
                  <a:schemeClr val="accent2"/>
                </a:solidFill>
              </a:rPr>
              <a:t>drawHero</a:t>
            </a:r>
            <a:endParaRPr lang="en-US" dirty="0" smtClean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337" y="2085975"/>
            <a:ext cx="83153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Стъпка по стъпка: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488141"/>
            <a:ext cx="10801817" cy="5181600"/>
          </a:xfrm>
        </p:spPr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 startAt="9"/>
            </a:pPr>
            <a:r>
              <a:rPr lang="bg-BG" dirty="0" smtClean="0">
                <a:solidFill>
                  <a:schemeClr val="accent2"/>
                </a:solidFill>
              </a:rPr>
              <a:t>Намерете</a:t>
            </a:r>
            <a:r>
              <a:rPr lang="bg-BG" dirty="0" smtClean="0"/>
              <a:t> </a:t>
            </a:r>
            <a:r>
              <a:rPr lang="bg-BG" dirty="0" smtClean="0"/>
              <a:t>си картинки </a:t>
            </a:r>
            <a:r>
              <a:rPr lang="bg-BG" dirty="0" smtClean="0"/>
              <a:t>за фона </a:t>
            </a:r>
            <a:r>
              <a:rPr lang="bg-BG" dirty="0" smtClean="0"/>
              <a:t>и я </a:t>
            </a:r>
            <a:r>
              <a:rPr lang="bg-BG" dirty="0" smtClean="0">
                <a:solidFill>
                  <a:schemeClr val="accent2"/>
                </a:solidFill>
              </a:rPr>
              <a:t>изтеглете</a:t>
            </a:r>
          </a:p>
          <a:p>
            <a:pPr marL="914400" lvl="1" indent="-514350" fontAlgn="base"/>
            <a:r>
              <a:rPr lang="bg-BG" dirty="0" smtClean="0"/>
              <a:t>този път в полето "Размер" укажете "Големи" или "Средни"</a:t>
            </a:r>
          </a:p>
          <a:p>
            <a:pPr marL="514350" indent="-514350" fontAlgn="base">
              <a:buFont typeface="+mj-lt"/>
              <a:buAutoNum type="arabicPeriod" startAt="9"/>
            </a:pPr>
            <a:r>
              <a:rPr lang="bg-BG" dirty="0" smtClean="0">
                <a:solidFill>
                  <a:schemeClr val="accent2"/>
                </a:solidFill>
              </a:rPr>
              <a:t>Качете </a:t>
            </a:r>
            <a:r>
              <a:rPr lang="bg-BG" dirty="0">
                <a:solidFill>
                  <a:schemeClr val="accent2"/>
                </a:solidFill>
              </a:rPr>
              <a:t>в </a:t>
            </a:r>
            <a:r>
              <a:rPr lang="en-US" dirty="0">
                <a:solidFill>
                  <a:schemeClr val="accent2"/>
                </a:solidFill>
              </a:rPr>
              <a:t>scratch-a </a:t>
            </a:r>
            <a:r>
              <a:rPr lang="bg-BG" dirty="0" smtClean="0"/>
              <a:t>картинката за фона</a:t>
            </a:r>
          </a:p>
          <a:p>
            <a:pPr marL="514350" indent="-514350" fontAlgn="base">
              <a:buFont typeface="+mj-lt"/>
              <a:buAutoNum type="arabicPeriod" startAt="9"/>
            </a:pPr>
            <a:r>
              <a:rPr lang="bg-BG" dirty="0" smtClean="0"/>
              <a:t>В </a:t>
            </a:r>
            <a:r>
              <a:rPr lang="en-US" dirty="0">
                <a:solidFill>
                  <a:schemeClr val="accent2"/>
                </a:solidFill>
              </a:rPr>
              <a:t>Preload</a:t>
            </a:r>
            <a:r>
              <a:rPr lang="en-US" dirty="0"/>
              <a:t> </a:t>
            </a:r>
            <a:r>
              <a:rPr lang="bg-BG" dirty="0" smtClean="0"/>
              <a:t>функцията </a:t>
            </a:r>
            <a:r>
              <a:rPr lang="bg-BG" dirty="0"/>
              <a:t>заредете картинката</a:t>
            </a:r>
          </a:p>
          <a:p>
            <a:pPr marL="514350" indent="-514350" fontAlgn="base">
              <a:buFont typeface="+mj-lt"/>
              <a:buAutoNum type="arabicPeriod" startAt="9"/>
            </a:pPr>
            <a:r>
              <a:rPr lang="bg-BG" dirty="0"/>
              <a:t>В </a:t>
            </a:r>
            <a:r>
              <a:rPr lang="en-GB" dirty="0" err="1" smtClean="0">
                <a:solidFill>
                  <a:schemeClr val="accent2"/>
                </a:solidFill>
              </a:rPr>
              <a:t>drawGameBackground</a:t>
            </a:r>
            <a:r>
              <a:rPr lang="en-GB" dirty="0" smtClean="0">
                <a:solidFill>
                  <a:schemeClr val="accent2"/>
                </a:solidFill>
              </a:rPr>
              <a:t> </a:t>
            </a:r>
            <a:r>
              <a:rPr lang="bg-BG" dirty="0" smtClean="0"/>
              <a:t>изрисувайте фона</a:t>
            </a:r>
            <a:endParaRPr lang="en-US" dirty="0"/>
          </a:p>
          <a:p>
            <a:pPr marL="514350" indent="-514350" fontAlgn="base">
              <a:buFont typeface="+mj-lt"/>
              <a:buAutoNum type="arabicPeriod" startAt="9"/>
            </a:pPr>
            <a:r>
              <a:rPr lang="bg-BG" dirty="0"/>
              <a:t>В </a:t>
            </a:r>
            <a:r>
              <a:rPr lang="en-US" dirty="0">
                <a:solidFill>
                  <a:schemeClr val="accent2"/>
                </a:solidFill>
              </a:rPr>
              <a:t>draw</a:t>
            </a:r>
            <a:r>
              <a:rPr lang="en-US" dirty="0"/>
              <a:t> </a:t>
            </a:r>
            <a:r>
              <a:rPr lang="bg-BG" dirty="0"/>
              <a:t>функцията </a:t>
            </a:r>
            <a:r>
              <a:rPr lang="bg-BG" dirty="0" smtClean="0"/>
              <a:t>извикайте </a:t>
            </a:r>
            <a:r>
              <a:rPr lang="en-GB" dirty="0" err="1">
                <a:solidFill>
                  <a:schemeClr val="accent2"/>
                </a:solidFill>
              </a:rPr>
              <a:t>drawGameBackground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bg-BG" dirty="0" smtClean="0"/>
              <a:t>преди </a:t>
            </a:r>
            <a:r>
              <a:rPr lang="en-US" dirty="0" err="1" smtClean="0">
                <a:solidFill>
                  <a:schemeClr val="accent2"/>
                </a:solidFill>
              </a:rPr>
              <a:t>drawHero</a:t>
            </a:r>
            <a:endParaRPr lang="en-US" dirty="0" smtClean="0">
              <a:solidFill>
                <a:schemeClr val="accent2"/>
              </a:solidFill>
            </a:endParaRPr>
          </a:p>
          <a:p>
            <a:pPr marL="914400" lvl="2" indent="-514350" fontAlgn="base"/>
            <a:r>
              <a:rPr lang="bg-BG" sz="2400" dirty="0" smtClean="0"/>
              <a:t>ако искате, копирайте </a:t>
            </a:r>
            <a:r>
              <a:rPr lang="bg-BG" sz="2400" dirty="0"/>
              <a:t>или погледнете от </a:t>
            </a:r>
            <a:r>
              <a:rPr lang="bg-BG" sz="2400" dirty="0">
                <a:hlinkClick r:id="rId2"/>
              </a:rPr>
              <a:t>примера</a:t>
            </a:r>
            <a:r>
              <a:rPr lang="bg-BG" sz="2400" dirty="0"/>
              <a:t> </a:t>
            </a:r>
            <a:endParaRPr lang="bg-BG" sz="2400" dirty="0" smtClean="0">
              <a:solidFill>
                <a:schemeClr val="accent2"/>
              </a:solidFill>
            </a:endParaRPr>
          </a:p>
          <a:p>
            <a:pPr marL="514350" indent="-514350" fontAlgn="base">
              <a:buFont typeface="+mj-lt"/>
              <a:buAutoNum type="arabicPeriod" startAt="9"/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183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Уроци за преглеждане: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55" y="2074545"/>
            <a:ext cx="5156200" cy="441590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bg-BG" sz="2400" dirty="0" smtClean="0">
                <a:solidFill>
                  <a:schemeClr val="accent2"/>
                </a:solidFill>
              </a:rPr>
              <a:t>В Кан Академията:</a:t>
            </a:r>
            <a:endParaRPr lang="bg-BG" sz="2400" dirty="0" smtClean="0">
              <a:solidFill>
                <a:schemeClr val="accent2"/>
              </a:solidFill>
              <a:hlinkClick r:id="rId2"/>
            </a:endParaRPr>
          </a:p>
          <a:p>
            <a:pPr fontAlgn="base"/>
            <a:r>
              <a:rPr lang="bg-BG" sz="2000" u="sng" dirty="0" smtClean="0">
                <a:hlinkClick r:id="rId2"/>
              </a:rPr>
              <a:t>Създаване на картинки с код </a:t>
            </a:r>
          </a:p>
          <a:p>
            <a:pPr fontAlgn="base"/>
            <a:r>
              <a:rPr lang="bg-BG" sz="2000" u="sng" dirty="0" smtClean="0">
                <a:hlinkClick r:id="rId2"/>
              </a:rPr>
              <a:t>Рисуване на повече фигури с код </a:t>
            </a:r>
          </a:p>
          <a:p>
            <a:pPr fontAlgn="base"/>
            <a:r>
              <a:rPr lang="bg-BG" sz="2000" u="sng" dirty="0" smtClean="0">
                <a:hlinkClick r:id="rId2"/>
              </a:rPr>
              <a:t>Оцветяване с код</a:t>
            </a:r>
          </a:p>
          <a:p>
            <a:pPr fontAlgn="base"/>
            <a:r>
              <a:rPr lang="bg-BG" sz="2000" u="sng" dirty="0" smtClean="0">
                <a:hlinkClick r:id="rId2"/>
              </a:rPr>
              <a:t>Повече за променливите</a:t>
            </a:r>
          </a:p>
          <a:p>
            <a:pPr fontAlgn="base"/>
            <a:r>
              <a:rPr lang="bg-BG" sz="2000" u="sng" dirty="0" smtClean="0">
                <a:hlinkClick r:id="rId2"/>
              </a:rPr>
              <a:t>Преоразмеряване на фигури чрез изрази с променливи </a:t>
            </a:r>
          </a:p>
          <a:p>
            <a:pPr fontAlgn="base"/>
            <a:r>
              <a:rPr lang="bg-BG" sz="2000" u="sng" dirty="0" smtClean="0">
                <a:hlinkClick r:id="rId2"/>
              </a:rPr>
              <a:t>Функции</a:t>
            </a:r>
          </a:p>
          <a:p>
            <a:pPr fontAlgn="base"/>
            <a:r>
              <a:rPr lang="bg-BG" sz="2000" u="sng" dirty="0" smtClean="0">
                <a:hlinkClick r:id="rId2"/>
              </a:rPr>
              <a:t>Параметри на функция</a:t>
            </a:r>
          </a:p>
          <a:p>
            <a:pPr fontAlgn="base"/>
            <a:r>
              <a:rPr lang="bg-BG" sz="2000" u="sng" dirty="0" smtClean="0">
                <a:hlinkClick r:id="rId2"/>
              </a:rPr>
              <a:t>Специални функции в ProcessingJS</a:t>
            </a:r>
          </a:p>
          <a:p>
            <a:pPr fontAlgn="base"/>
            <a:endParaRPr lang="bg-BG" sz="2000" u="sng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8755" y="2070100"/>
            <a:ext cx="5310505" cy="4420347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bg-BG" sz="2400" dirty="0" smtClean="0">
                <a:solidFill>
                  <a:schemeClr val="accent2"/>
                </a:solidFill>
                <a:sym typeface="+mn-ea"/>
              </a:rPr>
              <a:t>В</a:t>
            </a:r>
            <a:r>
              <a:rPr lang="" altLang="bg-BG" sz="2400" dirty="0" smtClean="0">
                <a:solidFill>
                  <a:schemeClr val="accent2"/>
                </a:solidFill>
                <a:sym typeface="+mn-ea"/>
              </a:rPr>
              <a:t>ъв W3Schools</a:t>
            </a:r>
            <a:r>
              <a:rPr lang="bg-BG" sz="2400" dirty="0" smtClean="0">
                <a:solidFill>
                  <a:schemeClr val="accent2"/>
                </a:solidFill>
                <a:sym typeface="+mn-ea"/>
              </a:rPr>
              <a:t>:</a:t>
            </a:r>
            <a:endParaRPr lang="bg-BG" sz="2400" u="sng" dirty="0" smtClean="0">
              <a:solidFill>
                <a:schemeClr val="accent2"/>
              </a:solidFill>
              <a:sym typeface="+mn-ea"/>
              <a:hlinkClick r:id="rId2"/>
            </a:endParaRPr>
          </a:p>
          <a:p>
            <a:pPr fontAlgn="base"/>
            <a:r>
              <a:rPr lang="bg-BG" sz="2000" u="sng" dirty="0" smtClean="0">
                <a:sym typeface="+mn-ea"/>
                <a:hlinkClick r:id="rId2"/>
              </a:rPr>
              <a:t>let и </a:t>
            </a:r>
            <a:r>
              <a:rPr lang="bg-BG" sz="2000" u="sng" dirty="0" err="1" smtClean="0">
                <a:sym typeface="+mn-ea"/>
                <a:hlinkClick r:id="rId2"/>
              </a:rPr>
              <a:t>strict</a:t>
            </a:r>
            <a:r>
              <a:rPr lang="bg-BG" sz="2000" u="sng" dirty="0" smtClean="0">
                <a:sym typeface="+mn-ea"/>
                <a:hlinkClick r:id="rId2"/>
              </a:rPr>
              <a:t> </a:t>
            </a:r>
            <a:r>
              <a:rPr lang="bg-BG" sz="2000" u="sng" dirty="0" err="1" smtClean="0">
                <a:sym typeface="+mn-ea"/>
                <a:hlinkClick r:id="rId2"/>
              </a:rPr>
              <a:t>mode</a:t>
            </a:r>
            <a:r>
              <a:rPr lang="bg-BG" sz="2000" dirty="0" smtClean="0">
                <a:sym typeface="+mn-ea"/>
              </a:rPr>
              <a:t> ( за променливите)</a:t>
            </a:r>
            <a:endParaRPr lang="bg-BG" sz="2000" dirty="0" smtClean="0">
              <a:hlinkClick r:id="rId2"/>
            </a:endParaRPr>
          </a:p>
          <a:p>
            <a:pPr fontAlgn="base"/>
            <a:r>
              <a:rPr lang="bg-BG" sz="2000" u="sng" dirty="0" err="1" smtClean="0">
                <a:sym typeface="+mn-ea"/>
                <a:hlinkClick r:id="rId2"/>
              </a:rPr>
              <a:t>Canvas</a:t>
            </a:r>
            <a:r>
              <a:rPr lang="bg-BG" sz="2000" u="sng" dirty="0" smtClean="0">
                <a:sym typeface="+mn-ea"/>
                <a:hlinkClick r:id="rId2"/>
              </a:rPr>
              <a:t> </a:t>
            </a:r>
            <a:r>
              <a:rPr lang="bg-BG" sz="2000" u="sng" dirty="0" err="1" smtClean="0">
                <a:sym typeface="+mn-ea"/>
                <a:hlinkClick r:id="rId2"/>
              </a:rPr>
              <a:t>tutorial</a:t>
            </a:r>
            <a:r>
              <a:rPr lang="bg-BG" sz="2000" dirty="0" smtClean="0">
                <a:sym typeface="+mn-ea"/>
              </a:rPr>
              <a:t> (за обща култура, няма да го ползваме в нашите игри)</a:t>
            </a:r>
            <a:endParaRPr lang="bg-BG" sz="2000" u="sng" dirty="0" smtClean="0">
              <a:sym typeface="+mn-ea"/>
              <a:hlinkClick r:id="rId2"/>
            </a:endParaRPr>
          </a:p>
          <a:p>
            <a:pPr marL="0" indent="0" fontAlgn="base">
              <a:buNone/>
            </a:pPr>
            <a:r>
              <a:rPr lang="bg-BG" sz="2400" dirty="0" smtClean="0">
                <a:solidFill>
                  <a:schemeClr val="accent2"/>
                </a:solidFill>
                <a:sym typeface="+mn-ea"/>
              </a:rPr>
              <a:t>В </a:t>
            </a:r>
            <a:r>
              <a:rPr lang="" altLang="bg-BG" sz="2400" dirty="0" smtClean="0">
                <a:solidFill>
                  <a:schemeClr val="accent2"/>
                </a:solidFill>
                <a:sym typeface="+mn-ea"/>
              </a:rPr>
              <a:t>сайта на P5</a:t>
            </a:r>
            <a:r>
              <a:rPr lang="bg-BG" sz="2400" dirty="0" smtClean="0">
                <a:solidFill>
                  <a:schemeClr val="accent2"/>
                </a:solidFill>
                <a:sym typeface="+mn-ea"/>
              </a:rPr>
              <a:t>:</a:t>
            </a:r>
            <a:endParaRPr lang="bg-BG" sz="2400" u="sng" dirty="0" smtClean="0">
              <a:solidFill>
                <a:schemeClr val="accent2"/>
              </a:solidFill>
              <a:hlinkClick r:id="rId3"/>
            </a:endParaRPr>
          </a:p>
          <a:p>
            <a:pPr fontAlgn="base"/>
            <a:r>
              <a:rPr lang="bg-BG" sz="2000" u="sng" dirty="0" smtClean="0">
                <a:sym typeface="+mn-ea"/>
                <a:hlinkClick r:id="rId3"/>
              </a:rPr>
              <a:t>Обзор на библиотеката P5.js</a:t>
            </a:r>
            <a:endParaRPr lang="bg-BG" sz="2000" u="sng" dirty="0" smtClean="0">
              <a:hlinkClick r:id="rId3"/>
            </a:endParaRPr>
          </a:p>
          <a:p>
            <a:pPr fontAlgn="base"/>
            <a:r>
              <a:rPr lang="" altLang="bg-BG" sz="2000" u="sng" dirty="0" smtClean="0">
                <a:sym typeface="+mn-ea"/>
                <a:hlinkClick r:id="rId3"/>
              </a:rPr>
              <a:t>Как се указват цветове</a:t>
            </a:r>
            <a:endParaRPr lang="bg-BG" sz="2000" u="sng" dirty="0" smtClean="0">
              <a:hlinkClick r:id="rId2"/>
            </a:endParaRPr>
          </a:p>
          <a:p>
            <a:pPr fontAlgn="base"/>
            <a:r>
              <a:rPr lang="bg-BG" sz="2000" u="sng" dirty="0" smtClean="0">
                <a:hlinkClick r:id="rId4"/>
              </a:rPr>
              <a:t>Координатна система </a:t>
            </a:r>
            <a:r>
              <a:rPr lang="bg-BG" sz="2000" u="sng" dirty="0" smtClean="0">
                <a:hlinkClick r:id="rId4"/>
              </a:rPr>
              <a:t>и </a:t>
            </a:r>
            <a:r>
              <a:rPr lang="en-US" sz="2000" u="sng" dirty="0" smtClean="0">
                <a:hlinkClick r:id="rId4"/>
              </a:rPr>
              <a:t/>
            </a:r>
            <a:br>
              <a:rPr lang="en-US" sz="2000" u="sng" dirty="0" smtClean="0">
                <a:hlinkClick r:id="rId4"/>
              </a:rPr>
            </a:br>
            <a:r>
              <a:rPr lang="" altLang="bg-BG" sz="2000" u="sng" dirty="0" smtClean="0">
                <a:hlinkClick r:id="rId4"/>
              </a:rPr>
              <a:t>прости </a:t>
            </a:r>
            <a:r>
              <a:rPr lang="bg-BG" sz="2000" u="sng" dirty="0" smtClean="0">
                <a:hlinkClick r:id="rId4"/>
              </a:rPr>
              <a:t>фигури</a:t>
            </a:r>
            <a:endParaRPr lang="en-US" sz="2000" u="sng" dirty="0" smtClean="0"/>
          </a:p>
          <a:p>
            <a:pPr fontAlgn="base"/>
            <a:r>
              <a:rPr lang="bg-BG" sz="2000" u="sng" dirty="0" smtClean="0">
                <a:hlinkClick r:id="rId5"/>
              </a:rPr>
              <a:t>Как се изпълнява програмата</a:t>
            </a:r>
            <a:r>
              <a:rPr lang="bg-BG" sz="2000" u="sng" dirty="0" smtClean="0"/>
              <a:t> </a:t>
            </a:r>
            <a:endParaRPr lang="bg-BG" sz="2000" u="sng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Полезни парчета код: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55" y="2074545"/>
            <a:ext cx="5156200" cy="419608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bg-BG" sz="2400" dirty="0" smtClean="0">
                <a:solidFill>
                  <a:schemeClr val="accent2"/>
                </a:solidFill>
              </a:rPr>
              <a:t>Мои примери</a:t>
            </a:r>
            <a:r>
              <a:rPr lang="bg-BG" sz="2400" dirty="0" smtClean="0">
                <a:solidFill>
                  <a:schemeClr val="accent2"/>
                </a:solidFill>
              </a:rPr>
              <a:t>:</a:t>
            </a:r>
            <a:endParaRPr lang="bg-BG" sz="2400" dirty="0" smtClean="0">
              <a:solidFill>
                <a:schemeClr val="accent2"/>
              </a:solidFill>
              <a:hlinkClick r:id="rId2"/>
            </a:endParaRPr>
          </a:p>
          <a:p>
            <a:pPr fontAlgn="base"/>
            <a:r>
              <a:rPr lang="bg-BG" sz="2000" dirty="0" smtClean="0">
                <a:hlinkClick r:id="rId3"/>
              </a:rPr>
              <a:t>Променливи и функции</a:t>
            </a:r>
            <a:r>
              <a:rPr lang="bg-BG" sz="2000" dirty="0" smtClean="0"/>
              <a:t> (защо са, как се декларират, викат и тестват)</a:t>
            </a:r>
            <a:endParaRPr lang="en-US" sz="2000" dirty="0" smtClean="0">
              <a:hlinkClick r:id="rId3"/>
            </a:endParaRPr>
          </a:p>
          <a:p>
            <a:pPr fontAlgn="base"/>
            <a:r>
              <a:rPr lang="bg-BG" sz="2000" dirty="0" smtClean="0">
                <a:hlinkClick r:id="rId3"/>
              </a:rPr>
              <a:t>Рисуване с </a:t>
            </a:r>
            <a:r>
              <a:rPr lang="en-US" sz="2000" dirty="0" smtClean="0">
                <a:hlinkClick r:id="rId3"/>
              </a:rPr>
              <a:t>HTML Canvas</a:t>
            </a:r>
            <a:endParaRPr lang="en-US" sz="2000" dirty="0" smtClean="0">
              <a:hlinkClick r:id="rId4"/>
            </a:endParaRPr>
          </a:p>
          <a:p>
            <a:pPr fontAlgn="base"/>
            <a:r>
              <a:rPr lang="bg-BG" sz="2000" dirty="0" smtClean="0">
                <a:hlinkClick r:id="rId4"/>
              </a:rPr>
              <a:t>Рисуване с </a:t>
            </a:r>
            <a:r>
              <a:rPr lang="en-US" sz="2000" dirty="0" smtClean="0">
                <a:hlinkClick r:id="rId4"/>
              </a:rPr>
              <a:t>P5.js</a:t>
            </a:r>
            <a:endParaRPr lang="en-US" sz="2000" dirty="0" smtClean="0"/>
          </a:p>
          <a:p>
            <a:pPr fontAlgn="base"/>
            <a:r>
              <a:rPr lang="bg-BG" sz="2000" dirty="0">
                <a:hlinkClick r:id="rId5"/>
              </a:rPr>
              <a:t>П</a:t>
            </a:r>
            <a:r>
              <a:rPr lang="bg-BG" sz="2000" dirty="0" smtClean="0">
                <a:hlinkClick r:id="rId5"/>
              </a:rPr>
              <a:t>римерни променливи и функции</a:t>
            </a:r>
            <a:endParaRPr lang="en-US" sz="2000" dirty="0" smtClean="0"/>
          </a:p>
          <a:p>
            <a:pPr fontAlgn="base"/>
            <a:endParaRPr lang="bg-BG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8755" y="2070100"/>
            <a:ext cx="5310505" cy="420052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bg-BG" sz="2400" dirty="0" smtClean="0">
                <a:solidFill>
                  <a:schemeClr val="accent2"/>
                </a:solidFill>
                <a:sym typeface="+mn-ea"/>
              </a:rPr>
              <a:t>В </a:t>
            </a:r>
            <a:r>
              <a:rPr lang="" altLang="bg-BG" sz="2400" dirty="0" smtClean="0">
                <a:solidFill>
                  <a:schemeClr val="accent2"/>
                </a:solidFill>
                <a:sym typeface="+mn-ea"/>
              </a:rPr>
              <a:t>сайта на P5</a:t>
            </a:r>
            <a:r>
              <a:rPr lang="bg-BG" sz="2400" dirty="0" smtClean="0">
                <a:solidFill>
                  <a:schemeClr val="accent2"/>
                </a:solidFill>
                <a:sym typeface="+mn-ea"/>
              </a:rPr>
              <a:t>:</a:t>
            </a:r>
            <a:endParaRPr lang="bg-BG" sz="2400" u="sng" dirty="0" smtClean="0">
              <a:solidFill>
                <a:schemeClr val="accent2"/>
              </a:solidFill>
              <a:hlinkClick r:id="rId6"/>
            </a:endParaRPr>
          </a:p>
          <a:p>
            <a:pPr fontAlgn="base"/>
            <a:r>
              <a:rPr lang="ru-RU" sz="2000" u="sng" dirty="0">
                <a:hlinkClick r:id="rId7"/>
              </a:rPr>
              <a:t>Координати и фигури</a:t>
            </a:r>
            <a:endParaRPr lang="ru-RU" sz="2000" dirty="0"/>
          </a:p>
          <a:p>
            <a:pPr fontAlgn="base"/>
            <a:r>
              <a:rPr lang="bg-BG" sz="2000" u="sng" dirty="0">
                <a:hlinkClick r:id="rId8"/>
              </a:rPr>
              <a:t>Ф</a:t>
            </a:r>
            <a:r>
              <a:rPr lang="ru-RU" sz="2000" u="sng" dirty="0" smtClean="0">
                <a:hlinkClick r:id="rId8"/>
              </a:rPr>
              <a:t>ункциите </a:t>
            </a:r>
            <a:r>
              <a:rPr lang="ru-RU" sz="2000" u="sng" dirty="0">
                <a:hlinkClick r:id="rId8"/>
              </a:rPr>
              <a:t>Setup и Draw</a:t>
            </a:r>
            <a:endParaRPr lang="ru-RU" sz="2000" b="1" dirty="0"/>
          </a:p>
          <a:p>
            <a:pPr fontAlgn="base"/>
            <a:r>
              <a:rPr lang="ru-RU" sz="2000" u="sng" dirty="0" smtClean="0">
                <a:hlinkClick r:id="rId9"/>
              </a:rPr>
              <a:t>Функции и ползата от тях</a:t>
            </a:r>
            <a:endParaRPr lang="ru-RU" sz="2000" b="1" dirty="0"/>
          </a:p>
          <a:p>
            <a:pPr fontAlgn="base"/>
            <a:r>
              <a:rPr lang="ru-RU" sz="2000" u="sng" dirty="0">
                <a:hlinkClick r:id="rId10"/>
              </a:rPr>
              <a:t>Зареждане на изображение</a:t>
            </a:r>
            <a:endParaRPr lang="ru-RU" sz="2000" dirty="0"/>
          </a:p>
          <a:p>
            <a:pPr fontAlgn="base"/>
            <a:r>
              <a:rPr lang="ru-RU" sz="2000" u="sng" dirty="0">
                <a:hlinkClick r:id="rId11"/>
              </a:rPr>
              <a:t>Изображение като фон</a:t>
            </a:r>
            <a:endParaRPr lang="ru-RU" sz="2000" dirty="0"/>
          </a:p>
          <a:p>
            <a:pPr fontAlgn="base"/>
            <a:r>
              <a:rPr lang="ru-RU" sz="2000" u="sng" dirty="0">
                <a:hlinkClick r:id="rId12"/>
              </a:rPr>
              <a:t>Показване на видео</a:t>
            </a:r>
            <a:endParaRPr lang="ru-RU" sz="2000" dirty="0"/>
          </a:p>
          <a:p>
            <a:pPr fontAlgn="base"/>
            <a:r>
              <a:rPr lang="ru-RU" sz="2000" u="sng" dirty="0" smtClean="0">
                <a:hlinkClick r:id="rId13"/>
              </a:rPr>
              <a:t>Показване на видео от уеб камера</a:t>
            </a:r>
            <a:r>
              <a:rPr lang="ru-RU" sz="2000" u="sng" dirty="0" smtClean="0"/>
              <a:t> </a:t>
            </a:r>
            <a:endParaRPr lang="ru-RU" sz="2000" dirty="0"/>
          </a:p>
          <a:p>
            <a:pPr fontAlgn="base"/>
            <a:r>
              <a:rPr lang="en-US" sz="2000" u="sng" dirty="0" smtClean="0">
                <a:hlinkClick r:id="rId14"/>
              </a:rPr>
              <a:t>Drag &amp; Drop </a:t>
            </a:r>
            <a:r>
              <a:rPr lang="bg-BG" sz="2000" u="sng" dirty="0" smtClean="0">
                <a:hlinkClick r:id="rId14"/>
              </a:rPr>
              <a:t> на </a:t>
            </a:r>
            <a:r>
              <a:rPr lang="ru-RU" sz="2000" u="sng" dirty="0" smtClean="0">
                <a:hlinkClick r:id="rId14"/>
              </a:rPr>
              <a:t> картинка</a:t>
            </a:r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75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56979" y="2108697"/>
            <a:ext cx="8825657" cy="1915647"/>
          </a:xfrm>
        </p:spPr>
        <p:txBody>
          <a:bodyPr/>
          <a:lstStyle/>
          <a:p>
            <a:pPr algn="ctr"/>
            <a:r>
              <a:rPr lang="bg-BG" sz="5400" dirty="0" smtClean="0"/>
              <a:t>Край</a:t>
            </a:r>
            <a:endParaRPr lang="bg-BG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56978" y="4024345"/>
            <a:ext cx="8825658" cy="860400"/>
          </a:xfrm>
        </p:spPr>
        <p:txBody>
          <a:bodyPr>
            <a:normAutofit/>
          </a:bodyPr>
          <a:lstStyle/>
          <a:p>
            <a:pPr algn="ctr"/>
            <a:r>
              <a:rPr lang="bg-BG" sz="3200" dirty="0" smtClean="0"/>
              <a:t>за момента</a:t>
            </a:r>
            <a:endParaRPr lang="bg-BG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 на занятието: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bg-BG" dirty="0" smtClean="0"/>
              <a:t>да определим </a:t>
            </a:r>
            <a:r>
              <a:rPr lang="bg-BG" noProof="0" dirty="0" smtClean="0"/>
              <a:t>каква</a:t>
            </a:r>
            <a:r>
              <a:rPr lang="bg-BG" dirty="0" smtClean="0"/>
              <a:t> </a:t>
            </a:r>
            <a:r>
              <a:rPr lang="bg-BG" noProof="0" dirty="0" smtClean="0">
                <a:solidFill>
                  <a:schemeClr val="accent2"/>
                </a:solidFill>
              </a:rPr>
              <a:t>информация</a:t>
            </a:r>
            <a:r>
              <a:rPr lang="bg-BG" noProof="0" dirty="0" smtClean="0"/>
              <a:t> трябва да съхраняваме в нашата игра</a:t>
            </a:r>
          </a:p>
          <a:p>
            <a:pPr fontAlgn="base"/>
            <a:r>
              <a:rPr lang="bg-BG" noProof="0" dirty="0" smtClean="0"/>
              <a:t>да нарисуваме нашия </a:t>
            </a:r>
            <a:r>
              <a:rPr lang="bg-BG" noProof="0" dirty="0" smtClean="0">
                <a:solidFill>
                  <a:schemeClr val="accent2"/>
                </a:solidFill>
              </a:rPr>
              <a:t>герой</a:t>
            </a:r>
          </a:p>
          <a:p>
            <a:pPr fontAlgn="base"/>
            <a:r>
              <a:rPr lang="bg-BG" noProof="0" dirty="0" smtClean="0"/>
              <a:t>да нарисуваме </a:t>
            </a:r>
            <a:r>
              <a:rPr lang="bg-BG" noProof="0" dirty="0" smtClean="0">
                <a:solidFill>
                  <a:schemeClr val="accent2"/>
                </a:solidFill>
              </a:rPr>
              <a:t>фона</a:t>
            </a:r>
            <a:r>
              <a:rPr lang="bg-BG" noProof="0" dirty="0" smtClean="0"/>
              <a:t> на нашата игра</a:t>
            </a:r>
          </a:p>
          <a:p>
            <a:pPr lvl="1" fontAlgn="base"/>
            <a:endParaRPr lang="bg-BG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За какво ще говорим:</a:t>
            </a:r>
            <a:endParaRPr lang="bg-BG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03312" y="2052918"/>
            <a:ext cx="10321975" cy="4195481"/>
          </a:xfrm>
        </p:spPr>
        <p:txBody>
          <a:bodyPr>
            <a:normAutofit/>
          </a:bodyPr>
          <a:lstStyle/>
          <a:p>
            <a:pPr fontAlgn="base"/>
            <a:r>
              <a:rPr lang="bg-BG" noProof="0" dirty="0" smtClean="0">
                <a:solidFill>
                  <a:schemeClr val="accent2"/>
                </a:solidFill>
              </a:rPr>
              <a:t>Променливи</a:t>
            </a:r>
            <a:r>
              <a:rPr lang="bg-BG" noProof="0" dirty="0" smtClean="0"/>
              <a:t> и </a:t>
            </a:r>
            <a:r>
              <a:rPr lang="bg-BG" noProof="0" dirty="0" smtClean="0">
                <a:solidFill>
                  <a:schemeClr val="accent2"/>
                </a:solidFill>
              </a:rPr>
              <a:t>константи</a:t>
            </a:r>
            <a:r>
              <a:rPr lang="bg-BG" noProof="0" dirty="0" smtClean="0"/>
              <a:t>:</a:t>
            </a:r>
          </a:p>
          <a:p>
            <a:pPr lvl="1" fontAlgn="base"/>
            <a:r>
              <a:rPr lang="bg-BG" noProof="0" dirty="0" smtClean="0">
                <a:solidFill>
                  <a:schemeClr val="accent2"/>
                </a:solidFill>
              </a:rPr>
              <a:t>локални</a:t>
            </a:r>
            <a:r>
              <a:rPr lang="bg-BG" noProof="0" dirty="0" smtClean="0"/>
              <a:t> и </a:t>
            </a:r>
            <a:r>
              <a:rPr lang="bg-BG" noProof="0" dirty="0" smtClean="0">
                <a:solidFill>
                  <a:schemeClr val="accent2"/>
                </a:solidFill>
              </a:rPr>
              <a:t>глобални</a:t>
            </a:r>
            <a:r>
              <a:rPr lang="bg-BG" noProof="0" dirty="0" smtClean="0"/>
              <a:t> променливи</a:t>
            </a:r>
          </a:p>
          <a:p>
            <a:pPr fontAlgn="base"/>
            <a:r>
              <a:rPr lang="bg-BG" noProof="0" dirty="0" smtClean="0">
                <a:solidFill>
                  <a:schemeClr val="accent2"/>
                </a:solidFill>
              </a:rPr>
              <a:t>Функции</a:t>
            </a:r>
          </a:p>
          <a:p>
            <a:pPr lvl="1" fontAlgn="base"/>
            <a:r>
              <a:rPr lang="bg-BG" noProof="0" dirty="0" smtClean="0">
                <a:solidFill>
                  <a:schemeClr val="accent2"/>
                </a:solidFill>
              </a:rPr>
              <a:t>Деклариране</a:t>
            </a:r>
            <a:r>
              <a:rPr lang="bg-BG" noProof="0" dirty="0" smtClean="0"/>
              <a:t> на функции</a:t>
            </a:r>
          </a:p>
          <a:p>
            <a:pPr lvl="1" fontAlgn="base"/>
            <a:r>
              <a:rPr lang="bg-BG" noProof="0" dirty="0" smtClean="0">
                <a:solidFill>
                  <a:schemeClr val="accent2"/>
                </a:solidFill>
              </a:rPr>
              <a:t>Извикване</a:t>
            </a:r>
            <a:r>
              <a:rPr lang="bg-BG" noProof="0" dirty="0" smtClean="0"/>
              <a:t> на функции</a:t>
            </a:r>
          </a:p>
          <a:p>
            <a:pPr lvl="1" fontAlgn="base"/>
            <a:r>
              <a:rPr lang="bg-BG" noProof="0" dirty="0" smtClean="0">
                <a:solidFill>
                  <a:schemeClr val="accent2"/>
                </a:solidFill>
              </a:rPr>
              <a:t>Параметри</a:t>
            </a:r>
            <a:r>
              <a:rPr lang="bg-BG" noProof="0" dirty="0" smtClean="0"/>
              <a:t> на функции</a:t>
            </a:r>
          </a:p>
          <a:p>
            <a:pPr fontAlgn="base"/>
            <a:endParaRPr lang="bg-BG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За какво ще говорим:</a:t>
            </a:r>
            <a:endParaRPr lang="bg-BG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03312" y="2052918"/>
            <a:ext cx="10435096" cy="4195481"/>
          </a:xfrm>
        </p:spPr>
        <p:txBody>
          <a:bodyPr>
            <a:normAutofit/>
          </a:bodyPr>
          <a:lstStyle/>
          <a:p>
            <a:pPr fontAlgn="base"/>
            <a:r>
              <a:rPr lang="bg-BG" noProof="0" dirty="0" smtClean="0">
                <a:solidFill>
                  <a:schemeClr val="accent2"/>
                </a:solidFill>
              </a:rPr>
              <a:t>HTML </a:t>
            </a:r>
            <a:r>
              <a:rPr lang="bg-BG" noProof="0" dirty="0" err="1" smtClean="0">
                <a:solidFill>
                  <a:schemeClr val="accent2"/>
                </a:solidFill>
              </a:rPr>
              <a:t>Canvas</a:t>
            </a:r>
            <a:r>
              <a:rPr lang="bg-BG" noProof="0" dirty="0" smtClean="0">
                <a:solidFill>
                  <a:schemeClr val="accent2"/>
                </a:solidFill>
              </a:rPr>
              <a:t> </a:t>
            </a:r>
            <a:r>
              <a:rPr lang="bg-BG" noProof="0" dirty="0" smtClean="0"/>
              <a:t>и </a:t>
            </a:r>
            <a:r>
              <a:rPr lang="bg-BG" noProof="0" dirty="0" smtClean="0">
                <a:solidFill>
                  <a:schemeClr val="accent2"/>
                </a:solidFill>
              </a:rPr>
              <a:t>P5.js</a:t>
            </a:r>
            <a:r>
              <a:rPr lang="bg-BG" noProof="0" dirty="0" smtClean="0"/>
              <a:t> библиотека</a:t>
            </a:r>
            <a:r>
              <a:rPr lang="" altLang="bg-BG" noProof="0" dirty="0" smtClean="0"/>
              <a:t>та</a:t>
            </a:r>
            <a:endParaRPr lang="bg-BG" noProof="0" dirty="0" smtClean="0"/>
          </a:p>
          <a:p>
            <a:pPr fontAlgn="base"/>
            <a:r>
              <a:rPr lang="bg-BG" dirty="0">
                <a:solidFill>
                  <a:schemeClr val="accent2"/>
                </a:solidFill>
              </a:rPr>
              <a:t>Координатна система </a:t>
            </a:r>
            <a:r>
              <a:rPr lang="bg-BG" dirty="0"/>
              <a:t>при рисуване с </a:t>
            </a:r>
            <a:r>
              <a:rPr lang="bg-BG" dirty="0" smtClean="0"/>
              <a:t>компютър</a:t>
            </a:r>
          </a:p>
          <a:p>
            <a:pPr fontAlgn="base"/>
            <a:r>
              <a:rPr lang="bg-BG" dirty="0" smtClean="0"/>
              <a:t>Как се указват </a:t>
            </a:r>
            <a:r>
              <a:rPr lang="bg-BG" dirty="0" smtClean="0">
                <a:solidFill>
                  <a:schemeClr val="accent2"/>
                </a:solidFill>
              </a:rPr>
              <a:t>цветове</a:t>
            </a:r>
            <a:r>
              <a:rPr lang="bg-BG" dirty="0" smtClean="0"/>
              <a:t> в </a:t>
            </a:r>
            <a:r>
              <a:rPr lang="en-US" dirty="0" smtClean="0">
                <a:solidFill>
                  <a:schemeClr val="accent2"/>
                </a:solidFill>
              </a:rPr>
              <a:t>P5.js</a:t>
            </a:r>
            <a:endParaRPr lang="bg-BG" dirty="0">
              <a:solidFill>
                <a:schemeClr val="accent2"/>
              </a:solidFill>
            </a:endParaRPr>
          </a:p>
          <a:p>
            <a:pPr fontAlgn="base"/>
            <a:r>
              <a:rPr lang="bg-BG" noProof="0" dirty="0" smtClean="0">
                <a:solidFill>
                  <a:schemeClr val="accent2"/>
                </a:solidFill>
              </a:rPr>
              <a:t>Рисуване на прости фигури</a:t>
            </a:r>
          </a:p>
          <a:p>
            <a:pPr fontAlgn="base"/>
            <a:r>
              <a:rPr lang="bg-BG" noProof="0" dirty="0" smtClean="0"/>
              <a:t>Използване на готово </a:t>
            </a:r>
            <a:r>
              <a:rPr lang="bg-BG" noProof="0" dirty="0" smtClean="0">
                <a:solidFill>
                  <a:schemeClr val="accent2"/>
                </a:solidFill>
              </a:rPr>
              <a:t>изображение за героя</a:t>
            </a:r>
          </a:p>
          <a:p>
            <a:pPr fontAlgn="base"/>
            <a:r>
              <a:rPr lang="bg-BG" noProof="0" dirty="0" smtClean="0"/>
              <a:t>Използване на готово</a:t>
            </a:r>
            <a:r>
              <a:rPr lang="bg-BG" noProof="0" dirty="0" smtClean="0">
                <a:solidFill>
                  <a:schemeClr val="accent2"/>
                </a:solidFill>
              </a:rPr>
              <a:t> изображение за фон </a:t>
            </a:r>
            <a:r>
              <a:rPr lang="bg-BG" noProof="0" dirty="0" smtClean="0"/>
              <a:t>на играта</a:t>
            </a:r>
          </a:p>
          <a:p>
            <a:pPr fontAlgn="base"/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Какво трябва да знаем:</a:t>
            </a:r>
            <a:endParaRPr lang="bg-BG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02995" y="1853565"/>
            <a:ext cx="10774680" cy="4606290"/>
          </a:xfrm>
        </p:spPr>
        <p:txBody>
          <a:bodyPr>
            <a:normAutofit fontScale="87500" lnSpcReduction="10000"/>
          </a:bodyPr>
          <a:lstStyle/>
          <a:p>
            <a:pPr fontAlgn="base"/>
            <a:r>
              <a:rPr lang="bg-BG" noProof="0" dirty="0" smtClean="0">
                <a:solidFill>
                  <a:schemeClr val="accent2"/>
                </a:solidFill>
              </a:rPr>
              <a:t>Променливите</a:t>
            </a:r>
            <a:r>
              <a:rPr lang="bg-BG" noProof="0" dirty="0" smtClean="0"/>
              <a:t> </a:t>
            </a:r>
            <a:r>
              <a:rPr lang="bg-BG" dirty="0" smtClean="0"/>
              <a:t>съхраняват информацията в програмите</a:t>
            </a:r>
          </a:p>
          <a:p>
            <a:pPr lvl="1" fontAlgn="base"/>
            <a:r>
              <a:rPr lang="bg-BG" dirty="0" smtClean="0"/>
              <a:t>Декларират се с </a:t>
            </a:r>
            <a:r>
              <a:rPr lang="en-US" dirty="0" smtClean="0">
                <a:solidFill>
                  <a:schemeClr val="accent3"/>
                </a:solidFill>
              </a:rPr>
              <a:t>let</a:t>
            </a:r>
            <a:r>
              <a:rPr lang="en-US" dirty="0" smtClean="0"/>
              <a:t>, </a:t>
            </a:r>
            <a:r>
              <a:rPr lang="bg-BG" dirty="0" smtClean="0"/>
              <a:t>например </a:t>
            </a:r>
            <a:r>
              <a:rPr lang="en-US" dirty="0" smtClean="0">
                <a:solidFill>
                  <a:schemeClr val="accent3"/>
                </a:solidFill>
              </a:rPr>
              <a:t>let </a:t>
            </a:r>
            <a:r>
              <a:rPr lang="en-US" dirty="0" err="1" smtClean="0">
                <a:solidFill>
                  <a:schemeClr val="accent3"/>
                </a:solidFill>
              </a:rPr>
              <a:t>heroX</a:t>
            </a:r>
            <a:r>
              <a:rPr lang="en-US" dirty="0" smtClean="0">
                <a:solidFill>
                  <a:schemeClr val="accent3"/>
                </a:solidFill>
              </a:rPr>
              <a:t> = 100;</a:t>
            </a:r>
            <a:endParaRPr lang="bg-BG" dirty="0" smtClean="0">
              <a:solidFill>
                <a:schemeClr val="accent3"/>
              </a:solidFill>
            </a:endParaRPr>
          </a:p>
          <a:p>
            <a:pPr fontAlgn="base"/>
            <a:r>
              <a:rPr lang="bg-BG" noProof="0" dirty="0" err="1" smtClean="0">
                <a:solidFill>
                  <a:schemeClr val="accent2"/>
                </a:solidFill>
              </a:rPr>
              <a:t>Констант</a:t>
            </a:r>
            <a:r>
              <a:rPr lang="bg-BG" dirty="0" err="1" smtClean="0">
                <a:solidFill>
                  <a:schemeClr val="accent2"/>
                </a:solidFill>
              </a:rPr>
              <a:t>ите</a:t>
            </a:r>
            <a:r>
              <a:rPr lang="bg-BG" dirty="0" smtClean="0">
                <a:solidFill>
                  <a:schemeClr val="accent2"/>
                </a:solidFill>
              </a:rPr>
              <a:t> </a:t>
            </a:r>
            <a:r>
              <a:rPr lang="bg-BG" dirty="0" smtClean="0"/>
              <a:t>са като променливи, но </a:t>
            </a:r>
            <a:r>
              <a:rPr lang="" altLang="bg-BG" dirty="0" smtClean="0"/>
              <a:t>с постоянна</a:t>
            </a:r>
            <a:r>
              <a:rPr lang="bg-BG" dirty="0" smtClean="0"/>
              <a:t> стойност</a:t>
            </a:r>
            <a:endParaRPr lang="bg-BG" noProof="0" dirty="0" smtClean="0"/>
          </a:p>
          <a:p>
            <a:pPr fontAlgn="base"/>
            <a:r>
              <a:rPr lang="bg-BG" noProof="0" dirty="0" smtClean="0">
                <a:solidFill>
                  <a:schemeClr val="accent2"/>
                </a:solidFill>
              </a:rPr>
              <a:t>Глобални</a:t>
            </a:r>
            <a:r>
              <a:rPr lang="" altLang="bg-BG" noProof="0" dirty="0" smtClean="0">
                <a:solidFill>
                  <a:schemeClr val="accent2"/>
                </a:solidFill>
              </a:rPr>
              <a:t>те</a:t>
            </a:r>
            <a:r>
              <a:rPr lang="bg-BG" noProof="0" dirty="0" smtClean="0"/>
              <a:t> променливи са декларирани извън всички блокове и функции (обикновено в началото на програмата) </a:t>
            </a:r>
          </a:p>
          <a:p>
            <a:pPr lvl="1" fontAlgn="base"/>
            <a:r>
              <a:rPr lang="bg-BG" noProof="0" dirty="0" smtClean="0"/>
              <a:t>Те може да се ползват от всички части на програмата</a:t>
            </a:r>
          </a:p>
          <a:p>
            <a:pPr lvl="1" fontAlgn="base"/>
            <a:r>
              <a:rPr lang="bg-BG" dirty="0" smtClean="0"/>
              <a:t>За важните неща в нашата игра ще ползваме глобални променливи</a:t>
            </a:r>
            <a:endParaRPr lang="bg-BG" noProof="0" dirty="0" smtClean="0"/>
          </a:p>
          <a:p>
            <a:pPr fontAlgn="base"/>
            <a:r>
              <a:rPr lang="bg-BG" noProof="0" dirty="0" smtClean="0">
                <a:solidFill>
                  <a:schemeClr val="accent2"/>
                </a:solidFill>
              </a:rPr>
              <a:t>Локални </a:t>
            </a:r>
            <a:r>
              <a:rPr lang="bg-BG" noProof="0" dirty="0" smtClean="0"/>
              <a:t>променливи</a:t>
            </a:r>
            <a:r>
              <a:rPr lang="bg-BG" noProof="0" dirty="0" smtClean="0">
                <a:solidFill>
                  <a:schemeClr val="accent2"/>
                </a:solidFill>
              </a:rPr>
              <a:t> </a:t>
            </a:r>
            <a:r>
              <a:rPr lang="bg-BG" noProof="0" dirty="0" smtClean="0">
                <a:solidFill>
                  <a:schemeClr val="tx1"/>
                </a:solidFill>
              </a:rPr>
              <a:t>са тези, дефинирани в някой </a:t>
            </a:r>
            <a:r>
              <a:rPr lang="en-US" noProof="0" dirty="0" smtClean="0">
                <a:solidFill>
                  <a:schemeClr val="accent3"/>
                </a:solidFill>
              </a:rPr>
              <a:t>{ }</a:t>
            </a:r>
            <a:r>
              <a:rPr lang="en-US" noProof="0" dirty="0" smtClean="0">
                <a:solidFill>
                  <a:schemeClr val="tx1"/>
                </a:solidFill>
              </a:rPr>
              <a:t> </a:t>
            </a:r>
            <a:r>
              <a:rPr lang="bg-BG" noProof="0" dirty="0" smtClean="0">
                <a:solidFill>
                  <a:schemeClr val="tx1"/>
                </a:solidFill>
              </a:rPr>
              <a:t>блок</a:t>
            </a:r>
            <a:endParaRPr lang="en-US" noProof="0" dirty="0" smtClean="0">
              <a:solidFill>
                <a:schemeClr val="tx1"/>
              </a:solidFill>
            </a:endParaRPr>
          </a:p>
          <a:p>
            <a:pPr lvl="1" fontAlgn="base"/>
            <a:r>
              <a:rPr lang="bg-BG" dirty="0" smtClean="0">
                <a:solidFill>
                  <a:schemeClr val="tx1"/>
                </a:solidFill>
              </a:rPr>
              <a:t>Те могат да се ползват само в рамките на блока</a:t>
            </a:r>
          </a:p>
          <a:p>
            <a:pPr lvl="1" fontAlgn="base"/>
            <a:r>
              <a:rPr lang="bg-BG" noProof="0" dirty="0" smtClean="0">
                <a:solidFill>
                  <a:schemeClr val="tx1"/>
                </a:solidFill>
              </a:rPr>
              <a:t>Ние ще ги ползваме </a:t>
            </a:r>
            <a:r>
              <a:rPr lang="" altLang="bg-BG" noProof="0" dirty="0" smtClean="0">
                <a:solidFill>
                  <a:schemeClr val="tx1"/>
                </a:solidFill>
              </a:rPr>
              <a:t>като помощни променливи във </a:t>
            </a:r>
            <a:r>
              <a:rPr lang="bg-BG" noProof="0" dirty="0" smtClean="0">
                <a:solidFill>
                  <a:schemeClr val="tx1"/>
                </a:solidFill>
              </a:rPr>
              <a:t>функциите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Какво трябва да знаем:</a:t>
            </a:r>
            <a:endParaRPr lang="bg-BG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02995" y="2052955"/>
            <a:ext cx="10928350" cy="4518025"/>
          </a:xfrm>
        </p:spPr>
        <p:txBody>
          <a:bodyPr>
            <a:normAutofit fontScale="90000" lnSpcReduction="10000"/>
          </a:bodyPr>
          <a:lstStyle/>
          <a:p>
            <a:pPr fontAlgn="base">
              <a:lnSpc>
                <a:spcPct val="110000"/>
              </a:lnSpc>
            </a:pPr>
            <a:r>
              <a:rPr lang="bg-BG" noProof="0" dirty="0" smtClean="0">
                <a:solidFill>
                  <a:schemeClr val="accent2"/>
                </a:solidFill>
              </a:rPr>
              <a:t>Функциите</a:t>
            </a:r>
            <a:r>
              <a:rPr lang="bg-BG" noProof="0" dirty="0" smtClean="0">
                <a:solidFill>
                  <a:schemeClr val="tx1"/>
                </a:solidFill>
              </a:rPr>
              <a:t> са </a:t>
            </a:r>
            <a:r>
              <a:rPr lang="bg-BG" noProof="0" dirty="0" err="1" smtClean="0">
                <a:solidFill>
                  <a:schemeClr val="tx1"/>
                </a:solidFill>
              </a:rPr>
              <a:t>именована</a:t>
            </a:r>
            <a:r>
              <a:rPr lang="bg-BG" noProof="0" dirty="0" smtClean="0">
                <a:solidFill>
                  <a:schemeClr val="tx1"/>
                </a:solidFill>
              </a:rPr>
              <a:t> част от програмата, която можем да извикаме</a:t>
            </a:r>
            <a:r>
              <a:rPr lang="" altLang="bg-BG" noProof="0" dirty="0" smtClean="0">
                <a:solidFill>
                  <a:schemeClr val="tx1"/>
                </a:solidFill>
              </a:rPr>
              <a:t> </a:t>
            </a:r>
            <a:r>
              <a:rPr lang="" altLang="bg-BG" noProof="0" dirty="0" smtClean="0">
                <a:solidFill>
                  <a:schemeClr val="tx1"/>
                </a:solidFill>
              </a:rPr>
              <a:t>многократно</a:t>
            </a:r>
            <a:r>
              <a:rPr lang="bg-BG" altLang="bg-BG" noProof="0" dirty="0" smtClean="0">
                <a:solidFill>
                  <a:schemeClr val="tx1"/>
                </a:solidFill>
              </a:rPr>
              <a:t>; всяка функция прави едно нещо</a:t>
            </a:r>
            <a:endParaRPr lang="bg-BG" noProof="0" dirty="0" smtClean="0">
              <a:solidFill>
                <a:schemeClr val="accent2"/>
              </a:solidFill>
            </a:endParaRPr>
          </a:p>
          <a:p>
            <a:pPr lvl="1" fontAlgn="base">
              <a:lnSpc>
                <a:spcPct val="110000"/>
              </a:lnSpc>
            </a:pPr>
            <a:r>
              <a:rPr lang="bg-BG" noProof="0" dirty="0" smtClean="0">
                <a:solidFill>
                  <a:schemeClr val="accent2"/>
                </a:solidFill>
              </a:rPr>
              <a:t>Деклариране</a:t>
            </a:r>
            <a:r>
              <a:rPr lang="bg-BG" noProof="0" dirty="0" smtClean="0"/>
              <a:t> на функции става с </a:t>
            </a:r>
            <a:br>
              <a:rPr lang="bg-BG" noProof="0" dirty="0" smtClean="0"/>
            </a:br>
            <a:r>
              <a:rPr lang="en-US" noProof="0" dirty="0" smtClean="0">
                <a:solidFill>
                  <a:schemeClr val="accent3"/>
                </a:solidFill>
              </a:rPr>
              <a:t>function </a:t>
            </a:r>
            <a:r>
              <a:rPr lang="bg-BG" noProof="0" dirty="0" smtClean="0">
                <a:solidFill>
                  <a:schemeClr val="accent3"/>
                </a:solidFill>
              </a:rPr>
              <a:t>име</a:t>
            </a:r>
            <a:r>
              <a:rPr lang="en-US" noProof="0" dirty="0" smtClean="0">
                <a:solidFill>
                  <a:schemeClr val="accent3"/>
                </a:solidFill>
              </a:rPr>
              <a:t>(</a:t>
            </a:r>
            <a:r>
              <a:rPr lang="bg-BG" noProof="0" dirty="0" smtClean="0">
                <a:solidFill>
                  <a:schemeClr val="accent3"/>
                </a:solidFill>
              </a:rPr>
              <a:t>параметри) </a:t>
            </a:r>
            <a:r>
              <a:rPr lang="en-US" noProof="0" dirty="0" smtClean="0">
                <a:solidFill>
                  <a:schemeClr val="accent3"/>
                </a:solidFill>
              </a:rPr>
              <a:t>{ </a:t>
            </a:r>
            <a:r>
              <a:rPr lang="bg-BG" noProof="0" dirty="0" smtClean="0">
                <a:solidFill>
                  <a:schemeClr val="accent3"/>
                </a:solidFill>
              </a:rPr>
              <a:t>команди</a:t>
            </a:r>
            <a:r>
              <a:rPr lang="" altLang="bg-BG" noProof="0" dirty="0" smtClean="0">
                <a:solidFill>
                  <a:schemeClr val="accent3"/>
                </a:solidFill>
              </a:rPr>
              <a:t>;</a:t>
            </a:r>
            <a:r>
              <a:rPr lang="bg-BG" noProof="0" dirty="0" smtClean="0">
                <a:solidFill>
                  <a:schemeClr val="accent3"/>
                </a:solidFill>
              </a:rPr>
              <a:t> </a:t>
            </a:r>
            <a:r>
              <a:rPr lang="en-US" noProof="0" dirty="0" smtClean="0">
                <a:solidFill>
                  <a:schemeClr val="accent3"/>
                </a:solidFill>
              </a:rPr>
              <a:t>}</a:t>
            </a:r>
            <a:endParaRPr lang="bg-BG" noProof="0" dirty="0" smtClean="0"/>
          </a:p>
          <a:p>
            <a:pPr lvl="1" fontAlgn="base">
              <a:lnSpc>
                <a:spcPct val="110000"/>
              </a:lnSpc>
            </a:pPr>
            <a:r>
              <a:rPr lang="bg-BG" noProof="0" dirty="0" smtClean="0">
                <a:solidFill>
                  <a:schemeClr val="accent2"/>
                </a:solidFill>
              </a:rPr>
              <a:t>Извикване</a:t>
            </a:r>
            <a:r>
              <a:rPr lang="bg-BG" noProof="0" dirty="0" smtClean="0"/>
              <a:t> на функции става с </a:t>
            </a:r>
            <a:r>
              <a:rPr lang="bg-BG" noProof="0" dirty="0" smtClean="0">
                <a:solidFill>
                  <a:schemeClr val="accent3"/>
                </a:solidFill>
              </a:rPr>
              <a:t>име(стойности);</a:t>
            </a:r>
          </a:p>
          <a:p>
            <a:pPr lvl="1" fontAlgn="base">
              <a:lnSpc>
                <a:spcPct val="110000"/>
              </a:lnSpc>
            </a:pPr>
            <a:r>
              <a:rPr lang="bg-BG" noProof="0" dirty="0" smtClean="0">
                <a:solidFill>
                  <a:schemeClr val="accent2"/>
                </a:solidFill>
              </a:rPr>
              <a:t>Параметри</a:t>
            </a:r>
            <a:r>
              <a:rPr lang="bg-BG" noProof="0" dirty="0" smtClean="0"/>
              <a:t> на функции – чрез тях подаваме </a:t>
            </a:r>
            <a:r>
              <a:rPr lang="bg-BG" dirty="0" smtClean="0"/>
              <a:t>информация на една функция</a:t>
            </a:r>
          </a:p>
          <a:p>
            <a:pPr lvl="2" fontAlgn="base">
              <a:lnSpc>
                <a:spcPct val="110000"/>
              </a:lnSpc>
            </a:pPr>
            <a:r>
              <a:rPr lang="bg-BG" noProof="0" dirty="0" smtClean="0"/>
              <a:t>изреждаме имената им, разделени със запетая</a:t>
            </a:r>
            <a:r>
              <a:rPr lang="" altLang="bg-BG" noProof="0" dirty="0" smtClean="0"/>
              <a:t>: </a:t>
            </a:r>
            <a:r>
              <a:rPr lang="" altLang="bg-BG" noProof="0" dirty="0" smtClean="0">
                <a:solidFill>
                  <a:schemeClr val="accent3"/>
                </a:solidFill>
              </a:rPr>
              <a:t>function moveTo(X, Y)... </a:t>
            </a:r>
            <a:br>
              <a:rPr lang="" altLang="bg-BG" noProof="0" dirty="0" smtClean="0">
                <a:solidFill>
                  <a:schemeClr val="accent3"/>
                </a:solidFill>
              </a:rPr>
            </a:br>
            <a:r>
              <a:rPr lang="" altLang="bg-BG" noProof="0" dirty="0" smtClean="0">
                <a:solidFill>
                  <a:schemeClr val="tx1"/>
                </a:solidFill>
              </a:rPr>
              <a:t>(X и Y са параметрите, с които подаваме до къде да  се предвижи героя)</a:t>
            </a:r>
            <a:endParaRPr lang="bg-BG" noProof="0" dirty="0" smtClean="0"/>
          </a:p>
          <a:p>
            <a:pPr lvl="2" fontAlgn="base">
              <a:lnSpc>
                <a:spcPct val="110000"/>
              </a:lnSpc>
            </a:pPr>
            <a:r>
              <a:rPr lang="bg-BG" dirty="0" smtClean="0"/>
              <a:t>когато </a:t>
            </a:r>
            <a:r>
              <a:rPr lang="" altLang="bg-BG" dirty="0" smtClean="0"/>
              <a:t>я </a:t>
            </a:r>
            <a:r>
              <a:rPr lang="bg-BG" dirty="0" smtClean="0"/>
              <a:t>извикваме, вместо имената подаваме стойности</a:t>
            </a:r>
            <a:r>
              <a:rPr lang="" altLang="bg-BG" dirty="0" smtClean="0"/>
              <a:t>: </a:t>
            </a:r>
            <a:r>
              <a:rPr lang="" altLang="bg-BG" dirty="0" smtClean="0">
                <a:solidFill>
                  <a:schemeClr val="accent3"/>
                </a:solidFill>
              </a:rPr>
              <a:t>move</a:t>
            </a:r>
            <a:r>
              <a:rPr lang="bg-BG" altLang="bg-BG" dirty="0" smtClean="0">
                <a:solidFill>
                  <a:schemeClr val="accent3"/>
                </a:solidFill>
              </a:rPr>
              <a:t>То</a:t>
            </a:r>
            <a:r>
              <a:rPr lang="" altLang="bg-BG" dirty="0" smtClean="0">
                <a:solidFill>
                  <a:schemeClr val="accent3"/>
                </a:solidFill>
              </a:rPr>
              <a:t>(10</a:t>
            </a:r>
            <a:r>
              <a:rPr lang="" altLang="bg-BG" dirty="0" smtClean="0">
                <a:solidFill>
                  <a:schemeClr val="accent3"/>
                </a:solidFill>
              </a:rPr>
              <a:t>, 0); </a:t>
            </a:r>
            <a:br>
              <a:rPr lang="" altLang="bg-BG" dirty="0" smtClean="0">
                <a:solidFill>
                  <a:schemeClr val="accent3"/>
                </a:solidFill>
              </a:rPr>
            </a:br>
            <a:r>
              <a:rPr lang="en-US" altLang="bg-BG" noProof="0" dirty="0" smtClean="0">
                <a:sym typeface="+mn-ea"/>
              </a:rPr>
              <a:t>(</a:t>
            </a:r>
            <a:r>
              <a:rPr lang="" altLang="en-US" noProof="0" dirty="0" smtClean="0">
                <a:sym typeface="+mn-ea"/>
              </a:rPr>
              <a:t>тук указваме героя да се прдвижи до позиция 10 по X и 0 по Y</a:t>
            </a:r>
            <a:r>
              <a:rPr lang="en-US" altLang="bg-BG" noProof="0" dirty="0" smtClean="0">
                <a:sym typeface="+mn-ea"/>
              </a:rPr>
              <a:t>)</a:t>
            </a:r>
            <a:r>
              <a:rPr lang="" altLang="bg-BG" dirty="0" smtClean="0">
                <a:solidFill>
                  <a:schemeClr val="accent3"/>
                </a:solidFill>
              </a:rPr>
              <a:t> </a:t>
            </a:r>
            <a:endParaRPr lang="" altLang="bg-BG" noProof="0" dirty="0" smtClean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трябва да знаем:</a:t>
            </a:r>
            <a:endParaRPr lang="bg-BG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03312" y="2052918"/>
            <a:ext cx="10435096" cy="4195481"/>
          </a:xfrm>
        </p:spPr>
        <p:txBody>
          <a:bodyPr>
            <a:normAutofit/>
          </a:bodyPr>
          <a:lstStyle/>
          <a:p>
            <a:pPr fontAlgn="base"/>
            <a:r>
              <a:rPr lang="bg-BG" dirty="0" smtClean="0">
                <a:solidFill>
                  <a:schemeClr val="accent2"/>
                </a:solidFill>
              </a:rPr>
              <a:t>Координатна </a:t>
            </a:r>
            <a:r>
              <a:rPr lang="bg-BG" dirty="0">
                <a:solidFill>
                  <a:schemeClr val="accent2"/>
                </a:solidFill>
              </a:rPr>
              <a:t>система </a:t>
            </a:r>
            <a:r>
              <a:rPr lang="bg-BG" dirty="0"/>
              <a:t>при рисуване с </a:t>
            </a:r>
            <a:r>
              <a:rPr lang="bg-BG" dirty="0" smtClean="0"/>
              <a:t>компютър:</a:t>
            </a:r>
          </a:p>
          <a:p>
            <a:pPr fontAlgn="base"/>
            <a:endParaRPr lang="bg-B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102" y="3447999"/>
            <a:ext cx="6105834" cy="350306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1023183" y="3479397"/>
            <a:ext cx="2294740" cy="433632"/>
          </a:xfrm>
          <a:prstGeom prst="wedgeRoundRectCallout">
            <a:avLst>
              <a:gd name="adj1" fmla="val 83083"/>
              <a:gd name="adj2" fmla="val 343340"/>
              <a:gd name="adj3" fmla="val 16667"/>
            </a:avLst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</a:rPr>
              <a:t>0 е в центъра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3197189" y="2975551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В математиката: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6666321" y="2978832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При компютрите:</a:t>
            </a:r>
            <a:endParaRPr lang="bg-BG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9306339" y="4565050"/>
            <a:ext cx="2294740" cy="732813"/>
          </a:xfrm>
          <a:prstGeom prst="wedgeRoundRectCallout">
            <a:avLst>
              <a:gd name="adj1" fmla="val -156003"/>
              <a:gd name="adj2" fmla="val -95318"/>
              <a:gd name="adj3" fmla="val 16667"/>
            </a:avLst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>
                <a:solidFill>
                  <a:schemeClr val="tx1"/>
                </a:solidFill>
              </a:rPr>
              <a:t>0 е в горния</a:t>
            </a:r>
            <a:br>
              <a:rPr lang="bg-BG" dirty="0" smtClean="0">
                <a:solidFill>
                  <a:schemeClr val="tx1"/>
                </a:solidFill>
              </a:rPr>
            </a:br>
            <a:r>
              <a:rPr lang="bg-BG" dirty="0" smtClean="0">
                <a:solidFill>
                  <a:schemeClr val="tx1"/>
                </a:solidFill>
              </a:rPr>
              <a:t>ляв </a:t>
            </a:r>
            <a:r>
              <a:rPr lang="bg-BG" dirty="0">
                <a:solidFill>
                  <a:schemeClr val="tx1"/>
                </a:solidFill>
              </a:rPr>
              <a:t>ъ</a:t>
            </a:r>
            <a:r>
              <a:rPr lang="bg-BG" dirty="0" smtClean="0">
                <a:solidFill>
                  <a:schemeClr val="tx1"/>
                </a:solidFill>
              </a:rPr>
              <a:t>гъл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трябва да знаем:</a:t>
            </a:r>
            <a:endParaRPr lang="bg-BG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02995" y="2052955"/>
            <a:ext cx="10673715" cy="4195445"/>
          </a:xfrm>
        </p:spPr>
        <p:txBody>
          <a:bodyPr>
            <a:normAutofit/>
          </a:bodyPr>
          <a:lstStyle/>
          <a:p>
            <a:pPr fontAlgn="base"/>
            <a:r>
              <a:rPr lang="bg-BG" noProof="0" dirty="0" smtClean="0">
                <a:solidFill>
                  <a:schemeClr val="tx1"/>
                </a:solidFill>
                <a:hlinkClick r:id="rId2"/>
              </a:rPr>
              <a:t>HTML </a:t>
            </a:r>
            <a:r>
              <a:rPr lang="bg-BG" noProof="0" dirty="0" err="1" smtClean="0">
                <a:solidFill>
                  <a:schemeClr val="tx1"/>
                </a:solidFill>
                <a:hlinkClick r:id="rId2"/>
              </a:rPr>
              <a:t>Canvas</a:t>
            </a:r>
            <a:r>
              <a:rPr lang="bg-BG" noProof="0" dirty="0" smtClean="0">
                <a:solidFill>
                  <a:schemeClr val="accent2"/>
                </a:solidFill>
                <a:hlinkClick r:id="rId2"/>
              </a:rPr>
              <a:t> </a:t>
            </a:r>
            <a:r>
              <a:rPr lang="bg-BG" noProof="0" dirty="0" smtClean="0"/>
              <a:t>позволява да рисувате с команди на </a:t>
            </a:r>
            <a:r>
              <a:rPr lang="en-US" noProof="0" dirty="0" smtClean="0"/>
              <a:t>JavaScript </a:t>
            </a:r>
            <a:r>
              <a:rPr lang="bg-BG" noProof="0" dirty="0" smtClean="0"/>
              <a:t>в една </a:t>
            </a:r>
            <a:r>
              <a:rPr lang="en-US" noProof="0" dirty="0" smtClean="0"/>
              <a:t>HTML </a:t>
            </a:r>
            <a:r>
              <a:rPr lang="bg-BG" noProof="0" dirty="0" smtClean="0"/>
              <a:t>страница</a:t>
            </a:r>
          </a:p>
          <a:p>
            <a:pPr fontAlgn="base"/>
            <a:r>
              <a:rPr lang="bg-BG" noProof="0" dirty="0" smtClean="0">
                <a:solidFill>
                  <a:schemeClr val="tx1"/>
                </a:solidFill>
                <a:hlinkClick r:id="rId3" action="ppaction://hlinkfile"/>
              </a:rPr>
              <a:t>P5.js</a:t>
            </a:r>
            <a:r>
              <a:rPr lang="bg-BG" noProof="0" dirty="0" smtClean="0">
                <a:hlinkClick r:id="rId3" action="ppaction://hlinkfile"/>
              </a:rPr>
              <a:t> библиотеката</a:t>
            </a:r>
            <a:r>
              <a:rPr lang="bg-BG" noProof="0" dirty="0" smtClean="0"/>
              <a:t> много улеснява това</a:t>
            </a:r>
            <a:r>
              <a:rPr lang="" altLang="bg-BG" noProof="0" dirty="0" smtClean="0"/>
              <a:t>:</a:t>
            </a:r>
          </a:p>
          <a:p>
            <a:pPr lvl="1" fontAlgn="base"/>
            <a:r>
              <a:rPr lang="" altLang="bg-BG" noProof="0" dirty="0" smtClean="0">
                <a:solidFill>
                  <a:schemeClr val="tx1"/>
                </a:solidFill>
              </a:rPr>
              <a:t>лесно се </a:t>
            </a:r>
            <a:r>
              <a:rPr lang="bg-BG" dirty="0" smtClean="0">
                <a:solidFill>
                  <a:schemeClr val="tx1"/>
                </a:solidFill>
              </a:rPr>
              <a:t>указват </a:t>
            </a:r>
            <a:r>
              <a:rPr lang="bg-BG" dirty="0" smtClean="0">
                <a:solidFill>
                  <a:schemeClr val="tx1"/>
                </a:solidFill>
                <a:hlinkClick r:id="rId4"/>
              </a:rPr>
              <a:t>цветове</a:t>
            </a:r>
            <a:r>
              <a:rPr lang="bg-BG" dirty="0" smtClean="0">
                <a:solidFill>
                  <a:schemeClr val="tx1"/>
                </a:solidFill>
              </a:rPr>
              <a:t> </a:t>
            </a:r>
          </a:p>
          <a:p>
            <a:pPr lvl="1" fontAlgn="base"/>
            <a:r>
              <a:rPr lang="" altLang="bg-BG" dirty="0" smtClean="0">
                <a:solidFill>
                  <a:schemeClr val="tx1"/>
                </a:solidFill>
              </a:rPr>
              <a:t>лесно се р</a:t>
            </a:r>
            <a:r>
              <a:rPr lang="bg-BG" noProof="0" dirty="0" smtClean="0">
                <a:solidFill>
                  <a:schemeClr val="tx1"/>
                </a:solidFill>
              </a:rPr>
              <a:t>исува</a:t>
            </a:r>
            <a:r>
              <a:rPr lang="" altLang="bg-BG" noProof="0" dirty="0" smtClean="0">
                <a:solidFill>
                  <a:schemeClr val="tx1"/>
                </a:solidFill>
              </a:rPr>
              <a:t>т</a:t>
            </a:r>
            <a:r>
              <a:rPr lang="bg-BG" noProof="0" dirty="0" smtClean="0">
                <a:solidFill>
                  <a:schemeClr val="tx1"/>
                </a:solidFill>
              </a:rPr>
              <a:t> </a:t>
            </a:r>
            <a:r>
              <a:rPr lang="bg-BG" noProof="0" dirty="0" smtClean="0">
                <a:solidFill>
                  <a:schemeClr val="tx1"/>
                </a:solidFill>
                <a:hlinkClick r:id="rId5"/>
              </a:rPr>
              <a:t>прости фигури</a:t>
            </a:r>
            <a:endParaRPr lang="bg-BG" noProof="0" dirty="0" smtClean="0">
              <a:solidFill>
                <a:schemeClr val="tx1"/>
              </a:solidFill>
            </a:endParaRPr>
          </a:p>
          <a:p>
            <a:pPr lvl="1" fontAlgn="base"/>
            <a:r>
              <a:rPr lang="" altLang="bg-BG" noProof="0" dirty="0" smtClean="0">
                <a:solidFill>
                  <a:schemeClr val="tx1"/>
                </a:solidFill>
              </a:rPr>
              <a:t>лесно можем да ползваме</a:t>
            </a:r>
            <a:r>
              <a:rPr lang="bg-BG" noProof="0" dirty="0" smtClean="0">
                <a:solidFill>
                  <a:schemeClr val="tx1"/>
                </a:solidFill>
              </a:rPr>
              <a:t> </a:t>
            </a:r>
            <a:r>
              <a:rPr lang="bg-BG" noProof="0" dirty="0" smtClean="0">
                <a:solidFill>
                  <a:schemeClr val="tx1"/>
                </a:solidFill>
                <a:hlinkClick r:id="rId6"/>
              </a:rPr>
              <a:t>готово изображение за героя</a:t>
            </a:r>
            <a:endParaRPr lang="bg-BG" noProof="0" dirty="0" smtClean="0">
              <a:solidFill>
                <a:schemeClr val="tx1"/>
              </a:solidFill>
            </a:endParaRPr>
          </a:p>
          <a:p>
            <a:pPr lvl="1" fontAlgn="base"/>
            <a:r>
              <a:rPr lang="" altLang="bg-BG" noProof="0" dirty="0" smtClean="0">
                <a:solidFill>
                  <a:schemeClr val="tx1"/>
                </a:solidFill>
              </a:rPr>
              <a:t>лесно можем да </a:t>
            </a:r>
            <a:r>
              <a:rPr lang="" noProof="0" dirty="0" smtClean="0">
                <a:solidFill>
                  <a:schemeClr val="tx1"/>
                </a:solidFill>
              </a:rPr>
              <a:t>добавим </a:t>
            </a:r>
            <a:r>
              <a:rPr lang="bg-BG" noProof="0" dirty="0" smtClean="0">
                <a:solidFill>
                  <a:schemeClr val="tx1"/>
                </a:solidFill>
                <a:hlinkClick r:id="rId7"/>
              </a:rPr>
              <a:t>изображение за фон на играта</a:t>
            </a:r>
            <a:endParaRPr lang="bg-BG" noProof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Стъпка по стъпка: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1488141"/>
            <a:ext cx="10855608" cy="5181600"/>
          </a:xfrm>
        </p:spPr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bg-BG" dirty="0" smtClean="0"/>
              <a:t>Регистрирайте се като потребител в </a:t>
            </a:r>
            <a:r>
              <a:rPr lang="en-US" dirty="0" smtClean="0">
                <a:hlinkClick r:id="rId2"/>
              </a:rPr>
              <a:t>editor.p5js.org</a:t>
            </a:r>
            <a:r>
              <a:rPr lang="bg-BG" dirty="0" smtClean="0"/>
              <a:t>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bg-BG" dirty="0" smtClean="0"/>
              <a:t>Създайте си </a:t>
            </a:r>
            <a:r>
              <a:rPr lang="en-US" dirty="0" smtClean="0"/>
              <a:t>scratch </a:t>
            </a:r>
            <a:r>
              <a:rPr lang="en-US" dirty="0" smtClean="0">
                <a:solidFill>
                  <a:schemeClr val="accent2"/>
                </a:solidFill>
              </a:rPr>
              <a:t>04.</a:t>
            </a:r>
            <a:r>
              <a:rPr lang="bg-BG" dirty="0" smtClean="0">
                <a:solidFill>
                  <a:schemeClr val="accent2"/>
                </a:solidFill>
              </a:rPr>
              <a:t>Променливи и функции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bg-BG" dirty="0" smtClean="0"/>
              <a:t>Добавете в него по </a:t>
            </a:r>
            <a:r>
              <a:rPr lang="bg-BG" dirty="0" smtClean="0"/>
              <a:t>един коментар за всяка информация,</a:t>
            </a:r>
            <a:r>
              <a:rPr lang="bg-BG" dirty="0"/>
              <a:t> </a:t>
            </a:r>
            <a:r>
              <a:rPr lang="bg-BG" dirty="0" smtClean="0"/>
              <a:t>която ще пазите във вашата игра</a:t>
            </a:r>
          </a:p>
          <a:p>
            <a:pPr marL="914400" lvl="1" indent="-514350" fontAlgn="base"/>
            <a:r>
              <a:rPr lang="bg-BG" dirty="0" smtClean="0"/>
              <a:t>копирайте или погледнете от </a:t>
            </a:r>
            <a:r>
              <a:rPr lang="bg-BG" dirty="0" smtClean="0">
                <a:hlinkClick r:id="rId3"/>
              </a:rPr>
              <a:t>примера</a:t>
            </a:r>
            <a:r>
              <a:rPr lang="bg-BG" dirty="0" smtClean="0"/>
              <a:t> </a:t>
            </a:r>
          </a:p>
          <a:p>
            <a:pPr marL="914400" lvl="1" indent="-514350" fontAlgn="base"/>
            <a:r>
              <a:rPr lang="bg-BG" dirty="0" smtClean="0"/>
              <a:t>изтрийте редовете, които не важат за вашата игра</a:t>
            </a:r>
          </a:p>
          <a:p>
            <a:pPr marL="914400" lvl="1" indent="-514350" fontAlgn="base"/>
            <a:r>
              <a:rPr lang="bg-BG" dirty="0" smtClean="0"/>
              <a:t>допълнете с коментари за информацията, специфична за вашата </a:t>
            </a:r>
            <a:r>
              <a:rPr lang="bg-BG" dirty="0" smtClean="0"/>
              <a:t>игра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bg-BG" dirty="0" smtClean="0"/>
              <a:t>Добавете коментари и за функциите, които смятате, че ще ползвате в играта си</a:t>
            </a:r>
            <a:endParaRPr lang="bg-B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</TotalTime>
  <Words>607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Рисуване на сцената и героя</vt:lpstr>
      <vt:lpstr>Цел на занятието:</vt:lpstr>
      <vt:lpstr>За какво ще говорим:</vt:lpstr>
      <vt:lpstr>За какво ще говорим:</vt:lpstr>
      <vt:lpstr>Какво трябва да знаем:</vt:lpstr>
      <vt:lpstr>Какво трябва да знаем:</vt:lpstr>
      <vt:lpstr>Какво трябва да знаем:</vt:lpstr>
      <vt:lpstr>Какво трябва да знаем:</vt:lpstr>
      <vt:lpstr>Стъпка по стъпка:</vt:lpstr>
      <vt:lpstr>Стъпка по стъпка:</vt:lpstr>
      <vt:lpstr>Стъпка по стъпка:</vt:lpstr>
      <vt:lpstr>Стъпка по стъпка:</vt:lpstr>
      <vt:lpstr>Уроци за преглеждане:</vt:lpstr>
      <vt:lpstr>Полезни парчета код:</vt:lpstr>
      <vt:lpstr>Край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на игри</dc:title>
  <dc:creator>Dani</dc:creator>
  <cp:lastModifiedBy>Dani</cp:lastModifiedBy>
  <cp:revision>65</cp:revision>
  <dcterms:created xsi:type="dcterms:W3CDTF">2020-11-15T10:18:26Z</dcterms:created>
  <dcterms:modified xsi:type="dcterms:W3CDTF">2020-11-15T13:06:55Z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