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34" r:id="rId2"/>
    <p:sldId id="635" r:id="rId3"/>
    <p:sldId id="633" r:id="rId4"/>
    <p:sldId id="600" r:id="rId5"/>
    <p:sldId id="631" r:id="rId6"/>
    <p:sldId id="538" r:id="rId7"/>
    <p:sldId id="542" r:id="rId8"/>
    <p:sldId id="639" r:id="rId9"/>
    <p:sldId id="640" r:id="rId10"/>
    <p:sldId id="641" r:id="rId11"/>
    <p:sldId id="642" r:id="rId12"/>
    <p:sldId id="643" r:id="rId13"/>
    <p:sldId id="637" r:id="rId14"/>
    <p:sldId id="638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893B2B2-C0B9-4E5A-B610-A95DCCCB6F57}">
          <p14:sldIdLst>
            <p14:sldId id="634"/>
            <p14:sldId id="635"/>
          </p14:sldIdLst>
        </p14:section>
        <p14:section name="Символни низове" id="{F4FE76F6-D20E-4E67-B185-C51211BB99A0}">
          <p14:sldIdLst>
            <p14:sldId id="633"/>
            <p14:sldId id="600"/>
            <p14:sldId id="631"/>
          </p14:sldIdLst>
        </p14:section>
        <p14:section name="Обработка на символни низове" id="{56CD02CF-6BA0-4FEE-AA28-A9E895763BEF}">
          <p14:sldIdLst>
            <p14:sldId id="538"/>
            <p14:sldId id="542"/>
            <p14:sldId id="639"/>
            <p14:sldId id="640"/>
            <p14:sldId id="641"/>
            <p14:sldId id="642"/>
            <p14:sldId id="643"/>
          </p14:sldIdLst>
        </p14:section>
        <p14:section name="Заключение" id="{4F6636F1-D2EA-48B5-B6DD-F322FB16AD22}">
          <p14:sldIdLst>
            <p14:sldId id="637"/>
            <p14:sldId id="63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92" d="100"/>
          <a:sy n="92" d="100"/>
        </p:scale>
        <p:origin x="668" y="7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2/28/2021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5889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864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6298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91205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888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0008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938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6.jpeg"/><Relationship Id="rId4" Type="http://schemas.openxmlformats.org/officeDocument/2006/relationships/image" Target="../media/image23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705812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Символни низове 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1802729"/>
            <a:ext cx="10043898" cy="788071"/>
          </a:xfrm>
        </p:spPr>
        <p:txBody>
          <a:bodyPr>
            <a:normAutofit/>
          </a:bodyPr>
          <a:lstStyle/>
          <a:p>
            <a:r>
              <a:rPr lang="" altLang="bg-BG" dirty="0">
                <a:latin typeface="+mn-ea"/>
              </a:rPr>
              <a:t>Текстов тип данни</a:t>
            </a:r>
            <a:r>
              <a:rPr lang="bg-BG" altLang="en-US" dirty="0">
                <a:latin typeface="+mn-ea"/>
              </a:rPr>
              <a:t>.</a:t>
            </a:r>
            <a:r>
              <a:rPr lang="" altLang="bg-BG" dirty="0">
                <a:latin typeface="+mn-ea"/>
              </a:rPr>
              <a:t> </a:t>
            </a:r>
            <a:r>
              <a:rPr lang="" dirty="0">
                <a:latin typeface="+mn-ea"/>
              </a:rPr>
              <a:t>Работа с </a:t>
            </a:r>
            <a:r>
              <a:rPr lang="bg-BG" altLang="en-US" dirty="0">
                <a:latin typeface="+mn-ea"/>
                <a:sym typeface="+mn-ea"/>
              </a:rPr>
              <a:t>текст</a:t>
            </a:r>
            <a:endParaRPr lang="" altLang="bg-BG" dirty="0">
              <a:latin typeface="+mn-ea"/>
              <a:sym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81365" y="4073648"/>
            <a:ext cx="4896437" cy="1939884"/>
            <a:chOff x="2036175" y="1204913"/>
            <a:chExt cx="7758546" cy="3667125"/>
          </a:xfrm>
        </p:grpSpPr>
        <p:pic>
          <p:nvPicPr>
            <p:cNvPr id="14" name="Picture 2" descr="Image result for string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175" y="1204913"/>
              <a:ext cx="7758546" cy="3667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454" y="1544784"/>
              <a:ext cx="6569764" cy="237137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" name="Group 18"/>
          <p:cNvGrpSpPr/>
          <p:nvPr/>
        </p:nvGrpSpPr>
        <p:grpSpPr>
          <a:xfrm>
            <a:off x="303212" y="3583505"/>
            <a:ext cx="5501027" cy="2686664"/>
            <a:chOff x="288583" y="3624633"/>
            <a:chExt cx="5501027" cy="2686664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6" tooltip="This work is licensed under the &quot;Creative Commons Attribution-NonCommercial-ShareAlike 4.0 International&quot; license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3270" y="430786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/>
            <p:cNvSpPr txBox="1"/>
            <p:nvPr/>
          </p:nvSpPr>
          <p:spPr bwMode="auto">
            <a:xfrm>
              <a:off x="303270" y="5099341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5" name="Text Placeholder 10"/>
            <p:cNvSpPr txBox="1"/>
            <p:nvPr/>
          </p:nvSpPr>
          <p:spPr bwMode="auto">
            <a:xfrm>
              <a:off x="288583" y="5477062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0" name="Text Placeholder 11"/>
            <p:cNvSpPr txBox="1"/>
            <p:nvPr/>
          </p:nvSpPr>
          <p:spPr bwMode="auto">
            <a:xfrm>
              <a:off x="288583" y="5852835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6" name="Text Placeholder 11"/>
          <p:cNvSpPr txBox="1"/>
          <p:nvPr/>
        </p:nvSpPr>
        <p:spPr bwMode="auto">
          <a:xfrm>
            <a:off x="303212" y="6229618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9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</a:t>
            </a:r>
            <a:r>
              <a:rPr lang="en-GB" dirty="0"/>
              <a:t> </a:t>
            </a:r>
            <a:r>
              <a:rPr lang="bg-BG" dirty="0"/>
              <a:t>Брой появявания на подниз в низ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51121"/>
            <a:ext cx="10668000" cy="5278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input = Console.ReadLine().ToLower();</a:t>
            </a:r>
          </a:p>
          <a:p>
            <a:pPr eaLnBrk="0" hangingPunct="0">
              <a:lnSpc>
                <a:spcPct val="10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pattern = Console.ReadLine().ToLower();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counter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index = input.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(pattern);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index != -1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counter++;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index = input.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(pattern, index + 1);</a:t>
            </a:r>
          </a:p>
          <a:p>
            <a:pPr eaLnBrk="0" hangingPunct="0">
              <a:lnSpc>
                <a:spcPct val="10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Console.WriteLine(counter);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str.Substring(int startIndex, int length)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str.Substring(int startIndex)</a:t>
            </a: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подниз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1052511" y="1791856"/>
            <a:ext cx="101473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filename = @"C:\Pics\Rila2017.jpg";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name = filename.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(8, 8);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name == "Rila2017"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1072498" y="4057072"/>
            <a:ext cx="10127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filename = @"C:\Pics\Rila2017.jpg";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nameAndExtension = filename.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(8);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nameAndExtension == "Rila2017.jpg"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/>
        </p:nvGraphicFramePr>
        <p:xfrm>
          <a:off x="1072498" y="5659584"/>
          <a:ext cx="10127319" cy="909206"/>
        </p:xfrm>
        <a:graphic>
          <a:graphicData uri="http://schemas.openxmlformats.org/drawingml/2006/table">
            <a:tbl>
              <a:tblPr/>
              <a:tblGrid>
                <a:gridCol w="507344"/>
                <a:gridCol w="507346"/>
                <a:gridCol w="507344"/>
                <a:gridCol w="501469"/>
                <a:gridCol w="507346"/>
                <a:gridCol w="503428"/>
                <a:gridCol w="507346"/>
                <a:gridCol w="507344"/>
                <a:gridCol w="509304"/>
                <a:gridCol w="507346"/>
                <a:gridCol w="505387"/>
                <a:gridCol w="505387"/>
                <a:gridCol w="505387"/>
                <a:gridCol w="507344"/>
                <a:gridCol w="505387"/>
                <a:gridCol w="505387"/>
                <a:gridCol w="505387"/>
                <a:gridCol w="507346"/>
                <a:gridCol w="507344"/>
                <a:gridCol w="507346"/>
              </a:tblGrid>
              <a:tr h="410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814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116945" y="5678056"/>
            <a:ext cx="6059055" cy="863976"/>
          </a:xfrm>
          <a:prstGeom prst="rect">
            <a:avLst/>
          </a:prstGeom>
          <a:solidFill>
            <a:srgbClr val="F0A22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Rectangle 2"/>
          <p:cNvSpPr/>
          <p:nvPr/>
        </p:nvSpPr>
        <p:spPr>
          <a:xfrm>
            <a:off x="5116945" y="5678056"/>
            <a:ext cx="4045528" cy="863976"/>
          </a:xfrm>
          <a:prstGeom prst="rect">
            <a:avLst/>
          </a:prstGeom>
          <a:solidFill>
            <a:srgbClr val="F0A22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612" y="1887721"/>
            <a:ext cx="1981372" cy="1975275"/>
          </a:xfrm>
          <a:prstGeom prst="rect">
            <a:avLst/>
          </a:prstGeom>
        </p:spPr>
      </p:pic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082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9" grpId="0" animBg="1"/>
      <p:bldP spid="9" grpId="0" animBg="1"/>
      <p:bldP spid="3" grpId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Разделяне на символен низ по дадени разделители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Пример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 на символни низове</a:t>
            </a:r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684212" y="1915180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(params char[] separator)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684212" y="3389055"/>
            <a:ext cx="10668000" cy="2743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listOfFruits = "Apple,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Banana,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Cherry,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Lemon.";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fruits = listOfFruits.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(' 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Console.WriteLine("Available fruits are:");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foreach (string fruit in fruits)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Console.WriteLine(fruit);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228" y="4704915"/>
            <a:ext cx="1359476" cy="1220213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6447263" y="5844870"/>
            <a:ext cx="5123780" cy="805553"/>
          </a:xfrm>
          <a:prstGeom prst="wedgeRoundRectCallout">
            <a:avLst>
              <a:gd name="adj1" fmla="val -55815"/>
              <a:gd name="adj2" fmla="val -457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Поставя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всеки елемент от 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fruits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 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fruit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изпълнява кода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64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5" grpId="0" animBg="1"/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>
            <a:normAutofit fontScale="77500" lnSpcReduction="20000"/>
          </a:bodyPr>
          <a:lstStyle/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Символните низове</a:t>
            </a:r>
            <a:r>
              <a:rPr lang="en-US" sz="3600" dirty="0"/>
              <a:t> </a:t>
            </a:r>
            <a:r>
              <a:rPr lang="bg-BG" sz="3600" dirty="0"/>
              <a:t>са поредица от символи </a:t>
            </a:r>
            <a:endParaRPr lang="bg-BG" sz="3600" dirty="0" smtClean="0"/>
          </a:p>
          <a:p>
            <a:pPr lvl="1"/>
            <a:r>
              <a:rPr lang="bg-BG" sz="3100" dirty="0" smtClean="0"/>
              <a:t>Декларират </a:t>
            </a:r>
            <a:r>
              <a:rPr lang="bg-BG" sz="3100" dirty="0"/>
              <a:t>се с  ключовата дума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bg-BG" sz="3100" noProof="1" smtClean="0"/>
              <a:t> </a:t>
            </a:r>
          </a:p>
          <a:p>
            <a:pPr lvl="1"/>
            <a:r>
              <a:rPr lang="bg-BG" sz="3100" dirty="0" smtClean="0"/>
              <a:t>Ограждат се в кавички</a:t>
            </a:r>
          </a:p>
          <a:p>
            <a:pPr lvl="1"/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</a:rPr>
              <a:t>mmutable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 smtClean="0"/>
              <a:t>(read-only</a:t>
            </a:r>
            <a:r>
              <a:rPr lang="en-US" sz="3100" dirty="0"/>
              <a:t>) </a:t>
            </a:r>
            <a:r>
              <a:rPr lang="bg-BG" sz="3100" dirty="0" smtClean="0"/>
              <a:t>са</a:t>
            </a:r>
            <a:endParaRPr lang="bg-BG" sz="3100" dirty="0"/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600" dirty="0"/>
              <a:t>Можем да ги сравняваме, съединяваме</a:t>
            </a:r>
          </a:p>
          <a:p>
            <a:pPr marL="609600" lvl="2" indent="-304800">
              <a:buClr>
                <a:srgbClr val="F2B254"/>
              </a:buClr>
              <a:buSzPct val="100000"/>
            </a:pPr>
            <a:r>
              <a:rPr lang="bg-BG" sz="3100" dirty="0"/>
              <a:t>Съединяването с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“+” e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бавно, </a:t>
            </a:r>
            <a:r>
              <a:rPr lang="bg-BG" sz="3100" dirty="0"/>
              <a:t>ще разгледаме </a:t>
            </a:r>
            <a:r>
              <a:rPr lang="bg-BG" sz="3100" dirty="0" smtClean="0"/>
              <a:t>друг </a:t>
            </a:r>
            <a:r>
              <a:rPr lang="bg-BG" sz="3100" dirty="0"/>
              <a:t>начин в следващите </a:t>
            </a:r>
            <a:r>
              <a:rPr lang="bg-BG" sz="3100" dirty="0" smtClean="0"/>
              <a:t>теми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Търсим </a:t>
            </a:r>
            <a:r>
              <a:rPr lang="bg-BG" sz="3600" dirty="0" err="1"/>
              <a:t>подниз</a:t>
            </a:r>
            <a:r>
              <a:rPr lang="bg-BG" sz="3600" dirty="0"/>
              <a:t> в низ с </a:t>
            </a:r>
            <a:r>
              <a:rPr lang="bg-BG" sz="3600" dirty="0" smtClean="0"/>
              <a:t>метода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endParaRPr lang="bg-BG" sz="3600" dirty="0"/>
          </a:p>
          <a:p>
            <a:pPr>
              <a:lnSpc>
                <a:spcPct val="110000"/>
              </a:lnSpc>
            </a:pPr>
            <a:r>
              <a:rPr lang="bg-BG" sz="3600" dirty="0"/>
              <a:t>Извличаме </a:t>
            </a:r>
            <a:r>
              <a:rPr lang="bg-BG" sz="3600" dirty="0" err="1"/>
              <a:t>подниз</a:t>
            </a:r>
            <a:r>
              <a:rPr lang="bg-BG" sz="3600" dirty="0"/>
              <a:t> от низ </a:t>
            </a:r>
            <a:r>
              <a:rPr lang="bg-BG" sz="3600" dirty="0" smtClean="0"/>
              <a:t>със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Substring</a:t>
            </a:r>
            <a:endParaRPr lang="bg-BG" sz="3600" dirty="0"/>
          </a:p>
          <a:p>
            <a:pPr>
              <a:lnSpc>
                <a:spcPct val="110000"/>
              </a:lnSpc>
            </a:pPr>
            <a:r>
              <a:rPr lang="bg-BG" sz="3600" dirty="0"/>
              <a:t>Разделяме низ на </a:t>
            </a:r>
            <a:r>
              <a:rPr lang="bg-BG" sz="3600" dirty="0" err="1"/>
              <a:t>поднизове</a:t>
            </a:r>
            <a:r>
              <a:rPr lang="bg-BG" sz="3600" dirty="0"/>
              <a:t> по  дадени разделителни символи с метода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>
                <a:latin typeface="+mn-ea"/>
              </a:rPr>
              <a:t>Символни </a:t>
            </a:r>
            <a:r>
              <a:rPr lang="bg-BG" altLang="en-US" dirty="0" smtClean="0">
                <a:latin typeface="+mn-ea"/>
              </a:rPr>
              <a:t>низове</a:t>
            </a:r>
            <a:endParaRPr lang="en-US" dirty="0"/>
          </a:p>
        </p:txBody>
      </p:sp>
      <p:sp>
        <p:nvSpPr>
          <p:cNvPr id="6" name="Text Placeholder 11"/>
          <p:cNvSpPr txBox="1"/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/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/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 fontScale="92500" lnSpcReduction="10000"/>
          </a:bodyPr>
          <a:lstStyle/>
          <a:p>
            <a:pPr marL="446405" indent="-446405">
              <a:lnSpc>
                <a:spcPct val="120000"/>
              </a:lnSpc>
              <a:buFontTx/>
              <a:buAutoNum type="arabicPeriod"/>
            </a:pPr>
            <a:r>
              <a:rPr lang="bg-BG" dirty="0"/>
              <a:t>Какво 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?</a:t>
            </a:r>
            <a:endParaRPr lang="bg-BG" dirty="0"/>
          </a:p>
          <a:p>
            <a:pPr marL="446405" indent="-446405">
              <a:lnSpc>
                <a:spcPct val="120000"/>
              </a:lnSpc>
              <a:buFontTx/>
              <a:buAutoNum type="arabicPeriod"/>
            </a:pPr>
            <a:r>
              <a:rPr lang="bg-BG" dirty="0"/>
              <a:t>Какво означава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6405" indent="-446405">
              <a:lnSpc>
                <a:spcPct val="120000"/>
              </a:lnSpc>
              <a:buFontTx/>
              <a:buAutoNum type="arabicPeriod"/>
            </a:pPr>
            <a:r>
              <a:rPr lang="bg-BG" dirty="0"/>
              <a:t>Въведение в обработката на </a:t>
            </a:r>
            <a:r>
              <a:rPr lang="en-US" dirty="0"/>
              <a:t> </a:t>
            </a:r>
            <a:r>
              <a:rPr lang="bg-BG" dirty="0"/>
              <a:t>символни низове</a:t>
            </a:r>
          </a:p>
          <a:p>
            <a:pPr marL="762000" lvl="1" indent="-457200">
              <a:lnSpc>
                <a:spcPct val="120000"/>
              </a:lnSpc>
            </a:pPr>
            <a:r>
              <a:rPr lang="bg-BG" dirty="0"/>
              <a:t>Сравняване</a:t>
            </a:r>
          </a:p>
          <a:p>
            <a:pPr marL="762000" lvl="1" indent="-457200">
              <a:lnSpc>
                <a:spcPct val="120000"/>
              </a:lnSpc>
            </a:pPr>
            <a:r>
              <a:rPr lang="bg-BG" dirty="0" smtClean="0"/>
              <a:t>Съединяване</a:t>
            </a:r>
            <a:endParaRPr lang="en-US" dirty="0" smtClean="0"/>
          </a:p>
          <a:p>
            <a:pPr marL="762000" lvl="1" indent="-457200">
              <a:lnSpc>
                <a:spcPct val="120000"/>
              </a:lnSpc>
            </a:pPr>
            <a:r>
              <a:rPr lang="bg-BG" dirty="0"/>
              <a:t>Търсене</a:t>
            </a:r>
            <a:endParaRPr lang="en-US" dirty="0"/>
          </a:p>
          <a:p>
            <a:pPr marL="762000" lvl="1" indent="-457200">
              <a:lnSpc>
                <a:spcPct val="120000"/>
              </a:lnSpc>
            </a:pPr>
            <a:r>
              <a:rPr lang="bg-BG" dirty="0"/>
              <a:t>Извличане на </a:t>
            </a:r>
            <a:r>
              <a:rPr lang="bg-BG" dirty="0" err="1"/>
              <a:t>подниз</a:t>
            </a:r>
            <a:endParaRPr lang="bg-BG" dirty="0"/>
          </a:p>
          <a:p>
            <a:pPr marL="762000" lvl="1" indent="-457200">
              <a:lnSpc>
                <a:spcPct val="120000"/>
              </a:lnSpc>
            </a:pPr>
            <a:r>
              <a:rPr lang="bg-BG" dirty="0"/>
              <a:t>Разделяне</a:t>
            </a:r>
          </a:p>
          <a:p>
            <a:pPr marL="762000" lvl="1" indent="-457200">
              <a:lnSpc>
                <a:spcPct val="120000"/>
              </a:lnSpc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2" y="3048000"/>
            <a:ext cx="4992957" cy="2676352"/>
          </a:xfrm>
          <a:prstGeom prst="rect">
            <a:avLst/>
          </a:prstGeom>
        </p:spPr>
      </p:pic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Символните низове</a:t>
            </a:r>
            <a:r>
              <a:rPr lang="en-US" dirty="0"/>
              <a:t> </a:t>
            </a:r>
            <a:r>
              <a:rPr lang="bg-BG" dirty="0"/>
              <a:t>са поредица от символи </a:t>
            </a:r>
            <a:r>
              <a:rPr lang="en-US" dirty="0"/>
              <a:t>(</a:t>
            </a:r>
            <a:r>
              <a:rPr lang="bg-BG" dirty="0" smtClean="0"/>
              <a:t>текст</a:t>
            </a:r>
            <a:r>
              <a:rPr lang="en-US" dirty="0" smtClean="0"/>
              <a:t>)</a:t>
            </a:r>
            <a:endParaRPr lang="en-US" dirty="0"/>
          </a:p>
          <a:p>
            <a:r>
              <a:rPr lang="bg-BG" dirty="0" smtClean="0"/>
              <a:t>Декларират </a:t>
            </a:r>
            <a:r>
              <a:rPr lang="bg-BG" dirty="0"/>
              <a:t>се с </a:t>
            </a:r>
            <a:r>
              <a:rPr lang="bg-BG" dirty="0" smtClean="0"/>
              <a:t>ключовата </a:t>
            </a:r>
            <a:r>
              <a:rPr lang="bg-BG" dirty="0"/>
              <a:t>дума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bg-BG" dirty="0"/>
          </a:p>
          <a:p>
            <a:pPr lvl="1"/>
            <a:r>
              <a:rPr lang="bg-BG" noProof="1"/>
              <a:t>Синоним </a:t>
            </a:r>
            <a:r>
              <a:rPr lang="bg-BG" noProof="1" smtClean="0"/>
              <a:t>е на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bg-BG" dirty="0"/>
              <a:t>в </a:t>
            </a:r>
            <a:r>
              <a:rPr lang="en-US" dirty="0"/>
              <a:t>.NET</a:t>
            </a:r>
          </a:p>
          <a:p>
            <a:r>
              <a:rPr lang="bg-BG" dirty="0"/>
              <a:t>Символните низове се </a:t>
            </a:r>
            <a:r>
              <a:rPr lang="bg-BG" dirty="0" smtClean="0"/>
              <a:t>ограждат </a:t>
            </a:r>
            <a:r>
              <a:rPr lang="bg-BG" dirty="0"/>
              <a:t>с</a:t>
            </a:r>
            <a:r>
              <a:rPr lang="bg-BG" dirty="0" smtClean="0"/>
              <a:t> </a:t>
            </a:r>
            <a:r>
              <a:rPr lang="bg-BG" dirty="0"/>
              <a:t>кавички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 smtClean="0"/>
              <a:t>Операторът</a:t>
            </a:r>
            <a:r>
              <a:rPr lang="en-US" dirty="0" smtClean="0"/>
              <a:t>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"</a:t>
            </a:r>
            <a:r>
              <a:rPr lang="bg-BG" dirty="0" smtClean="0"/>
              <a:t> слепва низовете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Символни низове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15423" y="3865205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892861" y="1407055"/>
            <a:ext cx="4295964" cy="4862014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983936" y="4355729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15423" y="5280260"/>
            <a:ext cx="624840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 = "Hello"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"C#";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800" lvl="1"/>
            <a:r>
              <a:rPr lang="bg-BG" sz="3600" dirty="0" smtClean="0"/>
              <a:t>Низовете </a:t>
            </a:r>
            <a:r>
              <a:rPr lang="bg-BG" sz="3600" dirty="0"/>
              <a:t>са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(read-only) </a:t>
            </a:r>
            <a:r>
              <a:rPr lang="bg-BG" sz="3600" dirty="0"/>
              <a:t>поредици от символи</a:t>
            </a:r>
            <a:endParaRPr lang="en-US" sz="3600" dirty="0"/>
          </a:p>
          <a:p>
            <a:pPr marL="609600" lvl="2"/>
            <a:r>
              <a:rPr lang="bg-BG" sz="3400" dirty="0" smtClean="0"/>
              <a:t>Достъпни са </a:t>
            </a:r>
            <a:r>
              <a:rPr lang="bg-BG" sz="3400" dirty="0"/>
              <a:t>по индекс</a:t>
            </a:r>
            <a:r>
              <a:rPr lang="en-US" sz="3400" dirty="0"/>
              <a:t> (read-only)</a:t>
            </a:r>
          </a:p>
          <a:p>
            <a:pPr marL="304800" lvl="1" indent="-304800">
              <a:buClr>
                <a:srgbClr val="F2B254"/>
              </a:buClr>
              <a:buSzPct val="100000"/>
            </a:pPr>
            <a:endParaRPr lang="en-US" sz="3600" dirty="0"/>
          </a:p>
          <a:p>
            <a:pPr marL="304800" lvl="1" indent="-304800">
              <a:buClr>
                <a:srgbClr val="F2B254"/>
              </a:buClr>
              <a:buSzPct val="100000"/>
            </a:pPr>
            <a:endParaRPr lang="en-US" sz="3600" dirty="0"/>
          </a:p>
          <a:p>
            <a:pPr marL="304800" lvl="1" indent="-304800">
              <a:buClr>
                <a:srgbClr val="F2B254"/>
              </a:buClr>
              <a:buSzPct val="100000"/>
            </a:pPr>
            <a:endParaRPr lang="en-US" sz="3600" dirty="0"/>
          </a:p>
          <a:p>
            <a:pPr>
              <a:spcBef>
                <a:spcPts val="1800"/>
              </a:spcBef>
            </a:pPr>
            <a:r>
              <a:rPr lang="bg-BG" sz="3600" dirty="0"/>
              <a:t>Символните низове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Unicode </a:t>
            </a:r>
            <a:r>
              <a:rPr lang="en-US" sz="3600" dirty="0"/>
              <a:t>(</a:t>
            </a:r>
            <a:r>
              <a:rPr lang="bg-BG" sz="3600" dirty="0"/>
              <a:t>може да се ползват </a:t>
            </a:r>
            <a:r>
              <a:rPr lang="bg-BG" sz="3600" dirty="0" smtClean="0"/>
              <a:t>много и най-различни азбуки</a:t>
            </a:r>
            <a:r>
              <a:rPr lang="bg-BG" sz="3600" dirty="0"/>
              <a:t>, например Арабски</a:t>
            </a:r>
            <a:r>
              <a:rPr lang="en-US" sz="3600" dirty="0" smtClean="0"/>
              <a:t>)</a:t>
            </a:r>
            <a:r>
              <a:rPr lang="bg-BG" sz="3600" dirty="0" smtClean="0"/>
              <a:t>: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символните низове са</a:t>
            </a:r>
            <a:r>
              <a:rPr lang="en-US" dirty="0"/>
              <a:t> Immutable, </a:t>
            </a:r>
            <a:r>
              <a:rPr lang="bg-BG" dirty="0"/>
              <a:t>използват </a:t>
            </a:r>
            <a:r>
              <a:rPr lang="en-US" dirty="0"/>
              <a:t> Unicode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8346" y="2667001"/>
            <a:ext cx="4648198" cy="20559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str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"Hello, C#"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let ch = str[2];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OK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str[2] = 'a';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Грешка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120" y="6176712"/>
            <a:ext cx="11145985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greeting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ar-A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السَّلَامُ عَلَيْكُمْ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As-salamu alaykum 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498604" y="2667000"/>
            <a:ext cx="6191394" cy="2055947"/>
          </a:xfrm>
          <a:prstGeom prst="roundRect">
            <a:avLst>
              <a:gd name="adj" fmla="val 1348"/>
            </a:avLst>
          </a:prstGeom>
          <a:solidFill>
            <a:srgbClr val="F0A22E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82798"/>
              </p:ext>
            </p:extLst>
          </p:nvPr>
        </p:nvGraphicFramePr>
        <p:xfrm>
          <a:off x="7678779" y="3195989"/>
          <a:ext cx="3809998" cy="997968"/>
        </p:xfrm>
        <a:graphic>
          <a:graphicData uri="http://schemas.openxmlformats.org/drawingml/2006/table">
            <a:tbl>
              <a:tblPr/>
              <a:tblGrid>
                <a:gridCol w="422679"/>
                <a:gridCol w="424151"/>
                <a:gridCol w="422679"/>
                <a:gridCol w="421206"/>
                <a:gridCol w="422679"/>
                <a:gridCol w="424151"/>
                <a:gridCol w="424151"/>
                <a:gridCol w="424151"/>
                <a:gridCol w="42415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6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7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52673" y="3164819"/>
            <a:ext cx="1259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index 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1628" y="3694973"/>
            <a:ext cx="194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str[index] =</a:t>
            </a:r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Инициализация от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literal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bg-BG" dirty="0"/>
              <a:t>Въвеждане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от конзолата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bg-BG" dirty="0"/>
              <a:t>Преобразуване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от и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array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символни низове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05000"/>
            <a:ext cx="6324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str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"Hello, C#"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429000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Console.ReadLine()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Hi,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 + name);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5410200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str = new String(new char[]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't'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'r'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char[] charArr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// ['s',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't',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'r']</a:t>
            </a:r>
          </a:p>
        </p:txBody>
      </p:sp>
      <p:graphicFrame>
        <p:nvGraphicFramePr>
          <p:cNvPr id="10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76761"/>
              </p:ext>
            </p:extLst>
          </p:nvPr>
        </p:nvGraphicFramePr>
        <p:xfrm>
          <a:off x="7502611" y="1676400"/>
          <a:ext cx="4178539" cy="940056"/>
        </p:xfrm>
        <a:graphic>
          <a:graphicData uri="http://schemas.openxmlformats.org/drawingml/2006/table">
            <a:tbl>
              <a:tblPr/>
              <a:tblGrid>
                <a:gridCol w="463565"/>
                <a:gridCol w="465179"/>
                <a:gridCol w="463565"/>
                <a:gridCol w="461949"/>
                <a:gridCol w="463565"/>
                <a:gridCol w="465179"/>
                <a:gridCol w="465179"/>
                <a:gridCol w="465179"/>
                <a:gridCol w="465179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6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7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286" y="3079324"/>
            <a:ext cx="4178537" cy="13026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Ordinal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двоично</a:t>
            </a:r>
            <a:r>
              <a:rPr lang="en-US" dirty="0" smtClean="0"/>
              <a:t>) </a:t>
            </a:r>
            <a:r>
              <a:rPr lang="bg-BG" dirty="0"/>
              <a:t>сравняване на символни низове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</a:t>
            </a:r>
            <a:r>
              <a:rPr lang="bg-BG" dirty="0"/>
              <a:t>сравняване на символни низове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  <a:r>
              <a:rPr lang="en-US" dirty="0"/>
              <a:t> </a:t>
            </a:r>
            <a:r>
              <a:rPr lang="bg-BG" dirty="0"/>
              <a:t>сравняване на символни низове</a:t>
            </a:r>
            <a:endParaRPr lang="en-US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символни низове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912811" y="3192279"/>
            <a:ext cx="1049266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bg-BG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ако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str1 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съвпада с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bg-BG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ако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str1 </a:t>
            </a:r>
            <a:r>
              <a:rPr lang="bg-BG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е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преди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bg-BG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ако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str1 </a:t>
            </a:r>
            <a:r>
              <a:rPr lang="bg-BG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е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след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  <a:endParaRPr lang="en-US" sz="3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912812" y="5967998"/>
            <a:ext cx="10492663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812" y="1782648"/>
            <a:ext cx="10492663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eq = (str1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str2);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// 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ползва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String.Equals(…)</a:t>
            </a:r>
          </a:p>
        </p:txBody>
      </p:sp>
      <p:pic>
        <p:nvPicPr>
          <p:cNvPr id="2050" name="Picture 2" descr="Резултат с изображение за compar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186" y="3913908"/>
            <a:ext cx="1709289" cy="170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/>
      <p:bldP spid="476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Използване на метода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Concat()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Използване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/>
              <a:t> </a:t>
            </a:r>
            <a:r>
              <a:rPr lang="bg-BG" dirty="0"/>
              <a:t>оператори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Всеки обект може да бъде добавен към символен низ</a:t>
            </a:r>
            <a:endParaRPr lang="en-US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Съединяване (комбиниране) на символни низове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790892" y="1905000"/>
            <a:ext cx="1063752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string.Concat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790892" y="3313093"/>
            <a:ext cx="10637520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str = str1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str2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str3;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str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790892" y="5334000"/>
            <a:ext cx="1063752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"Peter";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22;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"Peter 22"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2471613"/>
            <a:ext cx="2202718" cy="20226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0" grpId="0" animBg="1"/>
      <p:bldP spid="4771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Намиране на подниз в даден символен низ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str.IndexOf(string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term)</a:t>
            </a:r>
            <a:r>
              <a:rPr lang="en-US" noProof="1"/>
              <a:t> – </a:t>
            </a:r>
            <a:r>
              <a:rPr lang="bg-BG" noProof="1"/>
              <a:t>връща индекса на първия символ или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-1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str.LastIndexOf(string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term)</a:t>
            </a:r>
            <a:r>
              <a:rPr lang="en-US" noProof="1"/>
              <a:t> – </a:t>
            </a:r>
            <a:r>
              <a:rPr lang="bg-BG" noProof="1"/>
              <a:t>намира </a:t>
            </a:r>
            <a:r>
              <a:rPr lang="bg-BG" noProof="1" smtClean="0"/>
              <a:t>последно срещане на търсения подниз в низа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endParaRPr lang="en-US" noProof="1">
              <a:latin typeface="Courier New" panose="02070309020205020404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в символен низ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756004" y="2870034"/>
            <a:ext cx="102108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email = "vasko@gmail.org";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firstIndex = email.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("@");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secondIndex = email.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("a", 2);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notFound = email.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("/");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767116" y="5576779"/>
            <a:ext cx="10210801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verse = "To be or not to be…";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lastIndex = verse.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LastIndexOf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("be");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882">
            <a:off x="10044222" y="2328394"/>
            <a:ext cx="1845165" cy="18451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923212" y="4132079"/>
            <a:ext cx="3325017" cy="423569"/>
          </a:xfrm>
          <a:prstGeom prst="wedgeRoundRectCallout">
            <a:avLst>
              <a:gd name="adj1" fmla="val -68434"/>
              <a:gd name="adj2" fmla="val -635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Започва от индекс 2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1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4" grpId="0" animBg="1"/>
      <p:bldP spid="606215" grpId="0" animBg="1"/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Даден ви е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ru-RU" dirty="0"/>
              <a:t>Намерете колко пъти </a:t>
            </a:r>
            <a:r>
              <a:rPr lang="bg-BG" dirty="0" smtClean="0"/>
              <a:t>шаблона </a:t>
            </a:r>
            <a:r>
              <a:rPr lang="ru-RU" dirty="0" smtClean="0"/>
              <a:t>се среща </a:t>
            </a:r>
            <a:r>
              <a:rPr lang="ru-RU" dirty="0"/>
              <a:t>в текста</a:t>
            </a:r>
          </a:p>
          <a:p>
            <a:pPr lvl="1"/>
            <a:r>
              <a:rPr lang="bg-BG" dirty="0"/>
              <a:t>Припокриване е позволено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GB" dirty="0"/>
              <a:t>: </a:t>
            </a:r>
            <a:r>
              <a:rPr lang="bg-BG" dirty="0"/>
              <a:t>Брой появявания на подниз в низ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22612" y="4707826"/>
            <a:ext cx="38244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Welcome to SoftUni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40960" y="4740402"/>
            <a:ext cx="868052" cy="1050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121537" y="5090233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5195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ababa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64771" y="3436204"/>
            <a:ext cx="815233" cy="954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387292" y="373768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98778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aaaaaa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13578" y="3436203"/>
            <a:ext cx="7300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8989633" y="3760731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33575" y="3525520"/>
            <a:ext cx="586105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329180" y="3525520"/>
            <a:ext cx="584200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303216" y="3525520"/>
            <a:ext cx="610924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59497" y="3525520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883399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269480" y="3525516"/>
            <a:ext cx="388620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687570" y="3525519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068014" y="3525519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1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25</TotalTime>
  <Words>1053</Words>
  <Application>Microsoft Office PowerPoint</Application>
  <PresentationFormat>Custom</PresentationFormat>
  <Paragraphs>257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Символни низове </vt:lpstr>
      <vt:lpstr>Съдържание</vt:lpstr>
      <vt:lpstr>Символни низове</vt:lpstr>
      <vt:lpstr>В C# символните низове са Immutable, използват  Unicode</vt:lpstr>
      <vt:lpstr>Инициализация на символни низове</vt:lpstr>
      <vt:lpstr>Сравняване на символни низове</vt:lpstr>
      <vt:lpstr>Съединяване (комбиниране) на символни низове</vt:lpstr>
      <vt:lpstr>Търсене в символен низ</vt:lpstr>
      <vt:lpstr>Задача: Брой появявания на подниз в низ</vt:lpstr>
      <vt:lpstr>Решение: Брой появявания на подниз в низ </vt:lpstr>
      <vt:lpstr>Извличане на подниз</vt:lpstr>
      <vt:lpstr>Разделяне на символни низове</vt:lpstr>
      <vt:lpstr>Какво научихме този час?</vt:lpstr>
      <vt:lpstr>Символни низове</vt:lpstr>
      <vt:lpstr>Министерство на образованието и науката (МОН)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Programming Fundamentals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Dani</cp:lastModifiedBy>
  <cp:revision>305</cp:revision>
  <dcterms:created xsi:type="dcterms:W3CDTF">2021-02-26T07:30:54Z</dcterms:created>
  <dcterms:modified xsi:type="dcterms:W3CDTF">2021-02-28T11:40:18Z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1033-11.1.0.10161</vt:lpwstr>
  </property>
</Properties>
</file>