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8" r:id="rId3"/>
    <p:sldId id="629" r:id="rId4"/>
    <p:sldId id="553" r:id="rId5"/>
    <p:sldId id="627" r:id="rId6"/>
    <p:sldId id="624" r:id="rId7"/>
    <p:sldId id="554" r:id="rId8"/>
    <p:sldId id="555" r:id="rId9"/>
    <p:sldId id="630" r:id="rId10"/>
    <p:sldId id="631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55CAA74-BEDA-443E-B1D8-00C704AEA1A3}">
          <p14:sldIdLst>
            <p14:sldId id="628"/>
            <p14:sldId id="629"/>
          </p14:sldIdLst>
        </p14:section>
        <p14:section name="Други операции със Символни низове" id="{85184763-6E64-46B7-AE61-AD7FA66F0DCF}">
          <p14:sldIdLst>
            <p14:sldId id="553"/>
            <p14:sldId id="627"/>
            <p14:sldId id="624"/>
            <p14:sldId id="554"/>
            <p14:sldId id="555"/>
          </p14:sldIdLst>
        </p14:section>
        <p14:section name="Заключение" id="{7915198B-50EA-4DD8-B2C6-BC8AD73C58CC}">
          <p14:sldIdLst>
            <p14:sldId id="630"/>
            <p14:sldId id="63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2" d="100"/>
          <a:sy n="92" d="100"/>
        </p:scale>
        <p:origin x="71" y="7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2/28/2021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xmlns="" id="{2AB566D5-91A8-4954-9019-B73A39551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50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47345794-1949-407A-9239-C32A78FE2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29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A1FA6578-7A46-4EA5-AC08-F0F4C3CF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70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B629FBC3-7FB9-4FDC-9D49-AF3A8B08A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84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xmlns="" id="{D2CFF2D3-E1A8-4AD6-A396-FEC47B6C96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888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46051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 smtClean="0"/>
              <a:t>Обработка на символни </a:t>
            </a:r>
            <a:r>
              <a:rPr lang="bg-BG" dirty="0"/>
              <a:t>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1642968"/>
            <a:ext cx="10424898" cy="1176432"/>
          </a:xfrm>
        </p:spPr>
        <p:txBody>
          <a:bodyPr>
            <a:normAutofit fontScale="67500" lnSpcReduction="20000"/>
          </a:bodyPr>
          <a:lstStyle/>
          <a:p>
            <a:r>
              <a:rPr lang="bg-BG" dirty="0" smtClean="0"/>
              <a:t>Заместване</a:t>
            </a:r>
            <a:r>
              <a:rPr lang="en-US" dirty="0" smtClean="0"/>
              <a:t> </a:t>
            </a:r>
            <a:r>
              <a:rPr lang="bg-BG" dirty="0" smtClean="0"/>
              <a:t>и изтриване на </a:t>
            </a:r>
            <a:r>
              <a:rPr lang="bg-BG" dirty="0" err="1" smtClean="0"/>
              <a:t>подниз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Смяна </a:t>
            </a:r>
            <a:r>
              <a:rPr lang="bg-BG" dirty="0"/>
              <a:t>на малки с големи букви и обратно.</a:t>
            </a:r>
            <a:r>
              <a:rPr lang="en-US" dirty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Изрязване на интервалите в края на низа</a:t>
            </a:r>
            <a:endParaRPr lang="bg-BG" dirty="0"/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784138F-0950-4E77-A9DD-5A425862148D}"/>
              </a:ext>
            </a:extLst>
          </p:cNvPr>
          <p:cNvGrpSpPr/>
          <p:nvPr/>
        </p:nvGrpSpPr>
        <p:grpSpPr>
          <a:xfrm>
            <a:off x="254367" y="3583505"/>
            <a:ext cx="5549872" cy="2727668"/>
            <a:chOff x="239738" y="3624633"/>
            <a:chExt cx="5549872" cy="2727668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6466" y="438347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xmlns="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2518" y="5140823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xmlns="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5717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xmlns="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9383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32640200-F1CF-47C5-A233-6E23466EEC9F}"/>
              </a:ext>
            </a:extLst>
          </p:cNvPr>
          <p:cNvSpPr txBox="1">
            <a:spLocks/>
          </p:cNvSpPr>
          <p:nvPr/>
        </p:nvSpPr>
        <p:spPr bwMode="auto">
          <a:xfrm>
            <a:off x="258654" y="628505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817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xmlns="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xmlns="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xmlns="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xmlns="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xmlns="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xmlns="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xmlns="" id="{F97A9EC1-86CD-4636-B631-2F92FB1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2661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Смяна и изтриване на </a:t>
            </a:r>
            <a:r>
              <a:rPr lang="ru-RU" dirty="0" smtClean="0"/>
              <a:t>подниз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Проверка дали низ съдържа подниз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Промяна</a:t>
            </a:r>
            <a:r>
              <a:rPr lang="ru-RU" dirty="0"/>
              <a:t> на капитализацията на буквите (малки/големи букви)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Изрязване на празното пространство в края на низа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xmlns="" id="{809634FF-12B0-4FEE-B531-AFDFC1F2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2800" dirty="0"/>
              <a:t>– </a:t>
            </a:r>
            <a:r>
              <a:rPr lang="bg-BG" sz="2800" dirty="0"/>
              <a:t>замества всички съвпадения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Резултатът е нов низ (низовете са </a:t>
            </a:r>
            <a:r>
              <a:rPr lang="ru-RU" sz="2800" dirty="0" smtClean="0"/>
              <a:t>не</a:t>
            </a:r>
            <a:r>
              <a:rPr lang="bg-BG" sz="2800" dirty="0" smtClean="0"/>
              <a:t>променени</a:t>
            </a:r>
            <a:r>
              <a:rPr lang="ru-RU" sz="2800" dirty="0" smtClean="0"/>
              <a:t>)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bg-BG" sz="2800" dirty="0"/>
          </a:p>
          <a:p>
            <a:pPr marL="377825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/>
              <a:t>изтрива част от 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Произвежда нов низ като резултат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Смяна и изтриване на поднизове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4212" y="2286000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lemonade = “Water + Lemon + Honey";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lemonade.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Water and Lemon and Honey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13363" y="4879693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:a16="http://schemas.microsoft.com/office/drawing/2014/main" xmlns="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:a16="http://schemas.microsoft.com/office/drawing/2014/main" xmlns="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xmlns="" id="{D54AEE6D-3436-4BF2-A5AE-01C2E904F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4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 са </a:t>
            </a:r>
            <a:r>
              <a:rPr lang="ru-RU" dirty="0">
                <a:solidFill>
                  <a:srgbClr val="F3CD60"/>
                </a:solidFill>
              </a:rPr>
              <a:t>текст</a:t>
            </a:r>
            <a:r>
              <a:rPr lang="ru-RU" dirty="0"/>
              <a:t> и </a:t>
            </a:r>
            <a:r>
              <a:rPr lang="ru-RU" dirty="0">
                <a:solidFill>
                  <a:srgbClr val="F3CD60"/>
                </a:solidFill>
              </a:rPr>
              <a:t>низ</a:t>
            </a:r>
            <a:r>
              <a:rPr lang="ru-RU" dirty="0"/>
              <a:t> от забранени думи</a:t>
            </a:r>
            <a:r>
              <a:rPr lang="en-US" dirty="0"/>
              <a:t>.</a:t>
            </a:r>
            <a:r>
              <a:rPr lang="ru-RU" dirty="0"/>
              <a:t> Замени всички забранени думи в текста със звездички</a:t>
            </a:r>
            <a:r>
              <a:rPr lang="en-GB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</a:t>
            </a:r>
            <a:r>
              <a:rPr lang="ru-RU" dirty="0"/>
              <a:t>чи</a:t>
            </a:r>
            <a:r>
              <a:rPr lang="bg-BG" dirty="0"/>
              <a:t>и</a:t>
            </a:r>
            <a:r>
              <a:rPr lang="ru-RU" dirty="0"/>
              <a:t>то брой е равен на дължината на думата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Задача: Текстов филтър (забранени думи)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xmlns="" id="{F8A751B4-1998-4AE9-86DB-96779F6D6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7612" y="6236912"/>
            <a:ext cx="9752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https://judge.softuni.bg/Contests/Practice/Index/2665#3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4326" y="911648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проверява дали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r>
              <a:rPr lang="ru-RU" sz="2800" dirty="0">
                <a:solidFill>
                  <a:srgbClr val="FFFFFF"/>
                </a:solidFill>
              </a:rPr>
              <a:t> съдържа друг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xmlns="" id="{A5E60EAF-A818-44CB-BBA0-A477431E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4812" y="6457890"/>
            <a:ext cx="823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dirty="0"/>
              <a:t>Тествайте</a:t>
            </a:r>
            <a:r>
              <a:rPr lang="en-US" sz="2000" dirty="0"/>
              <a:t> в Judge: </a:t>
            </a:r>
            <a:r>
              <a:rPr lang="en-US" sz="2000" dirty="0">
                <a:hlinkClick r:id="rId2"/>
              </a:rPr>
              <a:t>https://judge.softuni.bg/Contests/Practice/Index/2665#3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 на капитализацията на буквите</a:t>
            </a:r>
            <a:endParaRPr lang="bg-BG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1065283"/>
            <a:ext cx="1712570" cy="114171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xmlns="" id="{2DC07FAE-0570-4589-B09F-A7754D24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3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</a:t>
            </a:r>
            <a:r>
              <a:rPr lang="bg-BG" sz="3000" noProof="1">
                <a:latin typeface="+mj-lt"/>
                <a:cs typeface="Consolas" pitchFamily="49" charset="0"/>
              </a:rPr>
              <a:t>отрязва празно протранство </a:t>
            </a:r>
            <a:r>
              <a:rPr lang="ru-RU" sz="3000" noProof="1">
                <a:latin typeface="+mj-lt"/>
                <a:cs typeface="Consolas" pitchFamily="49" charset="0"/>
              </a:rPr>
              <a:t>в началото и края на низ</a:t>
            </a:r>
            <a:endParaRPr lang="en-US" sz="3000" noProof="1">
              <a:latin typeface="+mj-lt"/>
              <a:cs typeface="Consolas" pitchFamily="49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</a:t>
            </a:r>
            <a:r>
              <a:rPr lang="bg-BG" dirty="0" smtClean="0"/>
              <a:t>абота </a:t>
            </a:r>
            <a:r>
              <a:rPr lang="bg-BG" dirty="0"/>
              <a:t>на </a:t>
            </a:r>
            <a:r>
              <a:rPr lang="bg-BG" dirty="0" smtClean="0"/>
              <a:t>празното пространство в низа</a:t>
            </a:r>
            <a:endParaRPr lang="bg-BG" dirty="0"/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7160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972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:a16="http://schemas.microsoft.com/office/drawing/2014/main" xmlns="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xmlns="" id="{7E355CAA-AA61-4CB4-BB29-BBF2816A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8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570999" cy="53738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Полезни методи за работа с низове:</a:t>
            </a:r>
            <a:endParaRPr lang="ru-RU" dirty="0"/>
          </a:p>
          <a:p>
            <a:pPr lvl="1">
              <a:lnSpc>
                <a:spcPct val="150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е</a:t>
            </a:r>
            <a:r>
              <a:rPr lang="bg-BG" sz="3000" dirty="0" smtClean="0"/>
              <a:t> - за</a:t>
            </a:r>
            <a:r>
              <a:rPr lang="ru-RU" sz="3000" dirty="0" smtClean="0"/>
              <a:t>меня подниз с друг</a:t>
            </a:r>
          </a:p>
          <a:p>
            <a:pPr lvl="1">
              <a:lnSpc>
                <a:spcPct val="15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ru-RU" sz="3000" dirty="0" smtClean="0"/>
              <a:t> - из</a:t>
            </a:r>
            <a:r>
              <a:rPr lang="ru-RU" sz="3000" dirty="0" smtClean="0"/>
              <a:t>трива подниз</a:t>
            </a:r>
          </a:p>
          <a:p>
            <a:pPr lvl="1">
              <a:lnSpc>
                <a:spcPct val="150000"/>
              </a:lnSpc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ru-RU" sz="3000" dirty="0"/>
              <a:t> </a:t>
            </a:r>
            <a:r>
              <a:rPr lang="ru-RU" sz="3000" dirty="0" smtClean="0"/>
              <a:t>– проверява дали низ съдържа подниз</a:t>
            </a:r>
            <a:endParaRPr lang="ru-RU" sz="3000" dirty="0"/>
          </a:p>
          <a:p>
            <a:pPr lvl="1">
              <a:lnSpc>
                <a:spcPct val="15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 </a:t>
            </a:r>
            <a:r>
              <a:rPr lang="ru-RU" sz="3000" dirty="0" smtClean="0"/>
              <a:t>и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ru-RU" sz="3000" dirty="0" smtClean="0"/>
              <a:t>- п</a:t>
            </a:r>
            <a:r>
              <a:rPr lang="ru-RU" sz="3000" dirty="0" smtClean="0"/>
              <a:t>роменят </a:t>
            </a:r>
            <a:r>
              <a:rPr lang="ru-RU" sz="3000" dirty="0"/>
              <a:t>капитализацията </a:t>
            </a:r>
            <a:endParaRPr lang="en-US" sz="3000" dirty="0" smtClean="0"/>
          </a:p>
          <a:p>
            <a:pPr lvl="1">
              <a:lnSpc>
                <a:spcPct val="15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bg-BG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bg-BG" sz="3000" dirty="0" smtClean="0"/>
              <a:t> 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TrimEnd</a:t>
            </a:r>
            <a:r>
              <a:rPr lang="bg-BG" sz="3000" dirty="0" smtClean="0"/>
              <a:t> - обработват празното пространство в низа</a:t>
            </a: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bg-BG" dirty="0" smtClean="0"/>
              <a:t>Тези методи връщат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нов</a:t>
            </a:r>
            <a:r>
              <a:rPr lang="bg-BG" dirty="0" smtClean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низ</a:t>
            </a:r>
            <a:r>
              <a:rPr lang="en-US" dirty="0" smtClean="0"/>
              <a:t>,</a:t>
            </a:r>
            <a:r>
              <a:rPr lang="bg-BG" dirty="0" smtClean="0"/>
              <a:t> старият е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непроменен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1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xmlns="" id="{06328874-7F94-4187-AABF-0F353610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</a:t>
            </a:r>
            <a:r>
              <a:rPr lang="bg-BG" dirty="0" smtClean="0"/>
              <a:t>низове - обработка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xmlns="" id="{FCEC9328-8E0E-4E26-9C9B-406A3E0BECA5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186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7190</TotalTime>
  <Words>686</Words>
  <Application>Microsoft Office PowerPoint</Application>
  <PresentationFormat>Custom</PresentationFormat>
  <Paragraphs>110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Обработка на символни низове</vt:lpstr>
      <vt:lpstr>Съдържание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Работа на празното пространство в низа</vt:lpstr>
      <vt:lpstr>Обобщение</vt:lpstr>
      <vt:lpstr>Символни низове - обработка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Dani</cp:lastModifiedBy>
  <cp:revision>303</cp:revision>
  <dcterms:created xsi:type="dcterms:W3CDTF">2014-01-02T17:00:34Z</dcterms:created>
  <dcterms:modified xsi:type="dcterms:W3CDTF">2021-02-28T11:59:23Z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