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BEE7357-FE91-465C-B488-77D669257DFC}">
          <p14:sldIdLst>
            <p14:sldId id="265"/>
            <p14:sldId id="266"/>
          </p14:sldIdLst>
        </p14:section>
        <p14:section name="Изграждане и промяна на Символни низове" id="{A36199E2-D67A-4C2C-953B-082B9501EB0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Заключение" id="{EC82465A-C640-44A9-A3B7-EAAD5C2D02EB}">
          <p14:sldIdLst>
            <p14:sldId id="267"/>
            <p14:sldId id="26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68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081D7EDD-D0F7-449E-89F9-7F9F154FAB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02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4F5965FD-52C7-4347-B548-DF2668352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01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0DE6B802-87F7-4A26-A141-A2559F448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EADBD95C-268E-4B2C-930F-CAE10A7D0F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268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1C892B99-F41C-45EE-B430-EDE094996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76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5A09434B-B833-4918-9402-15D748381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9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3" y="693427"/>
            <a:ext cx="11216942" cy="1241998"/>
          </a:xfrm>
        </p:spPr>
        <p:txBody>
          <a:bodyPr>
            <a:normAutofit/>
          </a:bodyPr>
          <a:lstStyle/>
          <a:p>
            <a:r>
              <a:rPr lang="ru-RU" dirty="0"/>
              <a:t>Изграждане и промяна на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3" y="1981200"/>
            <a:ext cx="11216942" cy="743274"/>
          </a:xfrm>
        </p:spPr>
        <p:txBody>
          <a:bodyPr>
            <a:normAutofit fontScale="97500"/>
          </a:bodyPr>
          <a:lstStyle/>
          <a:p>
            <a:r>
              <a:rPr lang="bg-BG" noProof="1"/>
              <a:t>Използване на класа </a:t>
            </a:r>
            <a:r>
              <a:rPr lang="en-US" noProof="1"/>
              <a:t>StringBuilder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519E457-A12E-47D2-BADB-4F8077718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2" y="4861631"/>
            <a:ext cx="3510596" cy="1267160"/>
          </a:xfrm>
          <a:prstGeom prst="rect">
            <a:avLst/>
          </a:prstGeom>
        </p:spPr>
      </p:pic>
      <p:pic>
        <p:nvPicPr>
          <p:cNvPr id="15" name="Picture 2" descr="http://www.eton.ac/images/search-icon.png">
            <a:extLst>
              <a:ext uri="{FF2B5EF4-FFF2-40B4-BE49-F238E27FC236}">
                <a16:creationId xmlns:a16="http://schemas.microsoft.com/office/drawing/2014/main" xmlns="" id="{8F22C2CB-5D16-41B5-9DB7-85F150E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45" y="4645520"/>
            <a:ext cx="672246" cy="6722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0875E62-6A90-431D-A059-A716128E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7697">
            <a:off x="7565648" y="4012945"/>
            <a:ext cx="1286679" cy="857786"/>
          </a:xfrm>
          <a:prstGeom prst="rect">
            <a:avLst/>
          </a:prstGeom>
        </p:spPr>
      </p:pic>
      <p:pic>
        <p:nvPicPr>
          <p:cNvPr id="18" name="Picture 2" descr="Резултат с изображение за replace icon">
            <a:extLst>
              <a:ext uri="{FF2B5EF4-FFF2-40B4-BE49-F238E27FC236}">
                <a16:creationId xmlns:a16="http://schemas.microsoft.com/office/drawing/2014/main" xmlns="" id="{84FEA1B0-A70E-4ADF-BEA1-1156E54B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579">
            <a:off x="9180056" y="3917568"/>
            <a:ext cx="683912" cy="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Свързано изображение">
            <a:extLst>
              <a:ext uri="{FF2B5EF4-FFF2-40B4-BE49-F238E27FC236}">
                <a16:creationId xmlns:a16="http://schemas.microsoft.com/office/drawing/2014/main" xmlns="" id="{33F33288-4175-4C0F-9948-EE307BAF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523">
            <a:off x="11028814" y="4131554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303211" y="3583505"/>
            <a:ext cx="5501028" cy="2700637"/>
            <a:chOff x="288582" y="3624633"/>
            <a:chExt cx="5501028" cy="270063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9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98765" y="428979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2" y="50641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1710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0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11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E0782664-F868-44E9-8D4F-2B1BBA684D75}"/>
              </a:ext>
            </a:extLst>
          </p:cNvPr>
          <p:cNvSpPr txBox="1">
            <a:spLocks/>
          </p:cNvSpPr>
          <p:nvPr/>
        </p:nvSpPr>
        <p:spPr bwMode="auto">
          <a:xfrm>
            <a:off x="303212" y="628414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2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792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Символни </a:t>
            </a:r>
            <a:r>
              <a:rPr lang="ru-RU" dirty="0" smtClean="0"/>
              <a:t>низове</a:t>
            </a:r>
            <a:r>
              <a:rPr lang="en-US" dirty="0" smtClean="0"/>
              <a:t> - </a:t>
            </a:r>
            <a:r>
              <a:rPr lang="en-US" smtClean="0"/>
              <a:t>StringBuilder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66BDC4AE-2AAA-46AF-BC8A-248ED538F2F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321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xmlns="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xmlns="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xmlns="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xmlns="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xmlns="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xmlns="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xmlns="" id="{9147EC31-0B61-42EF-A76A-07D5D170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Промяната на съдържанието на 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A20045CA-037C-45C8-B2E5-B74B79EA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предварително</a:t>
            </a:r>
            <a:r>
              <a:rPr lang="bg-BG" dirty="0"/>
              <a:t> заделен </a:t>
            </a:r>
            <a:r>
              <a:rPr lang="ru-RU" dirty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заделя памет за повечето операции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24"/>
              </p:ext>
            </p:extLst>
          </p:nvPr>
        </p:nvGraphicFramePr>
        <p:xfrm>
          <a:off x="5324473" y="3741737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724676" y="2821452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9517089" y="335014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917656" y="767556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644" y="3630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</a:t>
            </a:r>
          </a:p>
          <a:p>
            <a:pPr lvl="1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116" y="2785028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752" y="4716600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276" y="4710446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xmlns="" id="{917CA6E7-DC67-465C-8A7F-DBB9D6812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55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noProof="1"/>
              <a:t>Използване на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/>
              <a:t> </a:t>
            </a:r>
            <a:r>
              <a:rPr lang="ru-RU" sz="3200" noProof="1"/>
              <a:t>за изграждане / промяна на низ:</a:t>
            </a:r>
            <a:endParaRPr lang="en-US" sz="3200" noProof="1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Промяната на съдържанието на низ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974612" y="2352794"/>
            <a:ext cx="10591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9FCF4A7C-8CE5-42BA-94F4-F5B0DBE3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/>
              <a:t>конструктор, предварително заделя буфер с размер равен на указания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текущия размер</a:t>
            </a:r>
            <a:r>
              <a:rPr lang="en-US" sz="3000" dirty="0"/>
              <a:t> (</a:t>
            </a:r>
            <a:r>
              <a:rPr lang="bg-BG" sz="3000" dirty="0"/>
              <a:t>в символи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индексатор</a:t>
            </a:r>
            <a:r>
              <a:rPr lang="en-US" sz="3200" dirty="0"/>
              <a:t>) </a:t>
            </a:r>
            <a:r>
              <a:rPr lang="bg-BG" sz="3200" dirty="0"/>
              <a:t>достъпва символа на дадената позиция</a:t>
            </a:r>
            <a:endParaRPr lang="en-US" sz="3200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xmlns="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78290"/>
              </p:ext>
            </p:extLst>
          </p:nvPr>
        </p:nvGraphicFramePr>
        <p:xfrm>
          <a:off x="4594169" y="5039806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xmlns="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6029465" y="4084429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xmlns="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8821878" y="4613119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xmlns="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249833" y="2059190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E7D5FF-2B70-4F60-A864-08D13D5448C4}"/>
              </a:ext>
            </a:extLst>
          </p:cNvPr>
          <p:cNvSpPr txBox="1"/>
          <p:nvPr/>
        </p:nvSpPr>
        <p:spPr>
          <a:xfrm>
            <a:off x="6726380" y="4223423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DCA10E-DBB3-490E-BF35-546BF244B6B2}"/>
              </a:ext>
            </a:extLst>
          </p:cNvPr>
          <p:cNvSpPr txBox="1"/>
          <p:nvPr/>
        </p:nvSpPr>
        <p:spPr>
          <a:xfrm>
            <a:off x="4612340" y="5901976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A1F19E-37CA-4BC3-AE2A-4746D075E5D1}"/>
              </a:ext>
            </a:extLst>
          </p:cNvPr>
          <p:cNvSpPr txBox="1"/>
          <p:nvPr/>
        </p:nvSpPr>
        <p:spPr>
          <a:xfrm>
            <a:off x="7789764" y="5901976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xmlns="" id="{0886DDF7-B960-4761-BFBD-697EAA6E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9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83243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3DFF5389-05A2-4D4F-8CA7-4974D74D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Даденият по-долу код ще се опитаме да </a:t>
            </a:r>
            <a:r>
              <a:rPr lang="ru-RU" dirty="0">
                <a:solidFill>
                  <a:srgbClr val="F3CD60"/>
                </a:solidFill>
              </a:rPr>
              <a:t>го</a:t>
            </a: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/>
              <a:t> </a:t>
            </a:r>
            <a:r>
              <a:rPr lang="bg-BG" dirty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/>
              <a:t>С метода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3258389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3248439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838700"/>
            <a:ext cx="4686300" cy="133350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xmlns="" id="{9229985C-6CEF-4DF9-935E-032032F1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класа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6" y="2113371"/>
            <a:ext cx="10515598" cy="3982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A097A7A2-2ED2-4524-971D-B1562D57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3600" noProof="1"/>
              <a:t> ефективно изгражда</a:t>
            </a:r>
            <a:r>
              <a:rPr lang="en-US" sz="3600" noProof="1"/>
              <a:t>/</a:t>
            </a:r>
            <a:r>
              <a:rPr lang="bg-BG" sz="3600" noProof="1"/>
              <a:t>променя низове</a:t>
            </a:r>
          </a:p>
          <a:p>
            <a:pPr>
              <a:lnSpc>
                <a:spcPct val="110000"/>
              </a:lnSpc>
            </a:pPr>
            <a:endParaRPr lang="en-US" sz="3600" noProof="1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64777"/>
            <a:ext cx="695905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xmlns="" id="{0CAD073F-CBC4-44CA-86E2-89EDFCFE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7167</TotalTime>
  <Words>748</Words>
  <Application>Microsoft Office PowerPoint</Application>
  <PresentationFormat>Custom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Изграждане и промяна на низове</vt:lpstr>
      <vt:lpstr>Съдържание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  <vt:lpstr>Какво научихме този час?</vt:lpstr>
      <vt:lpstr>Символни низове - StringBuilder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300</cp:revision>
  <dcterms:created xsi:type="dcterms:W3CDTF">2014-01-02T17:00:34Z</dcterms:created>
  <dcterms:modified xsi:type="dcterms:W3CDTF">2021-02-28T12:11:07Z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