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4" r:id="rId2"/>
    <p:sldId id="571" r:id="rId3"/>
    <p:sldId id="576" r:id="rId4"/>
    <p:sldId id="615" r:id="rId5"/>
    <p:sldId id="616" r:id="rId6"/>
    <p:sldId id="617" r:id="rId7"/>
    <p:sldId id="618" r:id="rId8"/>
    <p:sldId id="614" r:id="rId9"/>
    <p:sldId id="622" r:id="rId10"/>
    <p:sldId id="623" r:id="rId11"/>
    <p:sldId id="59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48" d="100"/>
          <a:sy n="48" d="100"/>
        </p:scale>
        <p:origin x="1109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3/30/2021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383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9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225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611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71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6122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98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dsa_queue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Опашка</a:t>
            </a:r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9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/>
            <p:cNvSpPr txBox="1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/>
            <p:cNvSpPr txBox="1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/>
            <p:cNvSpPr txBox="1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Редица </a:t>
            </a:r>
            <a:r>
              <a:rPr lang="en-US" dirty="0"/>
              <a:t>N, N+1, 2*N</a:t>
            </a:r>
            <a:r>
              <a:rPr lang="bg-BG" dirty="0"/>
              <a:t> ...  (с опашка)</a:t>
            </a:r>
            <a:endParaRPr lang="en-US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22416" y="990600"/>
            <a:ext cx="10943996" cy="55784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3, p = 16;</a:t>
            </a:r>
          </a:p>
          <a:p>
            <a:pPr eaLnBrk="0" hangingPunct="0">
              <a:spcBef>
                <a:spcPct val="50000"/>
              </a:spcBef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Queue&lt;int&gt; queue = new Queue&lt;int&gt;();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Enqueue(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index = 0;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current = 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index++;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(current == p)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Console.WriteLine("Index = {0}", index);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queue.Enqueue(current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queue.Enqueue(2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current);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856412" y="2140760"/>
            <a:ext cx="4289425" cy="1821640"/>
          </a:xfrm>
          <a:prstGeom prst="wedgeRoundRectCallout">
            <a:avLst>
              <a:gd name="adj1" fmla="val -80904"/>
              <a:gd name="adj2" fmla="val 62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</a:t>
            </a:r>
            <a:r>
              <a:rPr lang="bg-BG" sz="2800" noProof="1" smtClean="0">
                <a:solidFill>
                  <a:srgbClr val="FFFFFF"/>
                </a:solidFill>
              </a:rPr>
              <a:t>акво ще се случи, ако за </a:t>
            </a:r>
            <a:r>
              <a:rPr lang="en-US" sz="2800" noProof="1" smtClean="0">
                <a:solidFill>
                  <a:srgbClr val="FFC000"/>
                </a:solidFill>
              </a:rPr>
              <a:t>p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bg-BG" sz="2800" noProof="1" smtClean="0">
                <a:solidFill>
                  <a:srgbClr val="FFFFFF"/>
                </a:solidFill>
              </a:rPr>
              <a:t>ни е подадено число, което </a:t>
            </a:r>
            <a:r>
              <a:rPr lang="bg-BG" sz="2800" noProof="1" smtClean="0">
                <a:solidFill>
                  <a:srgbClr val="FFC000"/>
                </a:solidFill>
              </a:rPr>
              <a:t>не присъства </a:t>
            </a:r>
            <a:r>
              <a:rPr lang="bg-BG" sz="2800" noProof="1" smtClean="0">
                <a:solidFill>
                  <a:srgbClr val="FFFFFF"/>
                </a:solidFill>
              </a:rPr>
              <a:t>в редицата?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Опашка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опашка?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Статична опашка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Динамична опашка</a:t>
            </a: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altLang="bg-BG" dirty="0"/>
              <a:t>Задачи с опашки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Опашката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600" dirty="0"/>
              <a:t>е структура от данни, която има поведение от тип „първи влязъл, първи излиза“. </a:t>
            </a:r>
          </a:p>
          <a:p>
            <a:r>
              <a:rPr lang="en-US" alt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Пример: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altLang="bg-BG" sz="3600" dirty="0">
                <a:sym typeface="+mn-ea"/>
              </a:rPr>
              <a:t>опашка в магазин или на светофар; хора на ескалатор; документи, подадени за печат към принтера</a:t>
            </a:r>
            <a:endParaRPr lang="bg-BG" sz="3600" dirty="0"/>
          </a:p>
          <a:p>
            <a:r>
              <a:rPr lang="bg-BG" sz="3600" dirty="0"/>
              <a:t>Опашката може да се реализира: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Статично</a:t>
            </a:r>
            <a:r>
              <a:rPr lang="bg-BG" sz="3600" dirty="0"/>
              <a:t>, чрез масив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Динамично</a:t>
            </a:r>
            <a:r>
              <a:rPr lang="bg-BG" sz="3600" dirty="0"/>
              <a:t>, </a:t>
            </a:r>
            <a:r>
              <a:rPr lang="bg-BG" sz="3600"/>
              <a:t>чрез възел със стойност и указател към следващ елемент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опашка?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кръгова</a:t>
            </a:r>
            <a:r>
              <a:rPr lang="en-US" dirty="0"/>
              <a:t>) </a:t>
            </a:r>
            <a:r>
              <a:rPr lang="bg-BG" dirty="0"/>
              <a:t>опашка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базирана на масив</a:t>
            </a:r>
            <a:r>
              <a:rPr lang="en-US" dirty="0"/>
              <a:t>) </a:t>
            </a:r>
            <a:r>
              <a:rPr lang="bg-BG" dirty="0"/>
              <a:t>имплементация</a:t>
            </a:r>
            <a:endParaRPr lang="en-US" dirty="0"/>
          </a:p>
          <a:p>
            <a:pPr lvl="1"/>
            <a:r>
              <a:rPr lang="bg-BG" sz="3000" dirty="0">
                <a:cs typeface="Times New Roman" panose="02020603050405020304" pitchFamily="18" charset="0"/>
              </a:rPr>
              <a:t>Имеплентира се като </a:t>
            </a:r>
            <a:r>
              <a:rPr lang="en-US" sz="3000" dirty="0">
                <a:cs typeface="Times New Roman" panose="02020603050405020304" pitchFamily="18" charset="0"/>
              </a:rPr>
              <a:t>„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кръгов масив</a:t>
            </a:r>
            <a:r>
              <a:rPr lang="bg-BG" sz="3000" dirty="0">
                <a:cs typeface="Times New Roman" panose="02020603050405020304" pitchFamily="18" charset="0"/>
              </a:rPr>
              <a:t>“</a:t>
            </a:r>
            <a:endParaRPr lang="en-US" sz="3000" dirty="0">
              <a:cs typeface="Times New Roman" panose="02020603050405020304" pitchFamily="18" charset="0"/>
            </a:endParaRPr>
          </a:p>
          <a:p>
            <a:pPr lvl="1"/>
            <a:r>
              <a:rPr lang="bg-BG" sz="3000" dirty="0">
                <a:cs typeface="Times New Roman" panose="02020603050405020304" pitchFamily="18" charset="0"/>
              </a:rPr>
              <a:t>Има ограничен капацитет</a:t>
            </a:r>
            <a:r>
              <a:rPr lang="en-US" sz="3000" dirty="0">
                <a:cs typeface="Times New Roman" panose="02020603050405020304" pitchFamily="18" charset="0"/>
              </a:rPr>
              <a:t> (</a:t>
            </a:r>
            <a:r>
              <a:rPr lang="bg-BG" sz="3000" dirty="0">
                <a:cs typeface="Times New Roman" panose="02020603050405020304" pitchFamily="18" charset="0"/>
              </a:rPr>
              <a:t>когато се запълни се заделя двойно място</a:t>
            </a:r>
            <a:r>
              <a:rPr lang="en-US" sz="30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bg-BG" sz="3000" dirty="0"/>
              <a:t>Има индекси за начало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bg-BG" sz="3000" dirty="0"/>
              <a:t>) и край(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bg-BG" sz="3000" dirty="0"/>
              <a:t>), сочещи към началото и края на кръговата опашка</a:t>
            </a:r>
            <a:endParaRPr lang="en-US" sz="3000" dirty="0">
              <a:cs typeface="Times New Roman" panose="02020603050405020304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071864" y="5095521"/>
            <a:ext cx="4572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graphicFrame>
        <p:nvGraphicFramePr>
          <p:cNvPr id="32" name="Group 134"/>
          <p:cNvGraphicFramePr/>
          <p:nvPr/>
        </p:nvGraphicFramePr>
        <p:xfrm>
          <a:off x="3601580" y="51314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28024" y="46784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0   1   2   3   4   5   6   7</a:t>
            </a: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5053983" y="56992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5721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6822980" y="56891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8925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840340" y="4495800"/>
            <a:ext cx="742399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579725" y="4495798"/>
            <a:ext cx="749806" cy="6404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7338132" y="4495798"/>
            <a:ext cx="756191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Свързана опашка</a:t>
            </a:r>
            <a:endParaRPr lang="en-US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cs typeface="Times New Roman" panose="02020603050405020304" pitchFamily="18" charset="0"/>
              </a:rPr>
              <a:t>Динамична имплементация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anose="02020603050405020304" pitchFamily="18" charset="0"/>
              </a:rPr>
              <a:t>Всеки възел (</a:t>
            </a:r>
            <a:r>
              <a:rPr lang="en-US" dirty="0">
                <a:cs typeface="Times New Roman" panose="02020603050405020304" pitchFamily="18" charset="0"/>
              </a:rPr>
              <a:t>node</a:t>
            </a:r>
            <a:r>
              <a:rPr lang="bg-BG" dirty="0">
                <a:cs typeface="Times New Roman" panose="02020603050405020304" pitchFamily="18" charset="0"/>
              </a:rPr>
              <a:t>)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bg-BG" dirty="0">
                <a:cs typeface="Times New Roman" panose="02020603050405020304" pitchFamily="18" charset="0"/>
              </a:rPr>
              <a:t>има 2 полета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bg-BG" dirty="0">
                <a:cs typeface="Times New Roman" panose="02020603050405020304" pitchFamily="18" charset="0"/>
              </a:rPr>
              <a:t>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anose="02020603050405020304" pitchFamily="18" charset="0"/>
              </a:rPr>
              <a:t>Позволява динамично създаване и изтриване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3354237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/>
          <p:nvPr/>
        </p:nvGraphicFramePr>
        <p:xfrm>
          <a:off x="28481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/>
          <p:nvPr/>
        </p:nvGraphicFramePr>
        <p:xfrm>
          <a:off x="46007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863869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4" name="Group 134"/>
          <p:cNvGraphicFramePr/>
          <p:nvPr/>
        </p:nvGraphicFramePr>
        <p:xfrm>
          <a:off x="6347533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134"/>
          <p:cNvGraphicFramePr/>
          <p:nvPr/>
        </p:nvGraphicFramePr>
        <p:xfrm>
          <a:off x="81059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812887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8622085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8603334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23014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29" grpId="0" animBg="1"/>
      <p:bldP spid="32" grpId="0"/>
      <p:bldP spid="38" grpId="0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dirty="0"/>
              <a:t> </a:t>
            </a:r>
            <a:r>
              <a:rPr lang="bg-BG" dirty="0"/>
              <a:t>имплементира опашка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кръгов разтеглив масив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Елементите са от един и същ тип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какъв да е тип</a:t>
            </a:r>
            <a:r>
              <a:rPr lang="en-US" dirty="0"/>
              <a:t>, </a:t>
            </a: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Queue&lt;DateTime&gt;</a:t>
            </a:r>
            <a:endParaRPr lang="en-US" dirty="0"/>
          </a:p>
          <a:p>
            <a:pPr lvl="1"/>
            <a:r>
              <a:rPr lang="bg-BG" dirty="0"/>
              <a:t>Размерът се увеличава динамично при нужда</a:t>
            </a:r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 </a:t>
            </a:r>
            <a:r>
              <a:rPr lang="bg-BG" dirty="0"/>
              <a:t>в</a:t>
            </a:r>
            <a:r>
              <a:rPr lang="en-US" dirty="0"/>
              <a:t> .NET</a:t>
            </a:r>
            <a:endParaRPr lang="bg-BG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Enqueue(T)</a:t>
            </a:r>
            <a:r>
              <a:rPr lang="en-US" dirty="0"/>
              <a:t> – </a:t>
            </a:r>
            <a:r>
              <a:rPr lang="bg-BG" dirty="0"/>
              <a:t>добавя елемент в края на опашката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/>
              <a:t> – </a:t>
            </a:r>
            <a:r>
              <a:rPr lang="bg-BG" dirty="0"/>
              <a:t>премахва и връща елемента от началото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от началото без триене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</a:t>
            </a:r>
            <a:endParaRPr lang="en-US" dirty="0"/>
          </a:p>
          <a:p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Enqueue(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elementCount =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опашка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опашка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 (2)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 isFound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151255"/>
            <a:ext cx="11931015" cy="5570220"/>
          </a:xfrm>
        </p:spPr>
        <p:txBody>
          <a:bodyPr/>
          <a:lstStyle/>
          <a:p>
            <a:r>
              <a:rPr lang="bg-BG" sz="3100" dirty="0"/>
              <a:t>За дадено число </a:t>
            </a:r>
            <a:r>
              <a:rPr lang="en-US" sz="3100" dirty="0"/>
              <a:t>N</a:t>
            </a:r>
            <a:r>
              <a:rPr lang="bg-BG" sz="3100" dirty="0"/>
              <a:t>, намерете </a:t>
            </a:r>
            <a:r>
              <a:rPr lang="" altLang="bg-BG" sz="3100" dirty="0"/>
              <a:t>индекса </a:t>
            </a:r>
            <a:r>
              <a:rPr lang="bg-BG" sz="3100" dirty="0"/>
              <a:t>на </a:t>
            </a:r>
            <a:r>
              <a:rPr lang="" altLang="bg-BG" sz="3100" dirty="0"/>
              <a:t>елемента от </a:t>
            </a:r>
            <a:r>
              <a:rPr lang="bg-BG" sz="3100" dirty="0"/>
              <a:t>редицата с</a:t>
            </a:r>
            <a:r>
              <a:rPr lang="" altLang="bg-BG" sz="3100" dirty="0"/>
              <a:t>ъс стойност</a:t>
            </a:r>
            <a:r>
              <a:rPr lang="bg-BG" sz="3100" dirty="0"/>
              <a:t> </a:t>
            </a:r>
            <a:r>
              <a:rPr lang="en-US" sz="3100" dirty="0"/>
              <a:t>P</a:t>
            </a:r>
            <a:r>
              <a:rPr lang="bg-BG" sz="3100" dirty="0"/>
              <a:t>. Номерацията започва от 1. Редицата изглежда така:</a:t>
            </a:r>
          </a:p>
          <a:p>
            <a:endParaRPr lang="bg-BG" dirty="0"/>
          </a:p>
          <a:p>
            <a:r>
              <a:rPr lang="en-US" dirty="0"/>
              <a:t>S = N,</a:t>
            </a:r>
            <a:r>
              <a:rPr lang="bg-BG" dirty="0"/>
              <a:t> </a:t>
            </a:r>
            <a:r>
              <a:rPr lang="en-US" dirty="0"/>
              <a:t>N+1, 2*N, N+2, 2*(N+1), 2*N+1, 4*N, …</a:t>
            </a:r>
          </a:p>
          <a:p>
            <a:pPr lvl="1"/>
            <a:endParaRPr lang="en-US" dirty="0"/>
          </a:p>
          <a:p>
            <a:r>
              <a:rPr lang="en-US" dirty="0"/>
              <a:t>S = 3, 4, 6, 5, 8, 7, 12, 6, 10, 9, 16, 8, 14, …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</a:t>
            </a:r>
            <a:r>
              <a:rPr lang="en-US" dirty="0"/>
              <a:t> N, N+1, 2*N</a:t>
            </a:r>
            <a:r>
              <a:rPr lang="bg-BG" dirty="0"/>
              <a:t> ...</a:t>
            </a:r>
          </a:p>
        </p:txBody>
      </p:sp>
      <p:sp>
        <p:nvSpPr>
          <p:cNvPr id="640005" name="Freeform 5"/>
          <p:cNvSpPr/>
          <p:nvPr/>
        </p:nvSpPr>
        <p:spPr bwMode="auto">
          <a:xfrm>
            <a:off x="1456122" y="2944673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/>
          <p:nvPr/>
        </p:nvSpPr>
        <p:spPr bwMode="auto">
          <a:xfrm flipV="1">
            <a:off x="1428517" y="3555224"/>
            <a:ext cx="1470947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465751" y="2436559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1749130" y="3996337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/>
          <p:nvPr/>
        </p:nvSpPr>
        <p:spPr bwMode="auto">
          <a:xfrm>
            <a:off x="2005707" y="2924746"/>
            <a:ext cx="166230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628566" y="2416821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/>
          <p:nvPr/>
        </p:nvSpPr>
        <p:spPr bwMode="auto">
          <a:xfrm flipV="1">
            <a:off x="1969426" y="3574673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2982133" y="4040874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/>
          <p:nvPr/>
        </p:nvSpPr>
        <p:spPr bwMode="auto">
          <a:xfrm>
            <a:off x="3305846" y="291380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444334" y="2442411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/>
          <p:nvPr/>
        </p:nvSpPr>
        <p:spPr bwMode="auto">
          <a:xfrm flipV="1">
            <a:off x="3064330" y="3537972"/>
            <a:ext cx="44100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5175475" y="4049999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44968" y="5237915"/>
            <a:ext cx="88698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3 16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982133" y="5237915"/>
            <a:ext cx="5734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1620461" y="5176250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126368" y="5252577"/>
            <a:ext cx="9144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7 27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677077" y="5252577"/>
            <a:ext cx="7258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5269368" y="5190912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936368" y="5252577"/>
            <a:ext cx="9144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0 15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0487077" y="5252577"/>
            <a:ext cx="7258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138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9079368" y="5190912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bldLvl="0" animBg="1"/>
      <p:bldP spid="640006" grpId="0" bldLvl="0" animBg="1"/>
      <p:bldP spid="640007" grpId="0" bldLvl="0" animBg="1"/>
      <p:bldP spid="640008" grpId="0" bldLvl="0" animBg="1"/>
      <p:bldP spid="640009" grpId="0" bldLvl="0" animBg="1"/>
      <p:bldP spid="640010" grpId="0" bldLvl="0" animBg="1"/>
      <p:bldP spid="640011" grpId="0" bldLvl="0" animBg="1"/>
      <p:bldP spid="640012" grpId="0" bldLvl="0" animBg="1"/>
      <p:bldP spid="640013" grpId="0" bldLvl="0" animBg="1"/>
      <p:bldP spid="640014" grpId="0" bldLvl="0" animBg="1"/>
      <p:bldP spid="640015" grpId="0" bldLvl="0" animBg="1"/>
      <p:bldP spid="6400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</TotalTime>
  <Words>738</Words>
  <Application>Microsoft Office PowerPoint</Application>
  <PresentationFormat>Custom</PresentationFormat>
  <Paragraphs>138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PowerPoint Presentation</vt:lpstr>
      <vt:lpstr>Съдържание</vt:lpstr>
      <vt:lpstr>Какво е опашка?</vt:lpstr>
      <vt:lpstr>Статична (кръгова) опашка</vt:lpstr>
      <vt:lpstr>Свързана опашка</vt:lpstr>
      <vt:lpstr>Queue&lt;T&gt; в .NET</vt:lpstr>
      <vt:lpstr>Queue&lt;T&gt;: базова функционалност</vt:lpstr>
      <vt:lpstr>Queue&lt;T&gt;: базова функционалност (2)</vt:lpstr>
      <vt:lpstr>Задача: Редица N, N+1, 2*N ...</vt:lpstr>
      <vt:lpstr>Решение: Редица N, N+1, 2*N ...  (с опашка)</vt:lpstr>
      <vt:lpstr>Опашка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Dani</cp:lastModifiedBy>
  <cp:revision>300</cp:revision>
  <dcterms:created xsi:type="dcterms:W3CDTF">2021-03-30T07:16:33Z</dcterms:created>
  <dcterms:modified xsi:type="dcterms:W3CDTF">2021-03-30T07:37:55Z</dcterms:modified>
  <cp:category>programming; software engineering; C#;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