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468" r:id="rId5"/>
    <p:sldId id="469" r:id="rId6"/>
    <p:sldId id="506" r:id="rId7"/>
    <p:sldId id="508" r:id="rId8"/>
    <p:sldId id="472" r:id="rId9"/>
    <p:sldId id="473" r:id="rId10"/>
    <p:sldId id="474" r:id="rId11"/>
    <p:sldId id="476" r:id="rId12"/>
    <p:sldId id="477" r:id="rId13"/>
    <p:sldId id="478" r:id="rId14"/>
    <p:sldId id="509" r:id="rId15"/>
    <p:sldId id="512" r:id="rId16"/>
    <p:sldId id="513" r:id="rId17"/>
    <p:sldId id="514" r:id="rId18"/>
    <p:sldId id="515" r:id="rId19"/>
    <p:sldId id="464" r:id="rId20"/>
    <p:sldId id="507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8"/>
            <p14:sldId id="469"/>
            <p14:sldId id="506"/>
            <p14:sldId id="508"/>
            <p14:sldId id="472"/>
            <p14:sldId id="473"/>
            <p14:sldId id="474"/>
            <p14:sldId id="476"/>
            <p14:sldId id="477"/>
            <p14:sldId id="478"/>
            <p14:sldId id="509"/>
            <p14:sldId id="512"/>
            <p14:sldId id="513"/>
            <p14:sldId id="514"/>
            <p14:sldId id="515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5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56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bg-BG" dirty="0"/>
              <a:t>к</a:t>
            </a:r>
            <a:r>
              <a:rPr lang="bg-BG" dirty="0" smtClean="0"/>
              <a:t>арти, асоциативни масиви)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AA4D6C-D331-468E-881C-B2F5296648AC}"/>
              </a:ext>
            </a:extLst>
          </p:cNvPr>
          <p:cNvGrpSpPr/>
          <p:nvPr/>
        </p:nvGrpSpPr>
        <p:grpSpPr>
          <a:xfrm>
            <a:off x="7466012" y="323173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xmlns="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41346"/>
            <a:chOff x="288583" y="3624633"/>
            <a:chExt cx="5501027" cy="2641346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2888" y="419314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498808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2390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56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xmlns="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xmlns="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xmlns="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</a:t>
            </a:r>
            <a:r>
              <a:rPr lang="bg-BG" noProof="1" smtClean="0">
                <a:sym typeface="Wingdings" panose="05000000000000000000" pitchFamily="2" charset="2"/>
              </a:rPr>
              <a:t>записите </a:t>
            </a:r>
            <a:r>
              <a:rPr lang="bg-BG" noProof="1">
                <a:sym typeface="Wingdings" panose="05000000000000000000" pitchFamily="2" charset="2"/>
              </a:rPr>
              <a:t>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Dictionary&lt;K,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3200" noProof="1" smtClean="0">
                <a:sym typeface="Wingdings" panose="05000000000000000000" pitchFamily="2" charset="2"/>
              </a:rPr>
              <a:t>- </a:t>
            </a:r>
            <a:r>
              <a:rPr lang="bg-BG" sz="3200" noProof="1">
                <a:sym typeface="Wingdings" panose="05000000000000000000" pitchFamily="2" charset="2"/>
              </a:rPr>
              <a:t>елементите </a:t>
            </a:r>
            <a:r>
              <a:rPr lang="bg-BG" sz="3200" noProof="1" smtClean="0">
                <a:sym typeface="Wingdings" panose="05000000000000000000" pitchFamily="2" charset="2"/>
              </a:rPr>
              <a:t>се </a:t>
            </a:r>
            <a:r>
              <a:rPr lang="bg-BG" sz="3200" noProof="1">
                <a:sym typeface="Wingdings" panose="05000000000000000000" pitchFamily="2" charset="2"/>
              </a:rPr>
              <a:t>пазят </a:t>
            </a:r>
            <a:r>
              <a:rPr lang="bg-BG" sz="3200" noProof="1" smtClean="0">
                <a:sym typeface="Wingdings" panose="05000000000000000000" pitchFamily="2" charset="2"/>
              </a:rPr>
              <a:t>в реда </a:t>
            </a:r>
            <a:r>
              <a:rPr lang="bg-BG" sz="3200" noProof="1">
                <a:sym typeface="Wingdings" panose="05000000000000000000" pitchFamily="2" charset="2"/>
              </a:rPr>
              <a:t>на </a:t>
            </a:r>
            <a:r>
              <a:rPr lang="bg-BG" sz="3200" noProof="1" smtClean="0">
                <a:sym typeface="Wingdings" panose="05000000000000000000" pitchFamily="2" charset="2"/>
              </a:rPr>
              <a:t>добавяне, докато при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bg-BG" sz="3200" noProof="1" smtClean="0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редът на добавяне </a:t>
            </a:r>
            <a:r>
              <a:rPr lang="bg-BG" sz="3200" noProof="1">
                <a:sym typeface="Wingdings" panose="05000000000000000000" pitchFamily="2" charset="2"/>
              </a:rPr>
              <a:t>няма </a:t>
            </a:r>
            <a:r>
              <a:rPr lang="bg-BG" sz="3200" noProof="1" smtClean="0">
                <a:sym typeface="Wingdings" panose="05000000000000000000" pitchFamily="2" charset="2"/>
              </a:rPr>
              <a:t>значение, елементите са сортирани по ключа</a:t>
            </a:r>
            <a:endParaRPr lang="bg-BG" sz="3200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xmlns="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xmlns="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Речници</a:t>
            </a:r>
            <a:endParaRPr lang="en-US" sz="48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89787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Асоциативни масиви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Речници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Сортирани речници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Примерни задачи</a:t>
            </a:r>
            <a:endParaRPr lang="bg-BG" dirty="0"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xmlns="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xmlns="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xmlns="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xmlns="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xmlns="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xmlns="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 smtClean="0"/>
              <a:t> </a:t>
            </a:r>
            <a:r>
              <a:rPr lang="bg-BG" dirty="0"/>
              <a:t>са </a:t>
            </a:r>
            <a:r>
              <a:rPr lang="bg-BG" dirty="0" smtClean="0"/>
              <a:t>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</a:t>
            </a:r>
            <a:r>
              <a:rPr lang="bg-BG" dirty="0" smtClean="0"/>
              <a:t>са пак уникални, но могат </a:t>
            </a:r>
            <a:r>
              <a:rPr lang="bg-BG" dirty="0"/>
              <a:t>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xmlns="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1172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</a:t>
            </a:r>
            <a:r>
              <a:rPr lang="en-US" sz="3000" dirty="0" smtClean="0">
                <a:solidFill>
                  <a:schemeClr val="tx2"/>
                </a:solidFill>
              </a:rPr>
              <a:t>";</a:t>
            </a:r>
            <a:r>
              <a:rPr lang="bg-BG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endParaRPr lang="en-US" sz="3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bg-BG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Замяна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</a:t>
            </a:r>
            <a:r>
              <a:rPr lang="en-US" sz="3000" dirty="0" smtClean="0">
                <a:solidFill>
                  <a:schemeClr val="tx2"/>
                </a:solidFill>
              </a:rPr>
              <a:t>} --&gt; {</a:t>
            </a:r>
            <a:r>
              <a:rPr lang="en-US" sz="3000" dirty="0">
                <a:solidFill>
                  <a:schemeClr val="tx2"/>
                </a:solidFill>
              </a:rPr>
              <a:t>1</a:t>
            </a:r>
            <a:r>
              <a:rPr lang="en-US" sz="3000" dirty="0" smtClean="0">
                <a:solidFill>
                  <a:schemeClr val="tx2"/>
                </a:solidFill>
              </a:rPr>
              <a:t>}",</a:t>
            </a:r>
            <a:r>
              <a:rPr lang="bg-BG" sz="3000" dirty="0" smtClean="0">
                <a:solidFill>
                  <a:schemeClr val="tx2"/>
                </a:solidFill>
              </a:rPr>
              <a:t> 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chemeClr val="tx2"/>
                </a:solidFill>
              </a:rPr>
              <a:t>    </a:t>
            </a:r>
            <a:r>
              <a:rPr lang="en-US" sz="3000" dirty="0" err="1" smtClean="0">
                <a:solidFill>
                  <a:schemeClr val="tx2"/>
                </a:solidFill>
              </a:rPr>
              <a:t>pair.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 smtClean="0">
                <a:solidFill>
                  <a:schemeClr val="tx2"/>
                </a:solidFill>
              </a:rPr>
              <a:t>, </a:t>
            </a:r>
            <a:r>
              <a:rPr lang="en-US" sz="3000" dirty="0" err="1" smtClean="0">
                <a:solidFill>
                  <a:schemeClr val="tx2"/>
                </a:solidFill>
              </a:rPr>
              <a:t>pair.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 smtClean="0">
                <a:solidFill>
                  <a:schemeClr val="tx2"/>
                </a:solidFill>
              </a:rPr>
              <a:t>);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2" y="3940963"/>
            <a:ext cx="10467989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 smtClean="0"/>
              <a:t>();</a:t>
            </a:r>
            <a:endParaRPr lang="bg-BG" noProof="1" smtClean="0"/>
          </a:p>
          <a:p>
            <a:r>
              <a:rPr lang="bg-BG" noProof="1" smtClean="0"/>
              <a:t>... // добавяме елементи</a:t>
            </a:r>
            <a:endParaRPr lang="bg-BG" noProof="1" smtClean="0"/>
          </a:p>
          <a:p>
            <a:r>
              <a:rPr lang="en-US" noProof="1"/>
              <a:t>foreach(var key </a:t>
            </a:r>
            <a:r>
              <a:rPr lang="en-US" noProof="1"/>
              <a:t>in </a:t>
            </a:r>
            <a:r>
              <a:rPr lang="en-US" noProof="1" smtClean="0"/>
              <a:t>dict.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 smtClean="0"/>
              <a:t>)</a:t>
            </a:r>
            <a:endParaRPr lang="bg-BG" noProof="1"/>
          </a:p>
          <a:p>
            <a:r>
              <a:rPr lang="bg-BG" noProof="1" smtClean="0"/>
              <a:t>  </a:t>
            </a:r>
            <a:r>
              <a:rPr lang="en-US" noProof="1" smtClean="0"/>
              <a:t>Console.WriteLine(key</a:t>
            </a:r>
            <a:r>
              <a:rPr lang="en-US" noProof="1"/>
              <a:t>);</a:t>
            </a:r>
          </a:p>
          <a:p>
            <a:r>
              <a:rPr lang="en-US" noProof="1"/>
              <a:t>Console.WriteLine(String.Join(", ", </a:t>
            </a:r>
            <a:r>
              <a:rPr lang="en-US" noProof="1"/>
              <a:t>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 smtClean="0"/>
              <a:t>));</a:t>
            </a:r>
            <a:endParaRPr lang="en-US" noProof="1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219199"/>
            <a:ext cx="11614225" cy="5502279"/>
          </a:xfrm>
        </p:spPr>
        <p:txBody>
          <a:bodyPr>
            <a:normAutofit fontScale="92500"/>
          </a:bodyPr>
          <a:lstStyle/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 smtClean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Add(</a:t>
            </a:r>
            <a:r>
              <a:rPr lang="en-GB" b="1" dirty="0" err="1" smtClean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key,value</a:t>
            </a: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)</a:t>
            </a:r>
            <a:r>
              <a:rPr lang="en-GB" dirty="0"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 </a:t>
            </a:r>
            <a:r>
              <a:rPr lang="en-GB" dirty="0">
                <a:ea typeface="Cambria"/>
                <a:cs typeface="Cambria"/>
                <a:sym typeface="Cambria"/>
              </a:rPr>
              <a:t>– </a:t>
            </a:r>
            <a:r>
              <a:rPr lang="bg-BG" dirty="0">
                <a:ea typeface="Cambria"/>
                <a:cs typeface="Cambria"/>
                <a:sym typeface="Cambria"/>
              </a:rPr>
              <a:t>добавя елемент</a:t>
            </a: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Remove(key) </a:t>
            </a:r>
            <a:r>
              <a:rPr lang="en-GB" dirty="0">
                <a:ea typeface="Cambria"/>
                <a:cs typeface="Cambria"/>
                <a:sym typeface="Cambria"/>
              </a:rPr>
              <a:t>– </a:t>
            </a:r>
            <a:r>
              <a:rPr lang="bg-BG" dirty="0">
                <a:ea typeface="Cambria"/>
                <a:cs typeface="Cambria"/>
                <a:sym typeface="Cambria"/>
              </a:rPr>
              <a:t>премахва елемент</a:t>
            </a: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this[key]</a:t>
            </a:r>
            <a:r>
              <a:rPr lang="en-GB" dirty="0"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 </a:t>
            </a:r>
            <a:r>
              <a:rPr lang="en-GB" b="1" dirty="0">
                <a:solidFill>
                  <a:srgbClr val="F3CC5F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=</a:t>
            </a:r>
            <a:r>
              <a:rPr lang="en-GB" dirty="0"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 </a:t>
            </a: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value </a:t>
            </a:r>
            <a:r>
              <a:rPr lang="en-GB" dirty="0">
                <a:ea typeface="Cambria"/>
                <a:cs typeface="Cambria"/>
                <a:sym typeface="Cambria"/>
              </a:rPr>
              <a:t>– </a:t>
            </a:r>
            <a:r>
              <a:rPr lang="bg-BG" dirty="0">
                <a:ea typeface="Cambria"/>
                <a:cs typeface="Cambria"/>
                <a:sym typeface="Cambria"/>
              </a:rPr>
              <a:t>добавя или подменя елемент</a:t>
            </a: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this[key]</a:t>
            </a:r>
            <a:r>
              <a:rPr lang="en-GB" dirty="0">
                <a:ea typeface="Cambria"/>
                <a:cs typeface="Cambria"/>
                <a:sym typeface="Cambria"/>
              </a:rPr>
              <a:t> – </a:t>
            </a:r>
            <a:r>
              <a:rPr lang="bg-BG" dirty="0">
                <a:ea typeface="Cambria"/>
                <a:cs typeface="Cambria"/>
                <a:sym typeface="Cambria"/>
              </a:rPr>
              <a:t>извлича </a:t>
            </a:r>
            <a:r>
              <a:rPr lang="bg-BG" dirty="0" smtClean="0">
                <a:ea typeface="Cambria"/>
                <a:cs typeface="Cambria"/>
                <a:sym typeface="Cambria"/>
              </a:rPr>
              <a:t>елемент / хвърля изключение ако го няма</a:t>
            </a:r>
            <a:endParaRPr lang="bg-BG" dirty="0"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Keys</a:t>
            </a:r>
            <a:r>
              <a:rPr lang="en-GB" dirty="0">
                <a:solidFill>
                  <a:srgbClr val="F3CD6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GB" dirty="0">
                <a:ea typeface="Cambria"/>
                <a:cs typeface="Cambria"/>
                <a:sym typeface="Cambria"/>
              </a:rPr>
              <a:t>– </a:t>
            </a:r>
            <a:r>
              <a:rPr lang="bg-BG" dirty="0">
                <a:ea typeface="Cambria"/>
                <a:cs typeface="Cambria"/>
                <a:sym typeface="Cambria"/>
              </a:rPr>
              <a:t>връща всички ключове (по </a:t>
            </a:r>
            <a:r>
              <a:rPr lang="bg-BG" dirty="0" smtClean="0">
                <a:ea typeface="Cambria"/>
                <a:cs typeface="Cambria"/>
                <a:sym typeface="Cambria"/>
              </a:rPr>
              <a:t>реда </a:t>
            </a:r>
            <a:r>
              <a:rPr lang="bg-BG" dirty="0">
                <a:ea typeface="Cambria"/>
                <a:cs typeface="Cambria"/>
                <a:sym typeface="Cambria"/>
              </a:rPr>
              <a:t>на добавяне)</a:t>
            </a: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GB" b="1" dirty="0">
                <a:solidFill>
                  <a:srgbClr val="F3CD60"/>
                </a:solidFill>
                <a:latin typeface="Consolas" panose="020B0609020204030204" pitchFamily="49" charset="0"/>
                <a:ea typeface="Cambria"/>
                <a:cs typeface="Consolas" panose="020B0609020204030204" pitchFamily="49" charset="0"/>
                <a:sym typeface="Cambria"/>
              </a:rPr>
              <a:t>Values</a:t>
            </a:r>
            <a:r>
              <a:rPr lang="en-GB" dirty="0">
                <a:solidFill>
                  <a:srgbClr val="F3CD60"/>
                </a:solidFill>
                <a:ea typeface="Cambria"/>
                <a:cs typeface="Cambria"/>
                <a:sym typeface="Cambria"/>
              </a:rPr>
              <a:t> </a:t>
            </a:r>
            <a:r>
              <a:rPr lang="en-GB" dirty="0">
                <a:ea typeface="Cambria"/>
                <a:cs typeface="Cambria"/>
                <a:sym typeface="Cambria"/>
              </a:rPr>
              <a:t>– </a:t>
            </a:r>
            <a:r>
              <a:rPr lang="bg-BG" dirty="0">
                <a:ea typeface="Cambria"/>
                <a:cs typeface="Cambria"/>
                <a:sym typeface="Cambria"/>
              </a:rPr>
              <a:t>връща всички стойности (по </a:t>
            </a:r>
            <a:r>
              <a:rPr lang="bg-BG" dirty="0" smtClean="0">
                <a:ea typeface="Cambria"/>
                <a:cs typeface="Cambria"/>
                <a:sym typeface="Cambria"/>
              </a:rPr>
              <a:t>реда </a:t>
            </a:r>
            <a:r>
              <a:rPr lang="bg-BG" dirty="0">
                <a:ea typeface="Cambria"/>
                <a:cs typeface="Cambria"/>
                <a:sym typeface="Cambria"/>
              </a:rPr>
              <a:t>на добавяне</a:t>
            </a:r>
            <a:r>
              <a:rPr lang="bg-BG" dirty="0" smtClean="0">
                <a:ea typeface="Cambria"/>
                <a:cs typeface="Cambria"/>
                <a:sym typeface="Cambria"/>
              </a:rPr>
              <a:t>)</a:t>
            </a: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endParaRPr lang="bg-BG" dirty="0">
              <a:ea typeface="Cambria"/>
              <a:cs typeface="Cambria"/>
              <a:sym typeface="Cambria"/>
            </a:endParaRPr>
          </a:p>
          <a:p>
            <a:pPr>
              <a:spcBef>
                <a:spcPts val="1200"/>
              </a:spcBef>
            </a:pP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xmlns="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4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5062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TryGetValue(key, 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cs typeface="Consolas" panose="020B0609020204030204" pitchFamily="49" charset="0"/>
              </a:rPr>
              <a:t>–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 smtClean="0"/>
              <a:t>търси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bg-BG" noProof="1" smtClean="0"/>
              <a:t> по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ключ</a:t>
            </a:r>
            <a:endParaRPr lang="bg-BG" noProof="1" smtClean="0"/>
          </a:p>
          <a:p>
            <a:pPr lvl="3" indent="-499408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SzPts val="2300"/>
            </a:pPr>
            <a:r>
              <a:rPr lang="ru-RU" dirty="0" smtClean="0">
                <a:ea typeface="Cambria"/>
                <a:cs typeface="Cambria"/>
                <a:sym typeface="Cambria"/>
              </a:rPr>
              <a:t>Ако </a:t>
            </a:r>
            <a:r>
              <a:rPr lang="ru-RU" dirty="0">
                <a:ea typeface="Cambria"/>
                <a:cs typeface="Cambria"/>
                <a:sym typeface="Cambria"/>
              </a:rPr>
              <a:t>намери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key</a:t>
            </a:r>
            <a:r>
              <a:rPr lang="ru-RU" dirty="0" smtClean="0">
                <a:ea typeface="Cambria"/>
                <a:cs typeface="Cambria"/>
                <a:sym typeface="Cambria"/>
              </a:rPr>
              <a:t>,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ru-RU" dirty="0" smtClean="0">
                <a:ea typeface="Cambria"/>
                <a:cs typeface="Cambria"/>
                <a:sym typeface="Cambria"/>
              </a:rPr>
              <a:t>записва стойността му във </a:t>
            </a:r>
            <a:r>
              <a:rPr lang="ru-RU" b="1" dirty="0" smtClean="0">
                <a:solidFill>
                  <a:srgbClr val="F3CD60"/>
                </a:solidFill>
                <a:ea typeface="Cambria"/>
                <a:cs typeface="Cambria"/>
                <a:sym typeface="Cambria"/>
              </a:rPr>
              <a:t>value</a:t>
            </a:r>
            <a:r>
              <a:rPr lang="ru-RU" dirty="0" smtClean="0">
                <a:ea typeface="Cambria"/>
                <a:cs typeface="Cambria"/>
                <a:sym typeface="Cambria"/>
              </a:rPr>
              <a:t> </a:t>
            </a:r>
            <a:r>
              <a:rPr lang="ru-RU" dirty="0">
                <a:ea typeface="Cambria"/>
                <a:cs typeface="Cambria"/>
                <a:sym typeface="Cambria"/>
              </a:rPr>
              <a:t>и връща </a:t>
            </a:r>
            <a:r>
              <a:rPr lang="ru-RU" b="1" dirty="0">
                <a:solidFill>
                  <a:srgbClr val="F3CD60"/>
                </a:solidFill>
                <a:ea typeface="Cambria"/>
                <a:cs typeface="Cambria"/>
                <a:sym typeface="Cambria"/>
              </a:rPr>
              <a:t>true</a:t>
            </a:r>
          </a:p>
          <a:p>
            <a:pPr lvl="3" indent="-499408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SzPts val="2300"/>
            </a:pPr>
            <a:r>
              <a:rPr lang="ru-RU" dirty="0">
                <a:ea typeface="Cambria"/>
                <a:cs typeface="Cambria"/>
                <a:sym typeface="Cambria"/>
              </a:rPr>
              <a:t>Иначе връща </a:t>
            </a:r>
            <a:r>
              <a:rPr lang="ru-RU" b="1" dirty="0">
                <a:solidFill>
                  <a:srgbClr val="F3CD60"/>
                </a:solidFill>
                <a:ea typeface="Cambria"/>
                <a:cs typeface="Cambria"/>
                <a:sym typeface="Cambria"/>
              </a:rPr>
              <a:t>false</a:t>
            </a:r>
          </a:p>
          <a:p>
            <a:pPr lvl="1">
              <a:spcBef>
                <a:spcPts val="1200"/>
              </a:spcBef>
            </a:pP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xmlns="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xmlns="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7294</TotalTime>
  <Words>1163</Words>
  <Application>Microsoft Office PowerPoint</Application>
  <PresentationFormat>Custom</PresentationFormat>
  <Paragraphs>250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Речници</vt:lpstr>
      <vt:lpstr>Съдържание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SortedDictionary&lt;K, V&gt;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310</cp:revision>
  <dcterms:created xsi:type="dcterms:W3CDTF">2014-01-02T17:00:34Z</dcterms:created>
  <dcterms:modified xsi:type="dcterms:W3CDTF">2021-04-08T19:14:12Z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