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46"/>
  </p:notesMasterIdLst>
  <p:handoutMasterIdLst>
    <p:handoutMasterId r:id="rId47"/>
  </p:handoutMasterIdLst>
  <p:sldIdLst>
    <p:sldId id="274" r:id="rId3"/>
    <p:sldId id="276" r:id="rId4"/>
    <p:sldId id="447" r:id="rId5"/>
    <p:sldId id="448" r:id="rId6"/>
    <p:sldId id="501" r:id="rId7"/>
    <p:sldId id="502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79" r:id="rId27"/>
    <p:sldId id="480" r:id="rId28"/>
    <p:sldId id="481" r:id="rId29"/>
    <p:sldId id="482" r:id="rId30"/>
    <p:sldId id="483" r:id="rId31"/>
    <p:sldId id="488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349" r:id="rId43"/>
    <p:sldId id="446" r:id="rId44"/>
    <p:sldId id="413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  <p14:sldId id="447"/>
            <p14:sldId id="448"/>
            <p14:sldId id="501"/>
            <p14:sldId id="502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79"/>
            <p14:sldId id="480"/>
            <p14:sldId id="481"/>
            <p14:sldId id="482"/>
            <p14:sldId id="483"/>
            <p14:sldId id="488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89045" autoAdjust="0"/>
  </p:normalViewPr>
  <p:slideViewPr>
    <p:cSldViewPr>
      <p:cViewPr varScale="1">
        <p:scale>
          <a:sx n="81" d="100"/>
          <a:sy n="81" d="100"/>
        </p:scale>
        <p:origin x="902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673B6-7353-40CC-8232-65A6C2F1044A}" type="slidenum">
              <a:rPr lang="en-US"/>
              <a:pPr/>
              <a:t>10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980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6E76-F3B0-45A5-A4FB-F7D10595B46D}" type="slidenum">
              <a:rPr lang="en-US"/>
              <a:pPr/>
              <a:t>11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1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E125E-6705-43A3-8AC9-1A4C356073F5}" type="slidenum">
              <a:rPr lang="en-US"/>
              <a:pPr/>
              <a:t>12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32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2BA06-631D-4B14-9BC9-A2A5E581C7C4}" type="slidenum">
              <a:rPr lang="en-US"/>
              <a:pPr/>
              <a:t>13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8017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CCE9-B042-4F10-BFD1-E0B75279EBB1}" type="slidenum">
              <a:rPr lang="en-US"/>
              <a:pPr/>
              <a:t>14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68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67679-8668-4DD9-9803-22C755204718}" type="slidenum">
              <a:rPr lang="en-US"/>
              <a:pPr/>
              <a:t>15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308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0B5BF-6ECD-4F28-B2E6-C4CE2A731BCC}" type="slidenum">
              <a:rPr lang="en-US"/>
              <a:pPr/>
              <a:t>16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91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9F64B-7FC8-49C3-85BA-883E748AC991}" type="slidenum">
              <a:rPr lang="en-US"/>
              <a:pPr/>
              <a:t>17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4321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F243C-F293-4647-9776-609FFBF32CFB}" type="slidenum">
              <a:rPr lang="en-US"/>
              <a:pPr/>
              <a:t>18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7944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E1343-3340-47B1-BF40-8DECC33E2E47}" type="slidenum">
              <a:rPr lang="en-US"/>
              <a:pPr/>
              <a:t>19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047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1BAB3-3657-4A39-A2B2-496FCFBA44AA}" type="slidenum">
              <a:rPr lang="en-US"/>
              <a:pPr/>
              <a:t>20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5579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0088B-BD03-4129-9D03-B94900FD7721}" type="slidenum">
              <a:rPr lang="en-US"/>
              <a:pPr/>
              <a:t>21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218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29DC3-D6FF-4E46-A05B-D595040D0FF5}" type="slidenum">
              <a:rPr lang="en-US"/>
              <a:pPr/>
              <a:t>22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513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2ECBC-4957-4F76-9F50-0C9BB4BEE083}" type="slidenum">
              <a:rPr lang="en-US"/>
              <a:pPr/>
              <a:t>23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4277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22AD83-865F-4E6A-AFB8-1A32907E121D}" type="slidenum">
              <a:rPr lang="en-US"/>
              <a:pPr/>
              <a:t>24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14375" lvl="1" indent="0">
              <a:lnSpc>
                <a:spcPct val="88000"/>
              </a:lnSpc>
              <a:buFont typeface="Wingdings" panose="05000000000000000000" pitchFamily="2" charset="2"/>
              <a:buNone/>
            </a:pPr>
            <a:r>
              <a:rPr lang="bg-BG" sz="2400" dirty="0" smtClean="0"/>
              <a:t>Как работи примерът?</a:t>
            </a:r>
          </a:p>
          <a:p>
            <a:pPr marL="1069975" lvl="1" indent="-355600">
              <a:lnSpc>
                <a:spcPct val="88000"/>
              </a:lnSpc>
              <a:buFont typeface="Wingdings" panose="05000000000000000000" pitchFamily="2" charset="2"/>
              <a:buAutoNum type="arabicPeriod"/>
            </a:pPr>
            <a:r>
              <a:rPr lang="bg-BG" sz="2400" dirty="0" smtClean="0"/>
              <a:t>започва със символа "</a:t>
            </a:r>
            <a:r>
              <a:rPr lang="bg-BG" sz="2400" dirty="0" smtClean="0">
                <a:latin typeface="Courier New" panose="02070309020205020404" pitchFamily="49" charset="0"/>
              </a:rPr>
              <a:t>&lt;</a:t>
            </a:r>
            <a:r>
              <a:rPr lang="bg-BG" sz="2400" dirty="0" smtClean="0"/>
              <a:t>" и преминава през празното пространство след него (ако има)</a:t>
            </a:r>
          </a:p>
          <a:p>
            <a:pPr marL="1069975" lvl="1" indent="-355600">
              <a:lnSpc>
                <a:spcPct val="88000"/>
              </a:lnSpc>
              <a:buFont typeface="Wingdings" panose="05000000000000000000" pitchFamily="2" charset="2"/>
              <a:buAutoNum type="arabicPeriod"/>
            </a:pPr>
            <a:r>
              <a:rPr lang="bg-BG" sz="2400" dirty="0" smtClean="0"/>
              <a:t>търси символ "</a:t>
            </a:r>
            <a:r>
              <a:rPr lang="bg-BG" sz="2400" dirty="0" smtClean="0">
                <a:latin typeface="Courier New" panose="02070309020205020404" pitchFamily="49" charset="0"/>
              </a:rPr>
              <a:t>a</a:t>
            </a:r>
            <a:r>
              <a:rPr lang="bg-BG" sz="2400" dirty="0" smtClean="0"/>
              <a:t>", следван задължително от празно пространство</a:t>
            </a:r>
          </a:p>
          <a:p>
            <a:pPr marL="1069975" lvl="1" indent="-355600">
              <a:lnSpc>
                <a:spcPct val="88000"/>
              </a:lnSpc>
              <a:buFont typeface="Wingdings" panose="05000000000000000000" pitchFamily="2" charset="2"/>
              <a:buAutoNum type="arabicPeriod"/>
            </a:pPr>
            <a:r>
              <a:rPr lang="bg-BG" sz="2400" dirty="0" smtClean="0"/>
              <a:t>преминава през неопределен брой символи докато намери дума "</a:t>
            </a:r>
            <a:r>
              <a:rPr lang="bg-BG" sz="2400" dirty="0" err="1" smtClean="0">
                <a:latin typeface="Courier New" panose="02070309020205020404" pitchFamily="49" charset="0"/>
              </a:rPr>
              <a:t>href</a:t>
            </a:r>
            <a:r>
              <a:rPr lang="bg-BG" sz="2400" dirty="0" smtClean="0"/>
              <a:t>" (ако тагът има други атрибути преди "</a:t>
            </a:r>
            <a:r>
              <a:rPr lang="bg-BG" sz="2400" dirty="0" err="1" smtClean="0">
                <a:latin typeface="Courier New" panose="02070309020205020404" pitchFamily="49" charset="0"/>
              </a:rPr>
              <a:t>href</a:t>
            </a:r>
            <a:r>
              <a:rPr lang="bg-BG" sz="2400" dirty="0" smtClean="0"/>
              <a:t>", ги пропуска)</a:t>
            </a:r>
          </a:p>
          <a:p>
            <a:pPr marL="1069975" lvl="1" indent="-355600">
              <a:lnSpc>
                <a:spcPct val="88000"/>
              </a:lnSpc>
              <a:buFont typeface="Wingdings" panose="05000000000000000000" pitchFamily="2" charset="2"/>
              <a:buAutoNum type="arabicPeriod"/>
            </a:pPr>
            <a:r>
              <a:rPr lang="bg-BG" sz="2400" dirty="0" smtClean="0"/>
              <a:t>търси символа "</a:t>
            </a:r>
            <a:r>
              <a:rPr lang="bg-BG" sz="2400" dirty="0" smtClean="0">
                <a:latin typeface="Courier New" panose="02070309020205020404" pitchFamily="49" charset="0"/>
              </a:rPr>
              <a:t>=</a:t>
            </a:r>
            <a:r>
              <a:rPr lang="bg-BG" sz="2400" dirty="0" smtClean="0"/>
              <a:t>", евентуално предшестван и следван от празно пространство</a:t>
            </a:r>
          </a:p>
          <a:p>
            <a:pPr marL="1084263" lvl="1" indent="-371475">
              <a:buFont typeface="Wingdings" panose="05000000000000000000" pitchFamily="2" charset="2"/>
              <a:buAutoNum type="arabicPeriod" startAt="5"/>
            </a:pPr>
            <a:r>
              <a:rPr lang="bg-BG" sz="2400" dirty="0" smtClean="0"/>
              <a:t>ако следват двойни кавички</a:t>
            </a:r>
            <a:r>
              <a:rPr lang="en-US" sz="2400" dirty="0" smtClean="0"/>
              <a:t> </a:t>
            </a:r>
            <a:r>
              <a:rPr lang="bg-BG" sz="2400" dirty="0" smtClean="0"/>
              <a:t>или апостроф, преминава през 0 или повече символа до намиране на съответни затварящи двойни кавички или апостроф</a:t>
            </a:r>
          </a:p>
          <a:p>
            <a:pPr marL="1084263" lvl="1" indent="-371475">
              <a:buFont typeface="Wingdings" panose="05000000000000000000" pitchFamily="2" charset="2"/>
              <a:buAutoNum type="arabicPeriod" startAt="5"/>
            </a:pPr>
            <a:r>
              <a:rPr lang="bg-BG" sz="2400" dirty="0" smtClean="0"/>
              <a:t>ако не следват двойни кавички или апостроф, преминава през 0 или повече символа различни от празно пространство</a:t>
            </a:r>
          </a:p>
          <a:p>
            <a:pPr marL="1084263" lvl="1" indent="-371475">
              <a:buFont typeface="Wingdings" panose="05000000000000000000" pitchFamily="2" charset="2"/>
              <a:buAutoNum type="arabicPeriod" startAt="5"/>
            </a:pPr>
            <a:r>
              <a:rPr lang="bg-BG" sz="2400" dirty="0" smtClean="0"/>
              <a:t>пропуска всички символи до намиране на символ "</a:t>
            </a:r>
            <a:r>
              <a:rPr lang="bg-BG" sz="2400" dirty="0" smtClean="0">
                <a:latin typeface="Courier New" panose="02070309020205020404" pitchFamily="49" charset="0"/>
              </a:rPr>
              <a:t>&gt;</a:t>
            </a:r>
            <a:r>
              <a:rPr lang="bg-BG" sz="2400" dirty="0" smtClean="0"/>
              <a:t>" и преминава през него</a:t>
            </a:r>
          </a:p>
          <a:p>
            <a:pPr marL="1084263" marR="0" lvl="1" indent="-37147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 startAt="5"/>
              <a:tabLst/>
              <a:defRPr/>
            </a:pPr>
            <a:r>
              <a:rPr lang="bg-BG" sz="2400" dirty="0" smtClean="0"/>
              <a:t>преминава през 0 или повече произволни символи, като се стреми броят им да е минимален (помислете защо е нужно това?)</a:t>
            </a:r>
            <a:endParaRPr lang="bg-BG" sz="2400" dirty="0" smtClean="0">
              <a:latin typeface="Courier New" panose="02070309020205020404" pitchFamily="49" charset="0"/>
            </a:endParaRPr>
          </a:p>
          <a:p>
            <a:pPr marL="1084263" marR="0" lvl="1" indent="-37147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 startAt="5"/>
              <a:tabLst/>
              <a:defRPr/>
            </a:pPr>
            <a:r>
              <a:rPr lang="bg-BG" sz="2400" dirty="0" smtClean="0"/>
              <a:t>търси затварящ таг "</a:t>
            </a:r>
            <a:r>
              <a:rPr lang="bg-BG" sz="2400" dirty="0" smtClean="0">
                <a:latin typeface="Courier New" panose="02070309020205020404" pitchFamily="49" charset="0"/>
              </a:rPr>
              <a:t>&lt;/a&gt;</a:t>
            </a:r>
            <a:r>
              <a:rPr lang="bg-BG" sz="2400" dirty="0" smtClean="0"/>
              <a:t>", евентуално съдържащ на места разделящи символи празно пространство (</a:t>
            </a:r>
            <a:r>
              <a:rPr lang="bg-BG" sz="2400" dirty="0" err="1" smtClean="0"/>
              <a:t>whitespace</a:t>
            </a:r>
            <a:r>
              <a:rPr lang="bg-BG" sz="2400" dirty="0" smtClean="0"/>
              <a:t>)</a:t>
            </a:r>
          </a:p>
          <a:p>
            <a:pPr marL="714375" marR="0" lvl="1" indent="0" algn="l" defTabSz="1218987" rtl="0" eaLnBrk="1" fontAlgn="auto" latinLnBrk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bg-BG" sz="2400" dirty="0" smtClean="0"/>
              <a:t>Всички съвпадения се намират последователно чрез </a:t>
            </a:r>
            <a:r>
              <a:rPr lang="bg-BG" sz="2400" dirty="0" err="1" smtClean="0">
                <a:latin typeface="Courier New" panose="02070309020205020404" pitchFamily="49" charset="0"/>
              </a:rPr>
              <a:t>Match.NextMatch</a:t>
            </a:r>
            <a:r>
              <a:rPr lang="bg-BG" sz="2400" dirty="0" smtClean="0">
                <a:latin typeface="Courier New" panose="02070309020205020404" pitchFamily="49" charset="0"/>
              </a:rPr>
              <a:t>()</a:t>
            </a:r>
          </a:p>
          <a:p>
            <a:pPr marL="714375" lvl="1" indent="0">
              <a:lnSpc>
                <a:spcPct val="88000"/>
              </a:lnSpc>
              <a:buFont typeface="Wingdings" panose="05000000000000000000" pitchFamily="2" charset="2"/>
              <a:buNone/>
            </a:pPr>
            <a:endParaRPr lang="bg-BG" sz="24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396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3D464-820E-4005-92A7-946EE02CC92E}" type="slidenum">
              <a:rPr lang="en-US"/>
              <a:pPr/>
              <a:t>25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339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B8E0B-2B22-47FA-B052-720505FFAD79}" type="slidenum">
              <a:rPr lang="en-US"/>
              <a:pPr/>
              <a:t>26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4868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C3F80-6930-447B-8DEC-CA6B088156FB}" type="slidenum">
              <a:rPr lang="en-US"/>
              <a:pPr/>
              <a:t>27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2072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F766B-38AA-49EA-AFA2-A7C5507640E4}" type="slidenum">
              <a:rPr lang="en-US"/>
              <a:pPr/>
              <a:t>28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6376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28E1-4169-45DE-8855-5854B1CAEAB4}" type="slidenum">
              <a:rPr lang="en-US"/>
              <a:pPr/>
              <a:t>29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008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22C67-C360-477A-844D-075CA0EC29F6}" type="slidenum">
              <a:rPr lang="en-US"/>
              <a:pPr/>
              <a:t>3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05663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DB9D-1AD9-4F74-BAE2-0662561B7A07}" type="slidenum">
              <a:rPr lang="en-US"/>
              <a:pPr/>
              <a:t>30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76232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20921-9D00-4F5B-AC52-9DC18CBB94CA}" type="slidenum">
              <a:rPr lang="en-US"/>
              <a:pPr/>
              <a:t>31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990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CD5AF-0218-4C05-8969-CB8622EF54C5}" type="slidenum">
              <a:rPr lang="en-US"/>
              <a:pPr/>
              <a:t>32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5020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12BF5-C53E-4636-B2B9-552F72A8B920}" type="slidenum">
              <a:rPr lang="en-US"/>
              <a:pPr/>
              <a:t>33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397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97932-C1D7-4A6A-88D1-B74DAC213AE5}" type="slidenum">
              <a:rPr lang="en-US"/>
              <a:pPr/>
              <a:t>34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41187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418FF-AB09-4AEF-9BB2-6EF8619ED1B2}" type="slidenum">
              <a:rPr lang="en-US"/>
              <a:pPr/>
              <a:t>35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46931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D3CD4-A4BB-4A8A-8D44-24FAA999D3A8}" type="slidenum">
              <a:rPr lang="en-US"/>
              <a:pPr/>
              <a:t>36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0282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8263A-1B1A-4978-8856-20BBC69F28D3}" type="slidenum">
              <a:rPr lang="en-US"/>
              <a:pPr/>
              <a:t>37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2474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DC6B3-7766-447B-9A05-FECFC90B3745}" type="slidenum">
              <a:rPr lang="en-US"/>
              <a:pPr/>
              <a:t>38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9878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9B8DE-D704-4BAD-B676-B8131C1BECB0}" type="slidenum">
              <a:rPr lang="en-US"/>
              <a:pPr/>
              <a:t>39</a:t>
            </a:fld>
            <a:endParaRPr lang="en-US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869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8FC7A-3E95-412C-87EF-F5B20C4294A6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685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3EF53-8BCB-4D87-B860-D9D24C3A139A}" type="slidenum">
              <a:rPr lang="en-US"/>
              <a:pPr/>
              <a:t>40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2267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45B13-068C-4A54-8DB2-2266488B09D7}" type="slidenum">
              <a:rPr lang="en-US"/>
              <a:pPr/>
              <a:t>5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7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45B13-068C-4A54-8DB2-2266488B09D7}" type="slidenum">
              <a:rPr lang="en-US"/>
              <a:pPr/>
              <a:t>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47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8AFAC-F834-405D-B4A5-C936707BA76F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42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35E0C-B66C-466D-997C-8D9650D628E4}" type="slidenum">
              <a:rPr lang="en-US"/>
              <a:pPr/>
              <a:t>8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224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106D8-D615-4272-B278-D06724F5CB2E}" type="slidenum">
              <a:rPr lang="en-US"/>
              <a:pPr/>
              <a:t>9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7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regexr.com/" TargetMode="External"/><Relationship Id="rId3" Type="http://schemas.openxmlformats.org/officeDocument/2006/relationships/hyperlink" Target="http://www.regexlib.com/" TargetMode="External"/><Relationship Id="rId7" Type="http://schemas.openxmlformats.org/officeDocument/2006/relationships/hyperlink" Target="http://regexstorm.net/referenc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itz.de/regex-coach/" TargetMode="External"/><Relationship Id="rId5" Type="http://schemas.openxmlformats.org/officeDocument/2006/relationships/hyperlink" Target="http://royo.is-a-geek.com/iserializable/regulator/" TargetMode="External"/><Relationship Id="rId4" Type="http://schemas.openxmlformats.org/officeDocument/2006/relationships/hyperlink" Target="http://www.3leaf.com/resources/articles/regex.aspx" TargetMode="External"/><Relationship Id="rId9" Type="http://schemas.openxmlformats.org/officeDocument/2006/relationships/hyperlink" Target="https://regex101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devbg.org/webtech-2005-23-%D0%B0%D0%BF%D1%80%D0%B8%D0%BB-2005/" TargetMode="External"/><Relationship Id="rId4" Type="http://schemas.openxmlformats.org/officeDocument/2006/relationships/hyperlink" Target="https://thecodeistrueorfalse.files.wordpress.com/2013/09/lecture-9-regular-expressions-v1-0.p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user@test.ru" TargetMode="External"/><Relationship Id="rId3" Type="http://schemas.openxmlformats.org/officeDocument/2006/relationships/hyperlink" Target="mailto:nyakoi-lom@abv.bg" TargetMode="External"/><Relationship Id="rId7" Type="http://schemas.openxmlformats.org/officeDocument/2006/relationships/hyperlink" Target="mailto:user@.test.r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.ala.@bala.com" TargetMode="External"/><Relationship Id="rId11" Type="http://schemas.openxmlformats.org/officeDocument/2006/relationships/hyperlink" Target="mailto:a@eu.net" TargetMode="External"/><Relationship Id="rId5" Type="http://schemas.openxmlformats.org/officeDocument/2006/relationships/hyperlink" Target="mailto:test.test123@en.some-host.12345.com" TargetMode="External"/><Relationship Id="rId10" Type="http://schemas.openxmlformats.org/officeDocument/2006/relationships/hyperlink" Target="mailto:user@host.s" TargetMode="External"/><Relationship Id="rId4" Type="http://schemas.openxmlformats.org/officeDocument/2006/relationships/hyperlink" Target="mailto:-123--@usa.net" TargetMode="External"/><Relationship Id="rId9" Type="http://schemas.openxmlformats.org/officeDocument/2006/relationships/hyperlink" Target="mailto:alabala@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Регулярни изрази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Какво е това; кога и как се използват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1446212" y="2538818"/>
            <a:ext cx="279627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Структури от данни </a:t>
            </a:r>
            <a:b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bg-B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 алгоритми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379" y="3464581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33921" r="1702"/>
          <a:stretch/>
        </p:blipFill>
        <p:spPr>
          <a:xfrm>
            <a:off x="3656012" y="3405966"/>
            <a:ext cx="8077200" cy="29765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Escaping </a:t>
            </a:r>
            <a:r>
              <a:rPr lang="bg-BG"/>
              <a:t>последователности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800" dirty="0">
                <a:latin typeface="Courier New" panose="02070309020205020404" pitchFamily="49" charset="0"/>
              </a:rPr>
              <a:t>\t</a:t>
            </a:r>
            <a:r>
              <a:rPr lang="bg-BG" sz="2800" dirty="0"/>
              <a:t> – табулация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\r</a:t>
            </a:r>
            <a:r>
              <a:rPr lang="bg-BG" sz="2800" dirty="0"/>
              <a:t> – символ за връщане на каретката </a:t>
            </a:r>
            <a:r>
              <a:rPr lang="en-US" sz="2800" dirty="0">
                <a:latin typeface="Courier New" panose="02070309020205020404" pitchFamily="49" charset="0"/>
              </a:rPr>
              <a:t>CR</a:t>
            </a:r>
            <a:r>
              <a:rPr lang="bg-BG" sz="2800" dirty="0"/>
              <a:t> (</a:t>
            </a:r>
            <a:r>
              <a:rPr lang="bg-BG" sz="2800" dirty="0">
                <a:latin typeface="Courier New" panose="02070309020205020404" pitchFamily="49" charset="0"/>
              </a:rPr>
              <a:t>0x0D</a:t>
            </a:r>
            <a:r>
              <a:rPr lang="bg-BG" sz="2800" dirty="0"/>
              <a:t>)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\n</a:t>
            </a:r>
            <a:r>
              <a:rPr lang="bg-BG" sz="2800" dirty="0"/>
              <a:t> – символ за нов ред </a:t>
            </a:r>
            <a:r>
              <a:rPr lang="en-US" sz="2800" dirty="0">
                <a:latin typeface="Courier New" panose="02070309020205020404" pitchFamily="49" charset="0"/>
              </a:rPr>
              <a:t>LF</a:t>
            </a:r>
            <a:r>
              <a:rPr lang="en-US" sz="2800" dirty="0"/>
              <a:t> </a:t>
            </a:r>
            <a:r>
              <a:rPr lang="bg-BG" sz="2800" dirty="0"/>
              <a:t>(</a:t>
            </a:r>
            <a:r>
              <a:rPr lang="bg-BG" sz="2800" dirty="0">
                <a:latin typeface="Courier New" panose="02070309020205020404" pitchFamily="49" charset="0"/>
              </a:rPr>
              <a:t>0x0А</a:t>
            </a:r>
            <a:r>
              <a:rPr lang="bg-BG" sz="2800" dirty="0"/>
              <a:t>)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</a:t>
            </a:r>
            <a:r>
              <a:rPr lang="bg-BG" sz="2800" dirty="0" err="1">
                <a:latin typeface="Courier New" panose="02070309020205020404" pitchFamily="49" charset="0"/>
              </a:rPr>
              <a:t>xXX</a:t>
            </a:r>
            <a:r>
              <a:rPr lang="bg-BG" sz="2800" dirty="0"/>
              <a:t> – символ с ASCII код </a:t>
            </a:r>
            <a:r>
              <a:rPr lang="bg-BG" sz="2800" dirty="0">
                <a:latin typeface="Courier New" panose="02070309020205020404" pitchFamily="49" charset="0"/>
              </a:rPr>
              <a:t>XX</a:t>
            </a:r>
            <a:r>
              <a:rPr lang="bg-BG" sz="2800" dirty="0"/>
              <a:t> (шестнайсетично)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</a:t>
            </a:r>
            <a:r>
              <a:rPr lang="bg-BG" sz="2800" dirty="0" err="1">
                <a:latin typeface="Courier New" panose="02070309020205020404" pitchFamily="49" charset="0"/>
              </a:rPr>
              <a:t>uXXXX</a:t>
            </a:r>
            <a:r>
              <a:rPr lang="bg-BG" sz="2800" dirty="0"/>
              <a:t> – </a:t>
            </a:r>
            <a:r>
              <a:rPr lang="bg-BG" sz="2800" dirty="0" err="1"/>
              <a:t>Unicode</a:t>
            </a:r>
            <a:r>
              <a:rPr lang="bg-BG" sz="2800" dirty="0"/>
              <a:t> символ с номер </a:t>
            </a:r>
            <a:r>
              <a:rPr lang="bg-BG" sz="2800" dirty="0">
                <a:latin typeface="Courier New" panose="02070309020205020404" pitchFamily="49" charset="0"/>
              </a:rPr>
              <a:t>XXXX</a:t>
            </a:r>
            <a:r>
              <a:rPr lang="bg-BG" sz="2800" dirty="0"/>
              <a:t> (шестнайсетично)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\\</a:t>
            </a:r>
            <a:r>
              <a:rPr lang="bg-BG" sz="2800" dirty="0"/>
              <a:t> – символ </a:t>
            </a:r>
            <a:r>
              <a:rPr lang="bg-BG" sz="2800" dirty="0">
                <a:latin typeface="Courier New" panose="02070309020205020404" pitchFamily="49" charset="0"/>
              </a:rPr>
              <a:t>\</a:t>
            </a:r>
          </a:p>
          <a:p>
            <a:r>
              <a:rPr lang="bg-BG" sz="2800" dirty="0">
                <a:latin typeface="Courier New" panose="02070309020205020404" pitchFamily="49" charset="0"/>
              </a:rPr>
              <a:t>\*</a:t>
            </a:r>
            <a:r>
              <a:rPr lang="bg-BG" sz="2800" dirty="0"/>
              <a:t> – символ *</a:t>
            </a:r>
            <a:endParaRPr lang="bg-BG" sz="2800" dirty="0">
              <a:latin typeface="Courier New" panose="02070309020205020404" pitchFamily="49" charset="0"/>
            </a:endParaRPr>
          </a:p>
          <a:p>
            <a:r>
              <a:rPr lang="bg-BG" sz="2800" dirty="0">
                <a:latin typeface="Courier New" panose="02070309020205020404" pitchFamily="49" charset="0"/>
              </a:rPr>
              <a:t>\+</a:t>
            </a:r>
            <a:r>
              <a:rPr lang="bg-BG" sz="2800" dirty="0"/>
              <a:t> – символ </a:t>
            </a:r>
            <a:r>
              <a:rPr lang="bg-BG" sz="2800" dirty="0">
                <a:latin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151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 от символи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1200030" cy="43513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bg-BG" sz="2800" dirty="0">
                <a:latin typeface="Courier New" panose="02070309020205020404" pitchFamily="49" charset="0"/>
              </a:rPr>
              <a:t>.</a:t>
            </a:r>
            <a:r>
              <a:rPr lang="bg-BG" sz="2800" dirty="0"/>
              <a:t> – обозначава произволен символ без </a:t>
            </a:r>
            <a:r>
              <a:rPr lang="bg-BG" sz="2800" dirty="0">
                <a:latin typeface="Courier New" panose="02070309020205020404" pitchFamily="49" charset="0"/>
              </a:rPr>
              <a:t>\n</a:t>
            </a:r>
          </a:p>
          <a:p>
            <a:pPr>
              <a:lnSpc>
                <a:spcPct val="85000"/>
              </a:lnSpc>
            </a:pPr>
            <a:r>
              <a:rPr lang="bg-BG" sz="2800" dirty="0">
                <a:latin typeface="Courier New" panose="02070309020205020404" pitchFamily="49" charset="0"/>
              </a:rPr>
              <a:t>(.|\s)</a:t>
            </a:r>
            <a:r>
              <a:rPr lang="bg-BG" sz="2800" dirty="0"/>
              <a:t> – обозначава произволен символ</a:t>
            </a:r>
            <a:endParaRPr lang="bg-BG" sz="2400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bg-BG" sz="2800" dirty="0">
                <a:latin typeface="Courier New" panose="02070309020205020404" pitchFamily="49" charset="0"/>
              </a:rPr>
              <a:t>[символи]</a:t>
            </a:r>
            <a:r>
              <a:rPr lang="bg-BG" sz="2800" dirty="0"/>
              <a:t> – обозначава произволен символ от изброените</a:t>
            </a:r>
          </a:p>
          <a:p>
            <a:pPr lvl="1">
              <a:lnSpc>
                <a:spcPct val="85000"/>
              </a:lnSpc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[01]</a:t>
            </a:r>
            <a:r>
              <a:rPr lang="bg-BG" sz="2400" dirty="0"/>
              <a:t> обозначава цифрата </a:t>
            </a:r>
            <a:r>
              <a:rPr lang="bg-BG" sz="2400" dirty="0">
                <a:latin typeface="Courier New" panose="02070309020205020404" pitchFamily="49" charset="0"/>
              </a:rPr>
              <a:t>0</a:t>
            </a:r>
            <a:r>
              <a:rPr lang="bg-BG" sz="2400" dirty="0"/>
              <a:t> или </a:t>
            </a:r>
            <a:r>
              <a:rPr lang="bg-BG" sz="2400" dirty="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5000"/>
              </a:lnSpc>
            </a:pPr>
            <a:r>
              <a:rPr lang="bg-BG" sz="2800" dirty="0">
                <a:latin typeface="Courier New" panose="02070309020205020404" pitchFamily="49" charset="0"/>
              </a:rPr>
              <a:t>[^символи]</a:t>
            </a:r>
            <a:r>
              <a:rPr lang="bg-BG" sz="2800" dirty="0"/>
              <a:t> – обозначава </a:t>
            </a:r>
            <a:r>
              <a:rPr lang="bg-BG" sz="2800" dirty="0" smtClean="0"/>
              <a:t>всеки </a:t>
            </a:r>
            <a:r>
              <a:rPr lang="bg-BG" sz="2800" dirty="0"/>
              <a:t>символ, който не е сред изброените</a:t>
            </a:r>
          </a:p>
          <a:p>
            <a:pPr lvl="1">
              <a:lnSpc>
                <a:spcPct val="85000"/>
              </a:lnSpc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[^&lt;&gt;\\]</a:t>
            </a:r>
            <a:r>
              <a:rPr lang="bg-BG" sz="2400" dirty="0"/>
              <a:t> обозначава всеки символ без </a:t>
            </a:r>
            <a:r>
              <a:rPr lang="bg-BG" sz="2400" dirty="0">
                <a:latin typeface="Courier New" panose="02070309020205020404" pitchFamily="49" charset="0"/>
              </a:rPr>
              <a:t>&lt;</a:t>
            </a:r>
            <a:r>
              <a:rPr lang="bg-BG" sz="2400" dirty="0"/>
              <a:t>, </a:t>
            </a:r>
            <a:r>
              <a:rPr lang="bg-BG" sz="2400" dirty="0">
                <a:latin typeface="Courier New" panose="02070309020205020404" pitchFamily="49" charset="0"/>
              </a:rPr>
              <a:t>&gt;</a:t>
            </a:r>
            <a:r>
              <a:rPr lang="bg-BG" sz="2400" dirty="0"/>
              <a:t> и </a:t>
            </a:r>
            <a:r>
              <a:rPr lang="bg-BG" sz="2400" dirty="0"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5000"/>
              </a:lnSpc>
            </a:pPr>
            <a:r>
              <a:rPr lang="bg-BG" sz="2800" dirty="0">
                <a:latin typeface="Courier New" panose="02070309020205020404" pitchFamily="49" charset="0"/>
              </a:rPr>
              <a:t>[</a:t>
            </a:r>
            <a:r>
              <a:rPr lang="bg-BG" sz="2800" dirty="0" err="1">
                <a:latin typeface="Courier New" panose="02070309020205020404" pitchFamily="49" charset="0"/>
              </a:rPr>
              <a:t>charX-charY</a:t>
            </a:r>
            <a:r>
              <a:rPr lang="bg-BG" sz="2800" dirty="0">
                <a:latin typeface="Courier New" panose="02070309020205020404" pitchFamily="49" charset="0"/>
              </a:rPr>
              <a:t>]</a:t>
            </a:r>
            <a:r>
              <a:rPr lang="bg-BG" sz="2800" dirty="0"/>
              <a:t> – обозначава символ в зададения интервал</a:t>
            </a:r>
          </a:p>
          <a:p>
            <a:pPr lvl="1">
              <a:lnSpc>
                <a:spcPct val="85000"/>
              </a:lnSpc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[0-9A-F]</a:t>
            </a:r>
            <a:r>
              <a:rPr lang="bg-BG" sz="2400" dirty="0"/>
              <a:t> обозначава всеки символ, който е цифра или латинска буква между </a:t>
            </a:r>
            <a:r>
              <a:rPr lang="bg-BG" sz="2400" dirty="0">
                <a:latin typeface="Courier New" panose="02070309020205020404" pitchFamily="49" charset="0"/>
              </a:rPr>
              <a:t>A</a:t>
            </a:r>
            <a:r>
              <a:rPr lang="bg-BG" sz="2400" dirty="0"/>
              <a:t> и </a:t>
            </a:r>
            <a:r>
              <a:rPr lang="bg-BG" sz="2400" dirty="0">
                <a:latin typeface="Courier New" panose="02070309020205020404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21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 от символи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</a:rPr>
              <a:t>\w</a:t>
            </a:r>
            <a:r>
              <a:rPr lang="bg-BG" sz="2800" dirty="0"/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</a:t>
            </a:r>
            <a:r>
              <a:rPr lang="bg-BG" sz="2800" dirty="0" smtClean="0"/>
              <a:t>буквите</a:t>
            </a:r>
            <a:r>
              <a:rPr lang="bg-BG" sz="2800" dirty="0"/>
              <a:t>, цифрите и символа </a:t>
            </a:r>
            <a:r>
              <a:rPr lang="en-US" sz="2800" dirty="0">
                <a:latin typeface="Courier New" panose="02070309020205020404" pitchFamily="49" charset="0"/>
              </a:rPr>
              <a:t>_</a:t>
            </a:r>
            <a:r>
              <a:rPr lang="en-US" sz="2800" dirty="0"/>
              <a:t> (</a:t>
            </a:r>
            <a:r>
              <a:rPr lang="bg-BG" sz="2800" dirty="0"/>
              <a:t>за всички езици от </a:t>
            </a:r>
            <a:r>
              <a:rPr lang="en-US" sz="2800" dirty="0"/>
              <a:t>Unicode</a:t>
            </a:r>
            <a:r>
              <a:rPr lang="bg-BG" sz="2800" dirty="0"/>
              <a:t>)</a:t>
            </a:r>
            <a:endParaRPr lang="en-US" sz="2800" dirty="0">
              <a:latin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</a:rPr>
              <a:t>\W</a:t>
            </a:r>
            <a:r>
              <a:rPr lang="bg-BG" sz="2800" dirty="0"/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</a:t>
            </a:r>
            <a:r>
              <a:rPr lang="bg-BG" sz="2800" dirty="0" smtClean="0"/>
              <a:t>всички </a:t>
            </a:r>
            <a:r>
              <a:rPr lang="bg-BG" sz="2800" dirty="0"/>
              <a:t>символи с изключение на буквите, цифрите и </a:t>
            </a:r>
            <a:r>
              <a:rPr lang="en-US" sz="2800" dirty="0">
                <a:latin typeface="Courier New" panose="02070309020205020404" pitchFamily="49" charset="0"/>
              </a:rPr>
              <a:t>_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\s</a:t>
            </a:r>
            <a:r>
              <a:rPr lang="bg-BG" sz="2800" dirty="0"/>
              <a:t> – </a:t>
            </a:r>
            <a:r>
              <a:rPr lang="en-US" sz="2800" dirty="0" smtClean="0"/>
              <a:t> </a:t>
            </a:r>
            <a:r>
              <a:rPr lang="bg-BG" sz="2800" dirty="0" smtClean="0"/>
              <a:t>символите </a:t>
            </a:r>
            <a:r>
              <a:rPr lang="bg-BG" sz="2800" dirty="0"/>
              <a:t>за празно пространство (интервал, табулация, нов ред, ...)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\S</a:t>
            </a:r>
            <a:r>
              <a:rPr lang="bg-BG" sz="2800" dirty="0"/>
              <a:t> </a:t>
            </a:r>
            <a:r>
              <a:rPr lang="bg-BG" sz="2800" dirty="0" smtClean="0"/>
              <a:t>– символите</a:t>
            </a:r>
            <a:r>
              <a:rPr lang="bg-BG" sz="2800" dirty="0"/>
              <a:t>, които не са празно пространство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\d</a:t>
            </a:r>
            <a:r>
              <a:rPr lang="en-US" sz="2800" dirty="0"/>
              <a:t> </a:t>
            </a:r>
            <a:r>
              <a:rPr lang="en-US" sz="2800" dirty="0" smtClean="0"/>
              <a:t>–</a:t>
            </a:r>
            <a:r>
              <a:rPr lang="bg-BG" sz="2800" dirty="0" smtClean="0"/>
              <a:t> десетичните </a:t>
            </a:r>
            <a:r>
              <a:rPr lang="bg-BG" sz="2800" dirty="0"/>
              <a:t>цифри </a:t>
            </a:r>
            <a:r>
              <a:rPr lang="en-US" sz="2800" dirty="0">
                <a:latin typeface="Courier New" panose="02070309020205020404" pitchFamily="49" charset="0"/>
              </a:rPr>
              <a:t>[0-9]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\D</a:t>
            </a:r>
            <a:r>
              <a:rPr lang="en-US" sz="2800" dirty="0"/>
              <a:t> </a:t>
            </a:r>
            <a:r>
              <a:rPr lang="en-US" sz="2800" dirty="0" smtClean="0"/>
              <a:t>–</a:t>
            </a:r>
            <a:r>
              <a:rPr lang="bg-BG" sz="2800" dirty="0" smtClean="0"/>
              <a:t> всички </a:t>
            </a:r>
            <a:r>
              <a:rPr lang="bg-BG" sz="2800" dirty="0"/>
              <a:t>символи, които не са десетични цифри</a:t>
            </a:r>
            <a:endParaRPr lang="bg-BG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Метасимволи за количество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Courier New" panose="02070309020205020404" pitchFamily="49" charset="0"/>
              </a:rPr>
              <a:t>*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нула или повече 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</a:t>
            </a:r>
            <a:r>
              <a:rPr lang="bg-BG" sz="2400">
                <a:latin typeface="Courier New" panose="02070309020205020404" pitchFamily="49" charset="0"/>
              </a:rPr>
              <a:t>0</a:t>
            </a:r>
            <a:r>
              <a:rPr lang="en-US" sz="2400">
                <a:latin typeface="Courier New" panose="02070309020205020404" pitchFamily="49" charset="0"/>
              </a:rPr>
              <a:t>1]</a:t>
            </a:r>
            <a:r>
              <a:rPr lang="bg-BG" sz="2400">
                <a:latin typeface="Courier New" panose="02070309020205020404" pitchFamily="49" charset="0"/>
              </a:rPr>
              <a:t>*</a:t>
            </a:r>
            <a:r>
              <a:rPr lang="en-US" sz="2400"/>
              <a:t> </a:t>
            </a:r>
            <a:r>
              <a:rPr lang="bg-BG" sz="2400"/>
              <a:t>обозначава всички символни низове, съставени от цифрите </a:t>
            </a:r>
            <a:r>
              <a:rPr lang="bg-BG" sz="2400">
                <a:latin typeface="Courier New" panose="02070309020205020404" pitchFamily="49" charset="0"/>
              </a:rPr>
              <a:t>0</a:t>
            </a:r>
            <a:r>
              <a:rPr lang="bg-BG" sz="2400"/>
              <a:t> или </a:t>
            </a:r>
            <a:r>
              <a:rPr lang="bg-BG" sz="2400">
                <a:latin typeface="Courier New" panose="02070309020205020404" pitchFamily="49" charset="0"/>
              </a:rPr>
              <a:t>1</a:t>
            </a:r>
            <a:r>
              <a:rPr lang="bg-BG" sz="2400"/>
              <a:t>, включително празния низ</a:t>
            </a:r>
          </a:p>
          <a:p>
            <a:r>
              <a:rPr lang="bg-BG" sz="2800">
                <a:latin typeface="Courier New" panose="02070309020205020404" pitchFamily="49" charset="0"/>
              </a:rPr>
              <a:t>+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едно или повече 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[A-Z]+</a:t>
            </a:r>
            <a:r>
              <a:rPr lang="en-US" sz="2400"/>
              <a:t> </a:t>
            </a:r>
            <a:r>
              <a:rPr lang="bg-BG" sz="2400"/>
              <a:t>задава непразните символни низове, съставени от главни латински букви</a:t>
            </a:r>
          </a:p>
          <a:p>
            <a:r>
              <a:rPr lang="bg-BG" sz="2800">
                <a:latin typeface="Courier New" panose="02070309020205020404" pitchFamily="49" charset="0"/>
              </a:rPr>
              <a:t>?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нула или едно 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[A-Z]</a:t>
            </a:r>
            <a:r>
              <a:rPr lang="bg-BG" sz="2400">
                <a:latin typeface="Courier New" panose="02070309020205020404" pitchFamily="49" charset="0"/>
              </a:rPr>
              <a:t>?</a:t>
            </a:r>
            <a:r>
              <a:rPr lang="en-US" sz="2400"/>
              <a:t> </a:t>
            </a:r>
            <a:r>
              <a:rPr lang="bg-BG" sz="2400"/>
              <a:t>обозначава главна латинска буква или празен низ</a:t>
            </a:r>
          </a:p>
          <a:p>
            <a:r>
              <a:rPr lang="en-US" sz="2800">
                <a:latin typeface="Courier New" panose="02070309020205020404" pitchFamily="49" charset="0"/>
              </a:rPr>
              <a:t>{n}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точно </a:t>
            </a:r>
            <a:r>
              <a:rPr lang="en-US" sz="2800">
                <a:latin typeface="Courier New" panose="02070309020205020404" pitchFamily="49" charset="0"/>
              </a:rPr>
              <a:t>n</a:t>
            </a:r>
            <a:r>
              <a:rPr lang="en-US" sz="2800"/>
              <a:t> </a:t>
            </a:r>
            <a:r>
              <a:rPr lang="bg-BG" sz="2800"/>
              <a:t>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</a:t>
            </a:r>
            <a:r>
              <a:rPr lang="bg-BG" sz="2400">
                <a:latin typeface="Courier New" panose="02070309020205020404" pitchFamily="49" charset="0"/>
              </a:rPr>
              <a:t>0</a:t>
            </a:r>
            <a:r>
              <a:rPr lang="en-US" sz="2400">
                <a:latin typeface="Courier New" panose="02070309020205020404" pitchFamily="49" charset="0"/>
              </a:rPr>
              <a:t>-</a:t>
            </a:r>
            <a:r>
              <a:rPr lang="bg-BG" sz="2400">
                <a:latin typeface="Courier New" panose="02070309020205020404" pitchFamily="49" charset="0"/>
              </a:rPr>
              <a:t>9</a:t>
            </a:r>
            <a:r>
              <a:rPr lang="en-US" sz="2400">
                <a:latin typeface="Courier New" panose="02070309020205020404" pitchFamily="49" charset="0"/>
              </a:rPr>
              <a:t>]{3}</a:t>
            </a:r>
            <a:r>
              <a:rPr lang="en-US" sz="2400"/>
              <a:t> </a:t>
            </a:r>
            <a:r>
              <a:rPr lang="bg-BG" sz="2400"/>
              <a:t>обозначава последователност от точно 3 цифри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0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Метасимволи за количество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latin typeface="Courier New" panose="02070309020205020404" pitchFamily="49" charset="0"/>
              </a:rPr>
              <a:t>{n</a:t>
            </a:r>
            <a:r>
              <a:rPr lang="bg-BG" sz="2800">
                <a:latin typeface="Courier New" panose="02070309020205020404" pitchFamily="49" charset="0"/>
              </a:rPr>
              <a:t>,</a:t>
            </a:r>
            <a:r>
              <a:rPr lang="en-US" sz="2800">
                <a:latin typeface="Courier New" panose="02070309020205020404" pitchFamily="49" charset="0"/>
              </a:rPr>
              <a:t>}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поне </a:t>
            </a:r>
            <a:r>
              <a:rPr lang="en-US" sz="2800">
                <a:latin typeface="Courier New" panose="02070309020205020404" pitchFamily="49" charset="0"/>
              </a:rPr>
              <a:t>n</a:t>
            </a:r>
            <a:r>
              <a:rPr lang="en-US" sz="2800"/>
              <a:t> </a:t>
            </a:r>
            <a:r>
              <a:rPr lang="bg-BG" sz="2800"/>
              <a:t>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</a:t>
            </a:r>
            <a:r>
              <a:rPr lang="bg-BG" sz="2400">
                <a:latin typeface="Courier New" panose="02070309020205020404" pitchFamily="49" charset="0"/>
              </a:rPr>
              <a:t>0</a:t>
            </a:r>
            <a:r>
              <a:rPr lang="en-US" sz="2400">
                <a:latin typeface="Courier New" panose="02070309020205020404" pitchFamily="49" charset="0"/>
              </a:rPr>
              <a:t>-</a:t>
            </a:r>
            <a:r>
              <a:rPr lang="bg-BG" sz="2400">
                <a:latin typeface="Courier New" panose="02070309020205020404" pitchFamily="49" charset="0"/>
              </a:rPr>
              <a:t>9</a:t>
            </a:r>
            <a:r>
              <a:rPr lang="en-US" sz="2400">
                <a:latin typeface="Courier New" panose="02070309020205020404" pitchFamily="49" charset="0"/>
              </a:rPr>
              <a:t>]{</a:t>
            </a:r>
            <a:r>
              <a:rPr lang="bg-BG" sz="2400">
                <a:latin typeface="Courier New" panose="02070309020205020404" pitchFamily="49" charset="0"/>
              </a:rPr>
              <a:t>5,</a:t>
            </a:r>
            <a:r>
              <a:rPr lang="en-US" sz="2400">
                <a:latin typeface="Courier New" panose="02070309020205020404" pitchFamily="49" charset="0"/>
              </a:rPr>
              <a:t>}</a:t>
            </a:r>
            <a:r>
              <a:rPr lang="en-US" sz="2400"/>
              <a:t> </a:t>
            </a:r>
            <a:r>
              <a:rPr lang="bg-BG" sz="2400"/>
              <a:t>обозначава последователност от поне 5 цифри</a:t>
            </a:r>
          </a:p>
          <a:p>
            <a:r>
              <a:rPr lang="en-US" sz="2800">
                <a:latin typeface="Courier New" panose="02070309020205020404" pitchFamily="49" charset="0"/>
              </a:rPr>
              <a:t>{n</a:t>
            </a:r>
            <a:r>
              <a:rPr lang="bg-BG" sz="2800">
                <a:latin typeface="Courier New" panose="02070309020205020404" pitchFamily="49" charset="0"/>
              </a:rPr>
              <a:t>,</a:t>
            </a:r>
            <a:r>
              <a:rPr lang="en-US" sz="2800">
                <a:latin typeface="Courier New" panose="02070309020205020404" pitchFamily="49" charset="0"/>
              </a:rPr>
              <a:t>m}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поне </a:t>
            </a:r>
            <a:r>
              <a:rPr lang="en-US" sz="2800">
                <a:latin typeface="Courier New" panose="02070309020205020404" pitchFamily="49" charset="0"/>
              </a:rPr>
              <a:t>n</a:t>
            </a:r>
            <a:r>
              <a:rPr lang="en-US" sz="2800"/>
              <a:t> </a:t>
            </a:r>
            <a:r>
              <a:rPr lang="bg-BG" sz="2800"/>
              <a:t>и най-много </a:t>
            </a:r>
            <a:r>
              <a:rPr lang="en-US" sz="2800">
                <a:latin typeface="Courier New" panose="02070309020205020404" pitchFamily="49" charset="0"/>
              </a:rPr>
              <a:t>m</a:t>
            </a:r>
            <a:r>
              <a:rPr lang="en-US" sz="2800"/>
              <a:t> </a:t>
            </a:r>
            <a:r>
              <a:rPr lang="bg-BG" sz="2800"/>
              <a:t>срещания</a:t>
            </a:r>
          </a:p>
          <a:p>
            <a:pPr lvl="1"/>
            <a:r>
              <a:rPr lang="bg-BG" sz="2400"/>
              <a:t>Пример</a:t>
            </a:r>
            <a:r>
              <a:rPr lang="en-US" sz="2400"/>
              <a:t>:</a:t>
            </a:r>
            <a:r>
              <a:rPr lang="bg-BG" sz="2400"/>
              <a:t> </a:t>
            </a:r>
            <a:r>
              <a:rPr lang="en-US" sz="2400">
                <a:latin typeface="Courier New" panose="02070309020205020404" pitchFamily="49" charset="0"/>
              </a:rPr>
              <a:t>[</a:t>
            </a:r>
            <a:r>
              <a:rPr lang="bg-BG" sz="2400">
                <a:latin typeface="Courier New" panose="02070309020205020404" pitchFamily="49" charset="0"/>
              </a:rPr>
              <a:t>0</a:t>
            </a:r>
            <a:r>
              <a:rPr lang="en-US" sz="2400">
                <a:latin typeface="Courier New" panose="02070309020205020404" pitchFamily="49" charset="0"/>
              </a:rPr>
              <a:t>-</a:t>
            </a:r>
            <a:r>
              <a:rPr lang="bg-BG" sz="2400">
                <a:latin typeface="Courier New" panose="02070309020205020404" pitchFamily="49" charset="0"/>
              </a:rPr>
              <a:t>9</a:t>
            </a:r>
            <a:r>
              <a:rPr lang="en-US" sz="2400">
                <a:latin typeface="Courier New" panose="02070309020205020404" pitchFamily="49" charset="0"/>
              </a:rPr>
              <a:t>]{2</a:t>
            </a:r>
            <a:r>
              <a:rPr lang="bg-BG" sz="2400">
                <a:latin typeface="Courier New" panose="02070309020205020404" pitchFamily="49" charset="0"/>
              </a:rPr>
              <a:t>,</a:t>
            </a:r>
            <a:r>
              <a:rPr lang="en-US" sz="2400">
                <a:latin typeface="Courier New" panose="02070309020205020404" pitchFamily="49" charset="0"/>
              </a:rPr>
              <a:t>4}</a:t>
            </a:r>
            <a:r>
              <a:rPr lang="en-US" sz="2400"/>
              <a:t> </a:t>
            </a:r>
            <a:r>
              <a:rPr lang="bg-BG" sz="2400"/>
              <a:t>обозначава последователност от </a:t>
            </a:r>
            <a:r>
              <a:rPr lang="en-US" sz="2400"/>
              <a:t>2, 3 </a:t>
            </a:r>
            <a:r>
              <a:rPr lang="bg-BG" sz="2400"/>
              <a:t>или </a:t>
            </a:r>
            <a:r>
              <a:rPr lang="en-US" sz="2400"/>
              <a:t>4</a:t>
            </a:r>
            <a:r>
              <a:rPr lang="bg-BG" sz="2400"/>
              <a:t> цифри</a:t>
            </a:r>
          </a:p>
          <a:p>
            <a:r>
              <a:rPr lang="en-US" sz="2800">
                <a:latin typeface="Courier New" panose="02070309020205020404" pitchFamily="49" charset="0"/>
              </a:rPr>
              <a:t>*?</a:t>
            </a:r>
            <a:r>
              <a:rPr lang="bg-BG" sz="2800"/>
              <a:t> </a:t>
            </a:r>
            <a:r>
              <a:rPr lang="en-US" sz="2800"/>
              <a:t>– </a:t>
            </a:r>
            <a:r>
              <a:rPr lang="bg-BG" sz="2800"/>
              <a:t>нула или повече срещания, но най-малкият възможен брой</a:t>
            </a:r>
          </a:p>
          <a:p>
            <a:r>
              <a:rPr lang="bg-BG" sz="2800">
                <a:latin typeface="Courier New" panose="02070309020205020404" pitchFamily="49" charset="0"/>
              </a:rPr>
              <a:t>+</a:t>
            </a:r>
            <a:r>
              <a:rPr lang="en-US" sz="2800">
                <a:latin typeface="Courier New" panose="02070309020205020404" pitchFamily="49" charset="0"/>
              </a:rPr>
              <a:t>?</a:t>
            </a:r>
            <a:r>
              <a:rPr lang="bg-BG" sz="2800"/>
              <a:t> </a:t>
            </a:r>
            <a:r>
              <a:rPr lang="en-US" sz="2800"/>
              <a:t>– </a:t>
            </a:r>
            <a:r>
              <a:rPr lang="bg-BG" sz="2800"/>
              <a:t>едно или повече срещания, но най-малкият възможен брой</a:t>
            </a:r>
          </a:p>
          <a:p>
            <a:r>
              <a:rPr lang="en-US" sz="2800">
                <a:latin typeface="Courier New" panose="02070309020205020404" pitchFamily="49" charset="0"/>
              </a:rPr>
              <a:t>{n</a:t>
            </a:r>
            <a:r>
              <a:rPr lang="bg-BG" sz="2800">
                <a:latin typeface="Courier New" panose="02070309020205020404" pitchFamily="49" charset="0"/>
              </a:rPr>
              <a:t>,</a:t>
            </a:r>
            <a:r>
              <a:rPr lang="en-US" sz="2800">
                <a:latin typeface="Courier New" panose="02070309020205020404" pitchFamily="49" charset="0"/>
              </a:rPr>
              <a:t>}</a:t>
            </a:r>
            <a:r>
              <a:rPr lang="bg-BG" sz="2800">
                <a:latin typeface="Courier New" panose="02070309020205020404" pitchFamily="49" charset="0"/>
              </a:rPr>
              <a:t>?</a:t>
            </a:r>
            <a:r>
              <a:rPr lang="bg-BG" sz="2800"/>
              <a:t> </a:t>
            </a:r>
            <a:r>
              <a:rPr lang="en-US" sz="2800"/>
              <a:t>–</a:t>
            </a:r>
            <a:r>
              <a:rPr lang="bg-BG" sz="2800"/>
              <a:t> поне </a:t>
            </a:r>
            <a:r>
              <a:rPr lang="en-US" sz="2800">
                <a:latin typeface="Courier New" panose="02070309020205020404" pitchFamily="49" charset="0"/>
              </a:rPr>
              <a:t>n</a:t>
            </a:r>
            <a:r>
              <a:rPr lang="en-US" sz="2800"/>
              <a:t> </a:t>
            </a:r>
            <a:r>
              <a:rPr lang="bg-BG" sz="2800"/>
              <a:t>срещания, но най-малкият възможен брой</a:t>
            </a:r>
          </a:p>
        </p:txBody>
      </p:sp>
    </p:spTree>
    <p:extLst>
      <p:ext uri="{BB962C8B-B14F-4D97-AF65-F5344CB8AC3E}">
        <p14:creationId xmlns:p14="http://schemas.microsoft.com/office/powerpoint/2010/main" val="405461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Метасимволи за местоположение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7000"/>
              </a:spcBef>
            </a:pPr>
            <a:r>
              <a:rPr lang="bg-BG" sz="2800" dirty="0">
                <a:latin typeface="Courier New" panose="02070309020205020404" pitchFamily="49" charset="0"/>
              </a:rPr>
              <a:t>\b</a:t>
            </a:r>
            <a:r>
              <a:rPr lang="bg-BG" sz="2800" dirty="0"/>
              <a:t> </a:t>
            </a:r>
            <a:r>
              <a:rPr lang="bg-BG" sz="2800" dirty="0" smtClean="0"/>
              <a:t>–</a:t>
            </a:r>
            <a:r>
              <a:rPr lang="en-US" sz="2800" dirty="0" smtClean="0"/>
              <a:t> </a:t>
            </a:r>
            <a:r>
              <a:rPr lang="bg-BG" sz="2800" dirty="0" smtClean="0"/>
              <a:t>търсене </a:t>
            </a:r>
            <a:r>
              <a:rPr lang="bg-BG" sz="2800" dirty="0"/>
              <a:t>само в началото или края на дума – на границата между символите </a:t>
            </a:r>
            <a:r>
              <a:rPr lang="bg-BG" sz="2800" dirty="0">
                <a:latin typeface="Courier New" panose="02070309020205020404" pitchFamily="49" charset="0"/>
              </a:rPr>
              <a:t>\w</a:t>
            </a:r>
            <a:r>
              <a:rPr lang="bg-BG" sz="2800" dirty="0"/>
              <a:t> и </a:t>
            </a:r>
            <a:r>
              <a:rPr lang="bg-BG" sz="2800" dirty="0">
                <a:latin typeface="Courier New" panose="02070309020205020404" pitchFamily="49" charset="0"/>
              </a:rPr>
              <a:t>\W</a:t>
            </a:r>
            <a:r>
              <a:rPr lang="bg-BG" sz="2800" dirty="0"/>
              <a:t>, но в рамките на </a:t>
            </a:r>
            <a:r>
              <a:rPr lang="bg-BG" sz="2800" dirty="0">
                <a:latin typeface="Courier New" panose="02070309020205020404" pitchFamily="49" charset="0"/>
              </a:rPr>
              <a:t>\w</a:t>
            </a:r>
          </a:p>
          <a:p>
            <a:pPr lvl="1">
              <a:lnSpc>
                <a:spcPct val="85000"/>
              </a:lnSpc>
              <a:spcBef>
                <a:spcPct val="27000"/>
              </a:spcBef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\b\w*</a:t>
            </a:r>
            <a:r>
              <a:rPr lang="bg-BG" sz="2400" dirty="0" err="1">
                <a:latin typeface="Courier New" panose="02070309020205020404" pitchFamily="49" charset="0"/>
              </a:rPr>
              <a:t>бир</a:t>
            </a:r>
            <a:r>
              <a:rPr lang="bg-BG" sz="2400" dirty="0">
                <a:latin typeface="Courier New" panose="02070309020205020404" pitchFamily="49" charset="0"/>
              </a:rPr>
              <a:t>\w*\b</a:t>
            </a:r>
            <a:r>
              <a:rPr lang="bg-BG" sz="2400" dirty="0"/>
              <a:t> обозначава всички думи, съдържащи като </a:t>
            </a:r>
            <a:r>
              <a:rPr lang="bg-BG" sz="2400" dirty="0" err="1"/>
              <a:t>подниз</a:t>
            </a:r>
            <a:r>
              <a:rPr lang="bg-BG" sz="2400" dirty="0"/>
              <a:t> "</a:t>
            </a:r>
            <a:r>
              <a:rPr lang="bg-BG" sz="2400" dirty="0" err="1">
                <a:latin typeface="Courier New" panose="02070309020205020404" pitchFamily="49" charset="0"/>
              </a:rPr>
              <a:t>бир</a:t>
            </a:r>
            <a:r>
              <a:rPr lang="bg-BG" sz="2400" dirty="0"/>
              <a:t>", например "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bg-BG" sz="2400" dirty="0"/>
              <a:t>", "</a:t>
            </a:r>
            <a:r>
              <a:rPr lang="bg-BG" sz="2400" dirty="0">
                <a:latin typeface="Courier New" panose="02070309020205020404" pitchFamily="49" charset="0"/>
              </a:rPr>
              <a:t>обирам</a:t>
            </a:r>
            <a:r>
              <a:rPr lang="bg-BG" sz="2400" dirty="0"/>
              <a:t>" но не и "</a:t>
            </a:r>
            <a:r>
              <a:rPr lang="bg-BG" sz="2400" dirty="0">
                <a:latin typeface="Courier New" panose="02070309020205020404" pitchFamily="49" charset="0"/>
              </a:rPr>
              <a:t>налей ми </a:t>
            </a:r>
            <a:r>
              <a:rPr lang="bg-BG" sz="2400" dirty="0" err="1">
                <a:latin typeface="Courier New" panose="02070309020205020404" pitchFamily="49" charset="0"/>
              </a:rPr>
              <a:t>биричка</a:t>
            </a:r>
            <a:r>
              <a:rPr lang="bg-BG" sz="2400" dirty="0"/>
              <a:t>"</a:t>
            </a:r>
          </a:p>
          <a:p>
            <a:pPr lvl="1">
              <a:lnSpc>
                <a:spcPct val="85000"/>
              </a:lnSpc>
              <a:spcBef>
                <a:spcPct val="27000"/>
              </a:spcBef>
            </a:pPr>
            <a:r>
              <a:rPr lang="bg-BG" sz="2400" dirty="0"/>
              <a:t>Пример: .</a:t>
            </a:r>
            <a:r>
              <a:rPr lang="bg-BG" sz="2400" dirty="0">
                <a:latin typeface="Courier New" panose="02070309020205020404" pitchFamily="49" charset="0"/>
              </a:rPr>
              <a:t>*?</a:t>
            </a:r>
            <a:r>
              <a:rPr lang="bg-BG" sz="2400" dirty="0" err="1">
                <a:latin typeface="Courier New" panose="02070309020205020404" pitchFamily="49" charset="0"/>
              </a:rPr>
              <a:t>ра</a:t>
            </a:r>
            <a:r>
              <a:rPr lang="bg-BG" sz="2400" dirty="0">
                <a:latin typeface="Courier New" panose="02070309020205020404" pitchFamily="49" charset="0"/>
              </a:rPr>
              <a:t>\b</a:t>
            </a:r>
            <a:r>
              <a:rPr lang="bg-BG" sz="2400" dirty="0"/>
              <a:t> обозначава всички най-къси</a:t>
            </a:r>
            <a:r>
              <a:rPr lang="en-US" sz="2400" dirty="0"/>
              <a:t> </a:t>
            </a:r>
            <a:r>
              <a:rPr lang="bg-BG" sz="2400" dirty="0" err="1"/>
              <a:t>поднизове</a:t>
            </a:r>
            <a:r>
              <a:rPr lang="bg-BG" sz="2400" dirty="0"/>
              <a:t>, завършващи на "</a:t>
            </a:r>
            <a:r>
              <a:rPr lang="bg-BG" sz="2400" dirty="0" err="1">
                <a:latin typeface="Courier New" panose="02070309020205020404" pitchFamily="49" charset="0"/>
              </a:rPr>
              <a:t>ра</a:t>
            </a:r>
            <a:r>
              <a:rPr lang="bg-BG" sz="2400" dirty="0"/>
              <a:t>", например "</a:t>
            </a:r>
            <a:r>
              <a:rPr lang="bg-BG" sz="2400" dirty="0">
                <a:latin typeface="Courier New" panose="02070309020205020404" pitchFamily="49" charset="0"/>
              </a:rPr>
              <a:t>кака Мара</a:t>
            </a:r>
            <a:r>
              <a:rPr lang="bg-BG" sz="2400" dirty="0"/>
              <a:t>" и "</a:t>
            </a:r>
            <a:r>
              <a:rPr lang="bg-BG" sz="2400" dirty="0">
                <a:latin typeface="Courier New" panose="02070309020205020404" pitchFamily="49" charset="0"/>
              </a:rPr>
              <a:t>дай бира</a:t>
            </a:r>
            <a:r>
              <a:rPr lang="bg-BG" sz="2400" dirty="0"/>
              <a:t>", но не и "</a:t>
            </a:r>
            <a:r>
              <a:rPr lang="bg-BG" sz="2400" dirty="0">
                <a:latin typeface="Courier New" panose="02070309020205020404" pitchFamily="49" charset="0"/>
              </a:rPr>
              <a:t>бира няма</a:t>
            </a:r>
            <a:r>
              <a:rPr lang="bg-BG" sz="2400" dirty="0"/>
              <a:t>" и "</a:t>
            </a:r>
            <a:r>
              <a:rPr lang="bg-BG" sz="2400" dirty="0">
                <a:latin typeface="Courier New" panose="02070309020205020404" pitchFamily="49" charset="0"/>
              </a:rPr>
              <a:t>подай ми бирата</a:t>
            </a:r>
            <a:r>
              <a:rPr lang="bg-BG" sz="2400" dirty="0"/>
              <a:t>"</a:t>
            </a:r>
          </a:p>
          <a:p>
            <a:pPr>
              <a:lnSpc>
                <a:spcPct val="85000"/>
              </a:lnSpc>
              <a:spcBef>
                <a:spcPct val="27000"/>
              </a:spcBef>
            </a:pPr>
            <a:r>
              <a:rPr lang="bg-BG" sz="2800" dirty="0">
                <a:latin typeface="Courier New" panose="02070309020205020404" pitchFamily="49" charset="0"/>
              </a:rPr>
              <a:t>\</a:t>
            </a:r>
            <a:r>
              <a:rPr lang="en-US" sz="2800" dirty="0">
                <a:latin typeface="Courier New" panose="02070309020205020404" pitchFamily="49" charset="0"/>
              </a:rPr>
              <a:t>B</a:t>
            </a:r>
            <a:r>
              <a:rPr lang="bg-BG" sz="2800" dirty="0"/>
              <a:t> </a:t>
            </a:r>
            <a:r>
              <a:rPr lang="bg-BG" sz="2800" dirty="0" smtClean="0"/>
              <a:t>– търсене </a:t>
            </a:r>
            <a:r>
              <a:rPr lang="bg-BG" sz="2800" dirty="0"/>
              <a:t>само в средата на думата (без началото и края)</a:t>
            </a:r>
            <a:endParaRPr lang="bg-BG" sz="2800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spcBef>
                <a:spcPct val="27000"/>
              </a:spcBef>
            </a:pPr>
            <a:r>
              <a:rPr lang="bg-BG" sz="2400" dirty="0"/>
              <a:t>Пример: </a:t>
            </a:r>
            <a:r>
              <a:rPr lang="en-US" sz="2400" dirty="0">
                <a:latin typeface="Courier New" panose="02070309020205020404" pitchFamily="49" charset="0"/>
              </a:rPr>
              <a:t>\w*</a:t>
            </a:r>
            <a:r>
              <a:rPr lang="bg-BG" sz="2400" dirty="0">
                <a:latin typeface="Courier New" panose="02070309020205020404" pitchFamily="49" charset="0"/>
              </a:rPr>
              <a:t>бира\</a:t>
            </a:r>
            <a:r>
              <a:rPr lang="en-US" sz="2400" dirty="0">
                <a:latin typeface="Courier New" panose="02070309020205020404" pitchFamily="49" charset="0"/>
              </a:rPr>
              <a:t>B</a:t>
            </a:r>
            <a:r>
              <a:rPr lang="bg-BG" sz="2400" dirty="0"/>
              <a:t> ще намери "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bg-BG" sz="2400" dirty="0"/>
              <a:t>" в текста "Къде ми е бирата?", но няма да намери нищо в текста "Налей ми бира, моме ле!"</a:t>
            </a:r>
          </a:p>
        </p:txBody>
      </p:sp>
    </p:spTree>
    <p:extLst>
      <p:ext uri="{BB962C8B-B14F-4D97-AF65-F5344CB8AC3E}">
        <p14:creationId xmlns:p14="http://schemas.microsoft.com/office/powerpoint/2010/main" val="23521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Метасимволи за местоположение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097143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en-US" sz="2800" dirty="0">
                <a:latin typeface="Courier New" panose="02070309020205020404" pitchFamily="49" charset="0"/>
              </a:rPr>
              <a:t>\A</a:t>
            </a:r>
            <a:r>
              <a:rPr lang="bg-BG" sz="2800" dirty="0"/>
              <a:t> – указание за търсене само в началото на подадения текст (задава се преди низа)</a:t>
            </a:r>
            <a:endParaRPr lang="bg-BG" sz="2800" dirty="0">
              <a:latin typeface="Courier New" panose="02070309020205020404" pitchFamily="49" charset="0"/>
            </a:endParaRPr>
          </a:p>
          <a:p>
            <a:pPr lvl="1">
              <a:lnSpc>
                <a:spcPct val="85000"/>
              </a:lnSpc>
              <a:spcBef>
                <a:spcPct val="28000"/>
              </a:spcBef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\</a:t>
            </a:r>
            <a:r>
              <a:rPr lang="en-US" sz="2400" dirty="0">
                <a:latin typeface="Courier New" panose="02070309020205020404" pitchFamily="49" charset="0"/>
              </a:rPr>
              <a:t>A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bg-BG" sz="2400" dirty="0"/>
              <a:t> ще намери "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bg-BG" sz="2400" dirty="0"/>
              <a:t>" в текста "</a:t>
            </a:r>
            <a:r>
              <a:rPr lang="bg-BG" sz="2400" dirty="0">
                <a:latin typeface="Courier New" panose="02070309020205020404" pitchFamily="49" charset="0"/>
              </a:rPr>
              <a:t>бирата е хладна</a:t>
            </a:r>
            <a:r>
              <a:rPr lang="bg-BG" sz="2400" dirty="0"/>
              <a:t>", но няма да намери нищо в текста "</a:t>
            </a:r>
            <a:r>
              <a:rPr lang="bg-BG" sz="2400" dirty="0">
                <a:latin typeface="Courier New" panose="02070309020205020404" pitchFamily="49" charset="0"/>
              </a:rPr>
              <a:t>Живот без бира не е живот!</a:t>
            </a:r>
            <a:r>
              <a:rPr lang="bg-BG" sz="2400" dirty="0"/>
              <a:t>"</a:t>
            </a:r>
          </a:p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en-US" sz="2800" dirty="0">
                <a:latin typeface="Courier New" panose="02070309020205020404" pitchFamily="49" charset="0"/>
              </a:rPr>
              <a:t>\z</a:t>
            </a:r>
            <a:r>
              <a:rPr lang="bg-BG" sz="2800" dirty="0"/>
              <a:t> – указание за търсене само в края на текста (задава се след низа)</a:t>
            </a:r>
          </a:p>
          <a:p>
            <a:pPr lvl="1">
              <a:lnSpc>
                <a:spcPct val="85000"/>
              </a:lnSpc>
              <a:spcBef>
                <a:spcPct val="28000"/>
              </a:spcBef>
            </a:pPr>
            <a:r>
              <a:rPr lang="bg-BG" sz="2400" dirty="0"/>
              <a:t>Пример: 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en-US" sz="2400" dirty="0">
                <a:latin typeface="Courier New" panose="02070309020205020404" pitchFamily="49" charset="0"/>
              </a:rPr>
              <a:t>\Z</a:t>
            </a:r>
            <a:r>
              <a:rPr lang="bg-BG" sz="2400" dirty="0"/>
              <a:t> ще намери "</a:t>
            </a:r>
            <a:r>
              <a:rPr lang="bg-BG" sz="2400" dirty="0">
                <a:latin typeface="Courier New" panose="02070309020205020404" pitchFamily="49" charset="0"/>
              </a:rPr>
              <a:t>бира</a:t>
            </a:r>
            <a:r>
              <a:rPr lang="bg-BG" sz="2400" dirty="0"/>
              <a:t>" в текста "</a:t>
            </a:r>
            <a:r>
              <a:rPr lang="bg-BG" sz="2400" dirty="0">
                <a:latin typeface="Courier New" panose="02070309020205020404" pitchFamily="49" charset="0"/>
              </a:rPr>
              <a:t>налей бира</a:t>
            </a:r>
            <a:r>
              <a:rPr lang="bg-BG" sz="2400" dirty="0"/>
              <a:t>", но няма да намери нищо в текста "</a:t>
            </a:r>
            <a:r>
              <a:rPr lang="bg-BG" sz="2400" dirty="0">
                <a:latin typeface="Courier New" panose="02070309020205020404" pitchFamily="49" charset="0"/>
              </a:rPr>
              <a:t>бирата е хладна</a:t>
            </a:r>
            <a:r>
              <a:rPr lang="bg-BG" sz="2400" dirty="0"/>
              <a:t>"</a:t>
            </a:r>
            <a:endParaRPr lang="en-US" sz="2400" dirty="0"/>
          </a:p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en-US" sz="2800" dirty="0">
                <a:latin typeface="Courier New" panose="02070309020205020404" pitchFamily="49" charset="0"/>
              </a:rPr>
              <a:t>^</a:t>
            </a:r>
            <a:r>
              <a:rPr lang="bg-BG" sz="2800" dirty="0"/>
              <a:t> –  търсене само в началото на текста (в режим </a:t>
            </a:r>
            <a:r>
              <a:rPr lang="en-US" sz="2800" dirty="0"/>
              <a:t>multi-line </a:t>
            </a:r>
            <a:r>
              <a:rPr lang="bg-BG" sz="2800" dirty="0"/>
              <a:t>и в началото на всеки ред)</a:t>
            </a:r>
          </a:p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bg-BG" sz="2800" dirty="0">
                <a:latin typeface="Courier New" panose="02070309020205020404" pitchFamily="49" charset="0"/>
              </a:rPr>
              <a:t>$</a:t>
            </a:r>
            <a:r>
              <a:rPr lang="bg-BG" sz="2800" dirty="0"/>
              <a:t> –  търсене само в края на текста (в режим </a:t>
            </a:r>
            <a:r>
              <a:rPr lang="en-US" sz="2800" dirty="0"/>
              <a:t>multi-line </a:t>
            </a:r>
            <a:r>
              <a:rPr lang="bg-BG" sz="2800" dirty="0"/>
              <a:t>и в края на всеки ред)</a:t>
            </a:r>
          </a:p>
        </p:txBody>
      </p:sp>
    </p:spTree>
    <p:extLst>
      <p:ext uri="{BB962C8B-B14F-4D97-AF65-F5344CB8AC3E}">
        <p14:creationId xmlns:p14="http://schemas.microsoft.com/office/powerpoint/2010/main" val="11159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Други метасимволи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1123830" cy="435133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bg-BG" dirty="0"/>
              <a:t>Метасимволи за избор:</a:t>
            </a:r>
          </a:p>
          <a:p>
            <a:pPr lvl="1">
              <a:lnSpc>
                <a:spcPct val="85000"/>
              </a:lnSpc>
            </a:pPr>
            <a:r>
              <a:rPr lang="en-US" dirty="0">
                <a:latin typeface="Courier New" panose="02070309020205020404" pitchFamily="49" charset="0"/>
              </a:rPr>
              <a:t>A|B</a:t>
            </a:r>
            <a:r>
              <a:rPr lang="bg-BG" dirty="0"/>
              <a:t> – задава алтернативен избор</a:t>
            </a:r>
            <a:r>
              <a:rPr lang="en-US" dirty="0"/>
              <a:t> </a:t>
            </a:r>
            <a:r>
              <a:rPr lang="bg-BG" dirty="0"/>
              <a:t>между регулярните изрази </a:t>
            </a:r>
            <a:r>
              <a:rPr lang="en-US" dirty="0">
                <a:latin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urier New" panose="02070309020205020404" pitchFamily="49" charset="0"/>
              </a:rPr>
              <a:t>B</a:t>
            </a:r>
            <a:endParaRPr lang="bg-BG" dirty="0">
              <a:latin typeface="Courier New" panose="02070309020205020404" pitchFamily="49" charset="0"/>
            </a:endParaRPr>
          </a:p>
          <a:p>
            <a:pPr lvl="2">
              <a:lnSpc>
                <a:spcPct val="85000"/>
              </a:lnSpc>
            </a:pPr>
            <a:r>
              <a:rPr lang="bg-BG" dirty="0"/>
              <a:t>Пример: </a:t>
            </a:r>
            <a:r>
              <a:rPr lang="bg-BG" dirty="0">
                <a:latin typeface="Courier New" panose="02070309020205020404" pitchFamily="49" charset="0"/>
              </a:rPr>
              <a:t>бира</a:t>
            </a:r>
            <a:r>
              <a:rPr lang="en-US" dirty="0">
                <a:latin typeface="Courier New" panose="02070309020205020404" pitchFamily="49" charset="0"/>
              </a:rPr>
              <a:t>|</a:t>
            </a:r>
            <a:r>
              <a:rPr lang="bg-BG" dirty="0">
                <a:latin typeface="Courier New" panose="02070309020205020404" pitchFamily="49" charset="0"/>
              </a:rPr>
              <a:t>скара</a:t>
            </a:r>
            <a:r>
              <a:rPr lang="bg-BG" dirty="0"/>
              <a:t> ще намери "</a:t>
            </a:r>
            <a:r>
              <a:rPr lang="bg-BG" dirty="0">
                <a:latin typeface="Courier New" panose="02070309020205020404" pitchFamily="49" charset="0"/>
              </a:rPr>
              <a:t>бира</a:t>
            </a:r>
            <a:r>
              <a:rPr lang="bg-BG" dirty="0"/>
              <a:t>" в текста "</a:t>
            </a:r>
            <a:r>
              <a:rPr lang="bg-BG" dirty="0">
                <a:latin typeface="Courier New" panose="02070309020205020404" pitchFamily="49" charset="0"/>
              </a:rPr>
              <a:t>Студена ли е бирата?</a:t>
            </a:r>
            <a:r>
              <a:rPr lang="bg-BG" dirty="0"/>
              <a:t>", а в текста "</a:t>
            </a:r>
            <a:r>
              <a:rPr lang="bg-BG" dirty="0">
                <a:latin typeface="Courier New" panose="02070309020205020404" pitchFamily="49" charset="0"/>
              </a:rPr>
              <a:t>Къде е скарата?</a:t>
            </a:r>
            <a:r>
              <a:rPr lang="bg-BG" dirty="0"/>
              <a:t>" ще намери "</a:t>
            </a:r>
            <a:r>
              <a:rPr lang="bg-BG" dirty="0">
                <a:latin typeface="Courier New" panose="02070309020205020404" pitchFamily="49" charset="0"/>
              </a:rPr>
              <a:t>скара</a:t>
            </a:r>
            <a:r>
              <a:rPr lang="bg-BG" dirty="0"/>
              <a:t>"</a:t>
            </a:r>
          </a:p>
          <a:p>
            <a:pPr>
              <a:lnSpc>
                <a:spcPct val="85000"/>
              </a:lnSpc>
            </a:pPr>
            <a:r>
              <a:rPr lang="bg-BG" dirty="0"/>
              <a:t>Метасимволи за задаване на групи:</a:t>
            </a:r>
          </a:p>
          <a:p>
            <a:pPr lvl="1">
              <a:lnSpc>
                <a:spcPct val="85000"/>
              </a:lnSpc>
            </a:pPr>
            <a:r>
              <a:rPr lang="bg-BG" dirty="0">
                <a:latin typeface="Courier New" panose="02070309020205020404" pitchFamily="49" charset="0"/>
              </a:rPr>
              <a:t>(група)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(?&lt;</a:t>
            </a:r>
            <a:r>
              <a:rPr lang="bg-BG" dirty="0">
                <a:latin typeface="Courier New" panose="02070309020205020404" pitchFamily="49" charset="0"/>
              </a:rPr>
              <a:t>име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  <a:r>
              <a:rPr lang="bg-BG" dirty="0">
                <a:latin typeface="Courier New" panose="02070309020205020404" pitchFamily="49" charset="0"/>
              </a:rPr>
              <a:t>група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задава група в регулярния израз (без име или с име)</a:t>
            </a:r>
          </a:p>
          <a:p>
            <a:pPr lvl="2">
              <a:lnSpc>
                <a:spcPct val="85000"/>
              </a:lnSpc>
            </a:pPr>
            <a:r>
              <a:rPr lang="bg-BG" dirty="0"/>
              <a:t>Пример: </a:t>
            </a:r>
            <a:r>
              <a:rPr lang="en-GB" noProof="1">
                <a:latin typeface="Courier New" panose="02070309020205020404" pitchFamily="49" charset="0"/>
              </a:rPr>
              <a:t>\s*(?&lt;name&gt;\w+)\s*=\s*(\d+)</a:t>
            </a:r>
          </a:p>
          <a:p>
            <a:pPr lvl="1">
              <a:lnSpc>
                <a:spcPct val="85000"/>
              </a:lnSpc>
            </a:pPr>
            <a:r>
              <a:rPr lang="bg-BG" dirty="0"/>
              <a:t>Групите се използват за логическо отделяне на части от регулярния израз и могат да имат имена</a:t>
            </a:r>
          </a:p>
        </p:txBody>
      </p:sp>
    </p:spTree>
    <p:extLst>
      <p:ext uri="{BB962C8B-B14F-4D97-AF65-F5344CB8AC3E}">
        <p14:creationId xmlns:p14="http://schemas.microsoft.com/office/powerpoint/2010/main" val="9264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Регулярните изрази в </a:t>
            </a:r>
            <a:r>
              <a:rPr lang="en-US" dirty="0"/>
              <a:t>.</a:t>
            </a:r>
            <a:r>
              <a:rPr lang="en-US" dirty="0" smtClean="0"/>
              <a:t>NET</a:t>
            </a:r>
            <a:r>
              <a:rPr lang="bg-BG" dirty="0" smtClean="0"/>
              <a:t> </a:t>
            </a:r>
            <a:r>
              <a:rPr lang="bg-BG" sz="4400" dirty="0"/>
              <a:t>Framework</a:t>
            </a:r>
            <a:endParaRPr lang="bg-BG" dirty="0"/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127623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 smtClean="0"/>
              <a:t>Намират се в </a:t>
            </a:r>
            <a:r>
              <a:rPr lang="bg-BG" sz="2800" dirty="0" err="1" smtClean="0">
                <a:latin typeface="Courier New" panose="02070309020205020404" pitchFamily="49" charset="0"/>
              </a:rPr>
              <a:t>System.Text.RegularExpressions</a:t>
            </a:r>
            <a:r>
              <a:rPr lang="bg-BG" sz="2800" dirty="0" smtClean="0">
                <a:latin typeface="Courier New" panose="02070309020205020404" pitchFamily="49" charset="0"/>
              </a:rPr>
              <a:t>:</a:t>
            </a:r>
            <a:endParaRPr lang="bg-BG" sz="2800" dirty="0"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sz="2400" dirty="0"/>
              <a:t>Класът </a:t>
            </a:r>
            <a:r>
              <a:rPr lang="bg-BG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Regex</a:t>
            </a:r>
            <a:r>
              <a:rPr lang="bg-BG" sz="2400" dirty="0">
                <a:solidFill>
                  <a:schemeClr val="accent6"/>
                </a:solidFill>
              </a:rPr>
              <a:t> </a:t>
            </a:r>
            <a:endParaRPr lang="bg-BG" sz="2400" dirty="0" smtClean="0">
              <a:solidFill>
                <a:schemeClr val="accent6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очаква регулярен израз</a:t>
            </a: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има методи </a:t>
            </a:r>
            <a:r>
              <a:rPr lang="bg-BG" sz="2400" dirty="0"/>
              <a:t>за търсене, заместване и разделяне на низове чрез този израз</a:t>
            </a:r>
            <a:endParaRPr lang="en-US" sz="2400" dirty="0"/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има и </a:t>
            </a:r>
            <a:r>
              <a:rPr lang="bg-BG" sz="2400" dirty="0"/>
              <a:t>статични методи за всички основни операции</a:t>
            </a:r>
          </a:p>
          <a:p>
            <a:pPr lvl="1">
              <a:lnSpc>
                <a:spcPct val="100000"/>
              </a:lnSpc>
            </a:pPr>
            <a:r>
              <a:rPr lang="bg-BG" sz="2400" dirty="0"/>
              <a:t>Класът </a:t>
            </a:r>
            <a:r>
              <a:rPr lang="bg-BG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</a:t>
            </a:r>
            <a:r>
              <a:rPr lang="bg-BG" sz="2400" dirty="0">
                <a:solidFill>
                  <a:schemeClr val="accent6"/>
                </a:solidFill>
              </a:rPr>
              <a:t> </a:t>
            </a:r>
            <a:endParaRPr lang="bg-BG" sz="2400" dirty="0" smtClean="0">
              <a:solidFill>
                <a:schemeClr val="accent6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съдържа </a:t>
            </a:r>
            <a:r>
              <a:rPr lang="bg-BG" sz="2400" dirty="0"/>
              <a:t>описание на едно съвпадение (стойност, начална позиция и дължина), получено в резултат от търсене с регулярен израз</a:t>
            </a:r>
            <a:endParaRPr lang="en-US" sz="2400" dirty="0"/>
          </a:p>
          <a:p>
            <a:pPr lvl="2">
              <a:lnSpc>
                <a:spcPct val="100000"/>
              </a:lnSpc>
            </a:pPr>
            <a:r>
              <a:rPr lang="bg-BG" sz="2400" dirty="0" smtClean="0"/>
              <a:t>позволява намиране </a:t>
            </a:r>
            <a:r>
              <a:rPr lang="bg-BG" sz="2400" dirty="0"/>
              <a:t>на </a:t>
            </a:r>
            <a:r>
              <a:rPr lang="bg-BG" sz="2400" dirty="0" smtClean="0"/>
              <a:t>следващи съвпадения </a:t>
            </a:r>
            <a:r>
              <a:rPr lang="bg-BG" sz="2400" dirty="0"/>
              <a:t>от търсенето, ако </a:t>
            </a:r>
            <a:r>
              <a:rPr lang="bg-BG" sz="2400" dirty="0" smtClean="0"/>
              <a:t>има такива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310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sz="2400" dirty="0" smtClean="0"/>
              <a:t>Класът </a:t>
            </a:r>
            <a:r>
              <a:rPr lang="bg-BG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MatchCollection</a:t>
            </a:r>
            <a:r>
              <a:rPr lang="bg-BG" sz="2400" dirty="0">
                <a:solidFill>
                  <a:schemeClr val="accent6"/>
                </a:solidFill>
              </a:rPr>
              <a:t> </a:t>
            </a:r>
            <a:endParaRPr lang="bg-BG" sz="2400" dirty="0" smtClean="0">
              <a:solidFill>
                <a:schemeClr val="accent6"/>
              </a:solidFill>
            </a:endParaRPr>
          </a:p>
          <a:p>
            <a:pPr lvl="2"/>
            <a:r>
              <a:rPr lang="bg-BG" sz="2200" dirty="0" smtClean="0"/>
              <a:t>съдържа </a:t>
            </a:r>
            <a:r>
              <a:rPr lang="bg-BG" sz="2200" dirty="0"/>
              <a:t>списък от съвпадения (получени в резултат от търсене)</a:t>
            </a:r>
          </a:p>
          <a:p>
            <a:pPr lvl="1"/>
            <a:r>
              <a:rPr lang="bg-BG" sz="2400" dirty="0"/>
              <a:t>Класът </a:t>
            </a:r>
            <a:r>
              <a:rPr lang="bg-BG" sz="2400" dirty="0">
                <a:solidFill>
                  <a:schemeClr val="accent6"/>
                </a:solidFill>
                <a:latin typeface="Courier New" panose="02070309020205020404" pitchFamily="49" charset="0"/>
              </a:rPr>
              <a:t>Group</a:t>
            </a:r>
            <a:r>
              <a:rPr lang="bg-BG" sz="2400" dirty="0">
                <a:solidFill>
                  <a:schemeClr val="accent6"/>
                </a:solidFill>
              </a:rPr>
              <a:t> </a:t>
            </a:r>
            <a:endParaRPr lang="bg-BG" sz="2400" dirty="0" smtClean="0">
              <a:solidFill>
                <a:schemeClr val="accent6"/>
              </a:solidFill>
            </a:endParaRPr>
          </a:p>
          <a:p>
            <a:pPr lvl="2"/>
            <a:r>
              <a:rPr lang="bg-BG" sz="2200" dirty="0" smtClean="0"/>
              <a:t>представлява </a:t>
            </a:r>
            <a:r>
              <a:rPr lang="bg-BG" sz="2200" dirty="0"/>
              <a:t>група от символи, съдържаща се в дадено съвпадение (</a:t>
            </a:r>
            <a:r>
              <a:rPr lang="bg-BG" sz="2200" dirty="0" err="1">
                <a:latin typeface="Courier New" panose="02070309020205020404" pitchFamily="49" charset="0"/>
              </a:rPr>
              <a:t>Match</a:t>
            </a:r>
            <a:r>
              <a:rPr lang="bg-BG" sz="2200" dirty="0"/>
              <a:t>). В едно съвпадение може да има няколко групи</a:t>
            </a:r>
          </a:p>
          <a:p>
            <a:pPr lvl="1"/>
            <a:r>
              <a:rPr lang="bg-BG" sz="2400" dirty="0"/>
              <a:t>Класът </a:t>
            </a:r>
            <a:r>
              <a:rPr lang="bg-BG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GroupCollection</a:t>
            </a:r>
            <a:r>
              <a:rPr lang="bg-BG" sz="2400" dirty="0">
                <a:solidFill>
                  <a:schemeClr val="accent6"/>
                </a:solidFill>
              </a:rPr>
              <a:t> </a:t>
            </a:r>
            <a:endParaRPr lang="bg-BG" sz="2400" dirty="0" smtClean="0">
              <a:solidFill>
                <a:schemeClr val="accent6"/>
              </a:solidFill>
            </a:endParaRPr>
          </a:p>
          <a:p>
            <a:pPr lvl="2"/>
            <a:r>
              <a:rPr lang="bg-BG" sz="2200" dirty="0" smtClean="0"/>
              <a:t>съдържа </a:t>
            </a:r>
            <a:r>
              <a:rPr lang="bg-BG" sz="2200" dirty="0"/>
              <a:t>списък от групи, съдържащи се в дадено съвпадение</a:t>
            </a:r>
          </a:p>
          <a:p>
            <a:pPr lvl="1"/>
            <a:r>
              <a:rPr lang="bg-BG" sz="2400" dirty="0" smtClean="0"/>
              <a:t>Има и други помощни класове</a:t>
            </a:r>
            <a:endParaRPr lang="bg-BG" sz="2400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bg-BG" dirty="0"/>
              <a:t>Регулярните изрази в </a:t>
            </a:r>
            <a:r>
              <a:rPr lang="en-US" dirty="0"/>
              <a:t>.</a:t>
            </a:r>
            <a:r>
              <a:rPr lang="en-US" dirty="0" smtClean="0"/>
              <a:t>NET </a:t>
            </a:r>
            <a:r>
              <a:rPr lang="bg-BG" sz="4400" dirty="0"/>
              <a:t>Framework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405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Какво са р</a:t>
            </a:r>
            <a:r>
              <a:rPr lang="ru-RU" sz="2800" dirty="0" smtClean="0"/>
              <a:t>егулярните изрази </a:t>
            </a:r>
            <a:endParaRPr lang="ru-RU" sz="2800" dirty="0"/>
          </a:p>
          <a:p>
            <a:r>
              <a:rPr lang="bg-BG" sz="2800" dirty="0" smtClean="0"/>
              <a:t>Синтаксис: </a:t>
            </a:r>
            <a:r>
              <a:rPr lang="ru-RU" sz="2600" dirty="0" smtClean="0"/>
              <a:t>Литерали </a:t>
            </a:r>
            <a:r>
              <a:rPr lang="ru-RU" sz="2600" dirty="0"/>
              <a:t>и </a:t>
            </a:r>
            <a:r>
              <a:rPr lang="ru-RU" sz="2600" dirty="0" smtClean="0"/>
              <a:t>метасимволи</a:t>
            </a:r>
            <a:r>
              <a:rPr lang="en-US" sz="2600" dirty="0" smtClean="0"/>
              <a:t> –</a:t>
            </a:r>
            <a:r>
              <a:rPr lang="ru-RU" sz="2600" dirty="0" smtClean="0"/>
              <a:t> </a:t>
            </a:r>
            <a:br>
              <a:rPr lang="ru-RU" sz="2600" dirty="0" smtClean="0"/>
            </a:br>
            <a:r>
              <a:rPr lang="bg-BG" sz="2600" dirty="0" smtClean="0"/>
              <a:t>е</a:t>
            </a:r>
            <a:r>
              <a:rPr lang="ru-RU" sz="2600" dirty="0" smtClean="0"/>
              <a:t>scaping последователности</a:t>
            </a:r>
            <a:r>
              <a:rPr lang="ru-RU" sz="2600" dirty="0"/>
              <a:t>, метасимволи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за </a:t>
            </a:r>
            <a:r>
              <a:rPr lang="ru-RU" sz="2600" dirty="0"/>
              <a:t>класове</a:t>
            </a:r>
            <a:r>
              <a:rPr lang="ru-RU" sz="2600" dirty="0" smtClean="0"/>
              <a:t>, количество</a:t>
            </a:r>
            <a:r>
              <a:rPr lang="ru-RU" sz="2600" dirty="0"/>
              <a:t>, </a:t>
            </a:r>
            <a:r>
              <a:rPr lang="ru-RU" sz="2600" dirty="0" smtClean="0"/>
              <a:t>местоположение и др.</a:t>
            </a:r>
            <a:endParaRPr lang="ru-RU" sz="2600" dirty="0"/>
          </a:p>
          <a:p>
            <a:r>
              <a:rPr lang="bg-BG" sz="2800" dirty="0"/>
              <a:t>Регулярни изрази в .</a:t>
            </a:r>
            <a:r>
              <a:rPr lang="bg-BG" sz="2800" dirty="0" smtClean="0"/>
              <a:t>NET</a:t>
            </a:r>
            <a:endParaRPr lang="bg-BG" sz="2800" dirty="0">
              <a:latin typeface="Courier New" panose="02070309020205020404" pitchFamily="49" charset="0"/>
            </a:endParaRPr>
          </a:p>
          <a:p>
            <a:r>
              <a:rPr lang="ru-RU" sz="2800" dirty="0"/>
              <a:t>Класът </a:t>
            </a:r>
            <a:r>
              <a:rPr lang="ru-RU" sz="2800" dirty="0" smtClean="0">
                <a:latin typeface="Courier New" panose="02070309020205020404" pitchFamily="49" charset="0"/>
              </a:rPr>
              <a:t>Regex</a:t>
            </a:r>
            <a:endParaRPr lang="en-US" sz="2800" dirty="0"/>
          </a:p>
          <a:p>
            <a:r>
              <a:rPr lang="bg-BG" sz="2800" dirty="0"/>
              <a:t>Класовете </a:t>
            </a:r>
            <a:r>
              <a:rPr lang="en-US" sz="2800" dirty="0">
                <a:latin typeface="Courier New" panose="02070309020205020404" pitchFamily="49" charset="0"/>
              </a:rPr>
              <a:t>Match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GB" sz="2800" noProof="1">
                <a:latin typeface="Courier New" panose="02070309020205020404" pitchFamily="49" charset="0"/>
              </a:rPr>
              <a:t>MatchCollection</a:t>
            </a:r>
          </a:p>
          <a:p>
            <a:r>
              <a:rPr lang="ru-RU" sz="2800" dirty="0"/>
              <a:t>Търсене </a:t>
            </a:r>
            <a:r>
              <a:rPr lang="ru-RU" sz="2800" dirty="0" smtClean="0"/>
              <a:t>и извличане по </a:t>
            </a:r>
            <a:r>
              <a:rPr lang="ru-RU" sz="2800" dirty="0"/>
              <a:t>регулярен </a:t>
            </a:r>
            <a:r>
              <a:rPr lang="ru-RU" sz="2800" dirty="0" smtClean="0"/>
              <a:t>израз</a:t>
            </a:r>
          </a:p>
          <a:p>
            <a:r>
              <a:rPr lang="ru-RU" sz="2800" dirty="0" smtClean="0"/>
              <a:t>Заместване </a:t>
            </a:r>
            <a:r>
              <a:rPr lang="ru-RU" sz="2800" dirty="0"/>
              <a:t>в текст с регулярен израз</a:t>
            </a:r>
          </a:p>
          <a:p>
            <a:r>
              <a:rPr lang="ru-RU" sz="2800" dirty="0"/>
              <a:t>Разделяне на низ по регулярен израз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Класът </a:t>
            </a:r>
            <a:r>
              <a:rPr lang="bg-BG">
                <a:latin typeface="Courier New" panose="02070309020205020404" pitchFamily="49" charset="0"/>
              </a:rPr>
              <a:t>Regex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44500" indent="-444500">
              <a:spcBef>
                <a:spcPct val="25000"/>
              </a:spcBef>
            </a:pPr>
            <a:r>
              <a:rPr lang="bg-BG" sz="2800" dirty="0" smtClean="0">
                <a:solidFill>
                  <a:schemeClr val="accent6"/>
                </a:solidFill>
              </a:rPr>
              <a:t>Най-важният </a:t>
            </a:r>
            <a:r>
              <a:rPr lang="bg-BG" sz="2800" dirty="0">
                <a:solidFill>
                  <a:schemeClr val="accent6"/>
                </a:solidFill>
              </a:rPr>
              <a:t>клас </a:t>
            </a:r>
            <a:r>
              <a:rPr lang="bg-BG" sz="2800" dirty="0"/>
              <a:t>за работа с регулярни </a:t>
            </a:r>
            <a:r>
              <a:rPr lang="bg-BG" sz="2800" dirty="0" smtClean="0"/>
              <a:t>изрази в </a:t>
            </a:r>
            <a:r>
              <a:rPr lang="en-US" sz="2800" dirty="0" smtClean="0"/>
              <a:t>.NET</a:t>
            </a:r>
            <a:endParaRPr lang="bg-BG" sz="2800" dirty="0"/>
          </a:p>
          <a:p>
            <a:pPr marL="444500" indent="-444500">
              <a:spcBef>
                <a:spcPct val="25000"/>
              </a:spcBef>
            </a:pPr>
            <a:r>
              <a:rPr lang="bg-BG" sz="2800" dirty="0" smtClean="0"/>
              <a:t>Може </a:t>
            </a:r>
            <a:r>
              <a:rPr lang="bg-BG" sz="2800" dirty="0"/>
              <a:t>да се </a:t>
            </a:r>
            <a:r>
              <a:rPr lang="bg-BG" sz="2800" dirty="0" smtClean="0"/>
              <a:t>ползва по </a:t>
            </a:r>
            <a:r>
              <a:rPr lang="bg-BG" sz="2800" dirty="0"/>
              <a:t>два начина:</a:t>
            </a:r>
          </a:p>
          <a:p>
            <a:pPr marL="1254125" lvl="1" indent="-447675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bg-BG" sz="2400" dirty="0" smtClean="0">
                <a:solidFill>
                  <a:schemeClr val="accent6"/>
                </a:solidFill>
              </a:rPr>
              <a:t>Създава се обект от класа</a:t>
            </a:r>
            <a:r>
              <a:rPr lang="bg-BG" sz="2400" dirty="0" smtClean="0"/>
              <a:t>, като </a:t>
            </a:r>
            <a:r>
              <a:rPr lang="bg-BG" sz="2400" dirty="0"/>
              <a:t>в конструктора </a:t>
            </a:r>
            <a:r>
              <a:rPr lang="bg-BG" sz="2400" dirty="0" smtClean="0"/>
              <a:t>се </a:t>
            </a:r>
            <a:r>
              <a:rPr lang="bg-BG" sz="2400" dirty="0"/>
              <a:t>подава регулярен израз, </a:t>
            </a:r>
            <a:r>
              <a:rPr lang="bg-BG" sz="2400" dirty="0" smtClean="0"/>
              <a:t>после се </a:t>
            </a:r>
            <a:r>
              <a:rPr lang="bg-BG" sz="2400" dirty="0"/>
              <a:t>извикват методите </a:t>
            </a:r>
            <a:r>
              <a:rPr lang="bg-BG" sz="2400" dirty="0" smtClean="0"/>
              <a:t>му за </a:t>
            </a:r>
            <a:r>
              <a:rPr lang="bg-BG" sz="2400" dirty="0"/>
              <a:t>обработка на текст (</a:t>
            </a:r>
            <a:r>
              <a:rPr lang="bg-BG" sz="2400" dirty="0" err="1">
                <a:latin typeface="Courier New" panose="02070309020205020404" pitchFamily="49" charset="0"/>
              </a:rPr>
              <a:t>IsMatch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Match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Matches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Replace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Split</a:t>
            </a:r>
            <a:r>
              <a:rPr lang="bg-BG" sz="2400" dirty="0"/>
              <a:t>)</a:t>
            </a:r>
          </a:p>
          <a:p>
            <a:pPr marL="1254125" lvl="1" indent="-447675">
              <a:spcBef>
                <a:spcPct val="25000"/>
              </a:spcBef>
              <a:buFont typeface="Wingdings" panose="05000000000000000000" pitchFamily="2" charset="2"/>
              <a:buAutoNum type="arabicPeriod"/>
            </a:pPr>
            <a:r>
              <a:rPr lang="bg-BG" sz="2400" dirty="0">
                <a:solidFill>
                  <a:schemeClr val="accent6"/>
                </a:solidFill>
              </a:rPr>
              <a:t>Използват се статичните методи </a:t>
            </a:r>
            <a:r>
              <a:rPr lang="bg-BG" sz="2400" dirty="0"/>
              <a:t>на класа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(</a:t>
            </a:r>
            <a:r>
              <a:rPr lang="bg-BG" sz="2400" dirty="0" err="1">
                <a:latin typeface="Courier New" panose="02070309020205020404" pitchFamily="49" charset="0"/>
              </a:rPr>
              <a:t>IsMatch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Match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Matches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Replace</a:t>
            </a:r>
            <a:r>
              <a:rPr lang="bg-BG" sz="2400" dirty="0"/>
              <a:t>, </a:t>
            </a:r>
            <a:r>
              <a:rPr lang="bg-BG" sz="2400" dirty="0" err="1">
                <a:latin typeface="Courier New" panose="02070309020205020404" pitchFamily="49" charset="0"/>
              </a:rPr>
              <a:t>Split</a:t>
            </a:r>
            <a:r>
              <a:rPr lang="bg-BG" sz="2400" dirty="0"/>
              <a:t>), на които се подава текста за обработка и регулярен израз, който </a:t>
            </a:r>
            <a:r>
              <a:rPr lang="bg-BG" sz="2400" dirty="0" smtClean="0"/>
              <a:t>ще </a:t>
            </a:r>
            <a:r>
              <a:rPr lang="bg-BG" sz="2400" dirty="0"/>
              <a:t>се използва</a:t>
            </a:r>
          </a:p>
          <a:p>
            <a:pPr marL="444500" indent="-444500">
              <a:spcBef>
                <a:spcPct val="25000"/>
              </a:spcBef>
            </a:pPr>
            <a:r>
              <a:rPr lang="bg-BG" sz="2800" dirty="0" smtClean="0"/>
              <a:t>Първият подход </a:t>
            </a:r>
            <a:r>
              <a:rPr lang="bg-BG" sz="2800" dirty="0"/>
              <a:t>е </a:t>
            </a:r>
            <a:r>
              <a:rPr lang="bg-BG" sz="2800" dirty="0" smtClean="0"/>
              <a:t>по-ефективен, </a:t>
            </a:r>
            <a:r>
              <a:rPr lang="bg-BG" sz="2800" dirty="0"/>
              <a:t>ако с един и същ израз ще се обработват последователно няколко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896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bg-BG" dirty="0" err="1" smtClean="0">
                <a:latin typeface="Courier New" panose="02070309020205020404" pitchFamily="49" charset="0"/>
              </a:rPr>
              <a:t>Regex</a:t>
            </a:r>
            <a:r>
              <a:rPr lang="bg-BG" dirty="0" smtClean="0">
                <a:latin typeface="Courier New" panose="02070309020205020404" pitchFamily="49" charset="0"/>
              </a:rPr>
              <a:t> – методи и свойства</a:t>
            </a:r>
            <a:endParaRPr lang="bg-BG" dirty="0">
              <a:latin typeface="Courier New" panose="02070309020205020404" pitchFamily="49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0971430" cy="4351338"/>
          </a:xfrm>
        </p:spPr>
        <p:txBody>
          <a:bodyPr>
            <a:normAutofit/>
          </a:bodyPr>
          <a:lstStyle/>
          <a:p>
            <a:pPr marL="797062" indent="-447675">
              <a:spcBef>
                <a:spcPct val="25000"/>
              </a:spcBef>
            </a:pPr>
            <a:r>
              <a:rPr lang="bg-BG" sz="2600" b="1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IsMatch</a:t>
            </a:r>
            <a:r>
              <a:rPr lang="bg-BG" sz="2600" b="1" dirty="0" smtClean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pattern</a:t>
            </a:r>
            <a:r>
              <a:rPr lang="bg-BG" sz="2600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проверява дали в даден текст се среща поне един </a:t>
            </a:r>
            <a:r>
              <a:rPr lang="bg-BG" sz="2600" dirty="0" err="1"/>
              <a:t>подниз</a:t>
            </a:r>
            <a:r>
              <a:rPr lang="bg-BG" sz="2600" dirty="0"/>
              <a:t>, който съответства на даден регулярен израз</a:t>
            </a:r>
          </a:p>
          <a:p>
            <a:pPr marL="797062" indent="-447675"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pattern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търси зададения регулярен израз в зададения текст и връща първото съвпадение като </a:t>
            </a:r>
            <a:r>
              <a:rPr lang="bg-BG" sz="26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обект</a:t>
            </a:r>
            <a:endParaRPr lang="bg-BG" sz="2600" dirty="0">
              <a:latin typeface="Courier New" panose="02070309020205020404" pitchFamily="49" charset="0"/>
            </a:endParaRPr>
          </a:p>
          <a:p>
            <a:pPr marL="797062" indent="-447675"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Matches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pattern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търси зададения регулярен израз в зададения текст и връща  </a:t>
            </a:r>
            <a:r>
              <a:rPr lang="bg-BG" sz="26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MatchCollection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от всички съвпадения</a:t>
            </a:r>
          </a:p>
          <a:p>
            <a:pPr marL="797062" indent="-447675"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Replace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pattern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repl</a:t>
            </a: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a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cement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замества всички срещания за даден регулярен израз в даден текст със заместващ текст, който може да съдържа части от намерените съвпадения (групи в рег. израз)</a:t>
            </a:r>
          </a:p>
        </p:txBody>
      </p:sp>
    </p:spTree>
    <p:extLst>
      <p:ext uri="{BB962C8B-B14F-4D97-AF65-F5344CB8AC3E}">
        <p14:creationId xmlns:p14="http://schemas.microsoft.com/office/powerpoint/2010/main" val="316056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bg-BG" dirty="0" err="1">
                <a:latin typeface="Courier New" panose="02070309020205020404" pitchFamily="49" charset="0"/>
              </a:rPr>
              <a:t>Regex</a:t>
            </a:r>
            <a:r>
              <a:rPr lang="bg-BG" dirty="0">
                <a:latin typeface="Courier New" panose="02070309020205020404" pitchFamily="49" charset="0"/>
              </a:rPr>
              <a:t> – методи и свойства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97062" indent="-447675">
              <a:lnSpc>
                <a:spcPct val="88000"/>
              </a:lnSpc>
              <a:spcBef>
                <a:spcPct val="25000"/>
              </a:spcBef>
            </a:pPr>
            <a:r>
              <a:rPr lang="bg-BG" sz="2600" b="1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string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[]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Split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, 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pattern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разделя даден низ на части по даден регулярен израз</a:t>
            </a:r>
          </a:p>
          <a:p>
            <a:pPr marL="797062" indent="-447675">
              <a:lnSpc>
                <a:spcPct val="88000"/>
              </a:lnSpc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Escape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замества всички специални символи за езика на регулярните изрази с еквивалентни </a:t>
            </a:r>
            <a:r>
              <a:rPr lang="bg-BG" sz="2600" dirty="0" err="1"/>
              <a:t>escaping</a:t>
            </a:r>
            <a:r>
              <a:rPr lang="bg-BG" sz="2600" dirty="0"/>
              <a:t> последователности</a:t>
            </a:r>
          </a:p>
          <a:p>
            <a:pPr marL="797062" indent="-447675">
              <a:lnSpc>
                <a:spcPct val="88000"/>
              </a:lnSpc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Unescape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</a:t>
            </a: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text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обратното на </a:t>
            </a:r>
            <a:r>
              <a:rPr lang="bg-BG" sz="26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Escape</a:t>
            </a:r>
            <a:r>
              <a:rPr lang="bg-BG" sz="2600" dirty="0">
                <a:solidFill>
                  <a:schemeClr val="accent6"/>
                </a:solidFill>
                <a:latin typeface="Courier New" panose="02070309020205020404" pitchFamily="49" charset="0"/>
              </a:rPr>
              <a:t>()</a:t>
            </a:r>
          </a:p>
          <a:p>
            <a:pPr marL="797062" indent="-447675">
              <a:lnSpc>
                <a:spcPct val="88000"/>
              </a:lnSpc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GetGroupNames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масив от имената на групите, дефинирани в даден регулярен израз (групите без имена автоматично получават служебно име)</a:t>
            </a:r>
          </a:p>
          <a:p>
            <a:pPr marL="797062" indent="-447675">
              <a:lnSpc>
                <a:spcPct val="88000"/>
              </a:lnSpc>
              <a:spcBef>
                <a:spcPct val="25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Options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</a:t>
            </a:r>
            <a:r>
              <a:rPr lang="bg-BG" sz="2600" dirty="0" smtClean="0"/>
              <a:t>свойство от тип </a:t>
            </a:r>
            <a:r>
              <a:rPr lang="bg-BG" sz="260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RegexOptions</a:t>
            </a:r>
            <a:r>
              <a:rPr lang="bg-BG" sz="2600" dirty="0" smtClean="0"/>
              <a:t>, </a:t>
            </a:r>
            <a:r>
              <a:rPr lang="bg-BG" sz="2600" dirty="0"/>
              <a:t>което задава някои </a:t>
            </a:r>
            <a:r>
              <a:rPr lang="bg-BG" sz="2600" dirty="0" smtClean="0"/>
              <a:t>настройки на израза (като </a:t>
            </a:r>
            <a:r>
              <a:rPr lang="bg-BG" sz="260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Singleline</a:t>
            </a:r>
            <a:r>
              <a:rPr lang="bg-BG" sz="2600" dirty="0" smtClean="0"/>
              <a:t>, </a:t>
            </a:r>
            <a:r>
              <a:rPr lang="bg-BG" sz="260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Multiline</a:t>
            </a:r>
            <a:r>
              <a:rPr lang="bg-BG" sz="2600" dirty="0" smtClean="0"/>
              <a:t>, </a:t>
            </a:r>
            <a:r>
              <a:rPr lang="bg-BG" sz="260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IgnoreCase</a:t>
            </a:r>
            <a:r>
              <a:rPr lang="bg-BG" sz="2600" dirty="0" smtClean="0">
                <a:solidFill>
                  <a:schemeClr val="accent6"/>
                </a:solidFill>
              </a:rPr>
              <a:t> </a:t>
            </a:r>
            <a:r>
              <a:rPr lang="bg-BG" sz="2600" dirty="0" smtClean="0"/>
              <a:t>и  </a:t>
            </a:r>
            <a:r>
              <a:rPr lang="bg-BG" sz="2600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IgnorePatternWhitespace</a:t>
            </a:r>
            <a:r>
              <a:rPr lang="bg-BG" sz="2600" dirty="0" smtClean="0"/>
              <a:t>)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9725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Regex.IsMatch</a:t>
            </a:r>
            <a:r>
              <a:rPr lang="bg-BG"/>
              <a:t> – пример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837982" y="1690689"/>
            <a:ext cx="8304430" cy="45889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static bool IsPositiveInteger(string aNumber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GB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bg-BG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Regex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numberRegex = new Regex(@"\A[1-9][0-9]*\Z");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return numberRegex.IsMatch(aNumber);</a:t>
            </a: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spcBef>
                <a:spcPct val="70000"/>
              </a:spcBef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static void Check(string aText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Console.WriteLine("{0} - {1}", aText,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IsPositiveInteger(aText) ? "positive integer" :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"NOT a positive integer");</a:t>
            </a: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>
              <a:spcBef>
                <a:spcPct val="70000"/>
              </a:spcBef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args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Check("123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// 123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 – positive integer</a:t>
            </a:r>
          </a:p>
          <a:p>
            <a:pPr algn="l">
              <a:spcBef>
                <a:spcPct val="30000"/>
              </a:spcBef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Check("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NOT a positive integer</a:t>
            </a: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8739064" y="2156363"/>
            <a:ext cx="3222748" cy="2720437"/>
          </a:xfrm>
          <a:prstGeom prst="wedgeRoundRectCallout">
            <a:avLst>
              <a:gd name="adj1" fmla="val -96824"/>
              <a:gd name="adj2" fmla="val -409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Целите положителни числа започват с цифра от 1 до 9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и после имат 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0 или повече цифри в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края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Regex.Match</a:t>
            </a:r>
            <a:r>
              <a:rPr lang="bg-BG"/>
              <a:t> – пример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863288" y="1371600"/>
            <a:ext cx="9193212" cy="52660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args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string text = @"&lt;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html&gt;This </a:t>
            </a:r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is a hyperlink: 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&lt;a href=""javascript:'window.close()'""&gt;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close the window&lt;/a&gt;&lt;br&gt; ... and one more link: 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target=""_blank"" href=/main.aspx class='link'&gt; &lt;b&gt;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main page&lt;/b&gt; &lt;/a&gt;&lt; a href = 'http://www.nakov.com'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&gt; &lt;img src='logo.gif'&gt;Nakov's home site &lt; /a &gt;";</a:t>
            </a:r>
          </a:p>
          <a:p>
            <a:pPr algn="l">
              <a:spcBef>
                <a:spcPct val="50000"/>
              </a:spcBef>
            </a:pPr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string hrefPattern = @"&lt;\s*a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[^&gt;]*\bhref\s*=\s*" +</a:t>
            </a:r>
          </a:p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 @"('[^']*'|""[^""]*""|\S*)[^&gt;]*&gt;" + </a:t>
            </a:r>
          </a:p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 @"(.|\s)*?&lt;\s*/a\s*&gt;";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Match match = Regex.Match(text, hrefPattern);</a:t>
            </a:r>
          </a:p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while (match.Success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 Console.WriteLine("{0}\n\n",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match);</a:t>
            </a:r>
          </a:p>
          <a:p>
            <a:pPr algn="l"/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   match = match.NextMatch();</a:t>
            </a: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lnSpc>
                <a:spcPct val="85000"/>
              </a:lnSpc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07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Regex.Matches</a:t>
            </a:r>
            <a:r>
              <a:rPr lang="bg-BG"/>
              <a:t> – пример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53979" y="1447800"/>
            <a:ext cx="10879233" cy="47682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>
              <a:lnSpc>
                <a:spcPct val="103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i="1" noProof="1">
                <a:latin typeface="Consolas" panose="020B0609020204030204" pitchFamily="49" charset="0"/>
                <a:cs typeface="Consolas" panose="020B0609020204030204" pitchFamily="49" charset="0"/>
              </a:rPr>
              <a:t>// Регулярен израз за търсене на думи на кирилица</a:t>
            </a: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Regex regex = new Regex(@"\b[А-Яа-я]+\b");</a:t>
            </a:r>
          </a:p>
          <a:p>
            <a:pPr algn="l">
              <a:lnSpc>
                <a:spcPct val="103000"/>
              </a:lnSpc>
            </a:pPr>
            <a:endParaRPr lang="en-GB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The Bulgarian word 'бира' (beer)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often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" +</a:t>
            </a: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comes with the word 'скара' (grill).";</a:t>
            </a:r>
          </a:p>
          <a:p>
            <a:pPr algn="l">
              <a:lnSpc>
                <a:spcPct val="103000"/>
              </a:lnSpc>
            </a:pPr>
            <a:endParaRPr lang="en-GB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MatchCollection matches = regex.Matches(text);</a:t>
            </a: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foreach (Match match in matches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bg-BG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Console.Write("{0}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{1}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 ", match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i="1" noProof="1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бира скара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 smtClean="0">
                <a:latin typeface="Courier New" panose="02070309020205020404" pitchFamily="49" charset="0"/>
              </a:rPr>
              <a:t>Match</a:t>
            </a:r>
            <a:r>
              <a:rPr lang="bg-BG" dirty="0" smtClean="0">
                <a:latin typeface="Courier New" panose="02070309020205020404" pitchFamily="49" charset="0"/>
              </a:rPr>
              <a:t> – методи и свойства</a:t>
            </a:r>
            <a:endParaRPr lang="bg-BG" dirty="0">
              <a:latin typeface="Courier New" panose="02070309020205020404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27000"/>
              </a:spcBef>
            </a:pPr>
            <a:r>
              <a:rPr lang="bg-BG" sz="2600" b="1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Success</a:t>
            </a:r>
            <a:r>
              <a:rPr lang="bg-BG" sz="2600" dirty="0" smtClean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</a:t>
            </a:r>
            <a:r>
              <a:rPr lang="bg-BG" sz="2600"/>
              <a:t>дали </a:t>
            </a:r>
            <a:r>
              <a:rPr lang="bg-BG" sz="2600" smtClean="0"/>
              <a:t>търсенето </a:t>
            </a:r>
            <a:r>
              <a:rPr lang="bg-BG" sz="2600" dirty="0"/>
              <a:t>е намерило нещо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Value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стойността на съвпадението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Index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позицията на съвпадението в текста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Length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дължината на съвпадението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NextMatch</a:t>
            </a:r>
            <a:r>
              <a:rPr lang="bg-BG" sz="26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()</a:t>
            </a:r>
            <a:r>
              <a:rPr lang="bg-BG" sz="2600" b="1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предизвиква продължаване на търсенето от края на текущата съвпадение и връща следващото съвпадение (ако има)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Groups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връща групите, съдържащи се в съвпадението във вид на </a:t>
            </a:r>
            <a:r>
              <a:rPr lang="bg-BG" sz="2600" dirty="0" err="1">
                <a:latin typeface="Courier New" panose="02070309020205020404" pitchFamily="49" charset="0"/>
              </a:rPr>
              <a:t>GroupCollection</a:t>
            </a:r>
            <a:endParaRPr lang="bg-BG" sz="2600" dirty="0">
              <a:latin typeface="Courier New" panose="02070309020205020404" pitchFamily="49" charset="0"/>
            </a:endParaRP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Captures</a:t>
            </a:r>
            <a:r>
              <a:rPr lang="bg-BG" sz="2600" dirty="0"/>
              <a:t> – връща </a:t>
            </a:r>
            <a:r>
              <a:rPr lang="bg-BG" sz="2600" dirty="0" err="1">
                <a:latin typeface="Courier New" panose="02070309020205020404" pitchFamily="49" charset="0"/>
              </a:rPr>
              <a:t>CaptureCollection</a:t>
            </a:r>
            <a:r>
              <a:rPr lang="bg-BG" sz="2600" dirty="0"/>
              <a:t> от </a:t>
            </a:r>
            <a:r>
              <a:rPr lang="bg-BG" sz="2600" dirty="0" err="1">
                <a:latin typeface="Courier New" panose="02070309020205020404" pitchFamily="49" charset="0"/>
              </a:rPr>
              <a:t>Capture</a:t>
            </a:r>
            <a:r>
              <a:rPr lang="bg-BG" sz="2600" dirty="0"/>
              <a:t> обектите, образуващи съвпадението</a:t>
            </a:r>
          </a:p>
        </p:txBody>
      </p:sp>
    </p:spTree>
    <p:extLst>
      <p:ext uri="{BB962C8B-B14F-4D97-AF65-F5344CB8AC3E}">
        <p14:creationId xmlns:p14="http://schemas.microsoft.com/office/powerpoint/2010/main" val="78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Regex.Match</a:t>
            </a:r>
            <a:r>
              <a:rPr lang="bg-BG"/>
              <a:t> – пример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59840" y="1447800"/>
            <a:ext cx="10515600" cy="50242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>
              <a:lnSpc>
                <a:spcPct val="102000"/>
              </a:lnSpc>
            </a:pP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</a:t>
            </a:r>
            <a:r>
              <a:rPr lang="en-GB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2000"/>
              </a:lnSpc>
            </a:pPr>
            <a:r>
              <a:rPr lang="bg-BG" sz="2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200" i="1" noProof="1">
                <a:latin typeface="Consolas" panose="020B0609020204030204" pitchFamily="49" charset="0"/>
                <a:cs typeface="Consolas" panose="020B0609020204030204" pitchFamily="49" charset="0"/>
              </a:rPr>
              <a:t>// Регулярен израз за търсене на думи на латиница</a:t>
            </a: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Regex regex = new Regex(@"\b[A-Za-z]+\b");</a:t>
            </a:r>
          </a:p>
          <a:p>
            <a:pPr algn="l">
              <a:lnSpc>
                <a:spcPct val="102000"/>
              </a:lnSpc>
            </a:pPr>
            <a:endParaRPr lang="bg-BG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bg-BG" sz="2200" noProof="1">
                <a:latin typeface="Consolas" panose="020B0609020204030204" pitchFamily="49" charset="0"/>
                <a:cs typeface="Consolas" panose="020B0609020204030204" pitchFamily="49" charset="0"/>
              </a:rPr>
              <a:t>Бирените историците смятат, че същинският</a:t>
            </a: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200" noProof="1">
                <a:latin typeface="Consolas" panose="020B0609020204030204" pitchFamily="49" charset="0"/>
                <a:cs typeface="Consolas" panose="020B0609020204030204" pitchFamily="49" charset="0"/>
              </a:rPr>
              <a:t>" +</a:t>
            </a: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2200" noProof="1">
                <a:latin typeface="Consolas" panose="020B0609020204030204" pitchFamily="49" charset="0"/>
                <a:cs typeface="Consolas" panose="020B0609020204030204" pitchFamily="49" charset="0"/>
              </a:rPr>
              <a:t>хмел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(Humulus lupulus) влязъл трайно в</a:t>
            </a: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" +</a:t>
            </a:r>
            <a:endParaRPr lang="bg-BG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2200" noProof="1">
                <a:latin typeface="Consolas" panose="020B0609020204030204" pitchFamily="49" charset="0"/>
                <a:cs typeface="Consolas" panose="020B0609020204030204" pitchFamily="49" charset="0"/>
              </a:rPr>
              <a:t>пивоварството едва през IX век.";</a:t>
            </a:r>
          </a:p>
          <a:p>
            <a:pPr algn="l">
              <a:lnSpc>
                <a:spcPct val="102000"/>
              </a:lnSpc>
            </a:pPr>
            <a:endParaRPr lang="bg-BG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Match match = regex.Match(text);</a:t>
            </a: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while (match.Success</a:t>
            </a:r>
            <a:r>
              <a:rPr lang="en-GB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bg-BG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Console.Write("{0}:{1} ", match, match.Index);</a:t>
            </a:r>
          </a:p>
          <a:p>
            <a:pPr algn="l"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200" noProof="1">
                <a:latin typeface="Consolas" panose="020B0609020204030204" pitchFamily="49" charset="0"/>
                <a:cs typeface="Consolas" panose="020B0609020204030204" pitchFamily="49" charset="0"/>
              </a:rPr>
              <a:t>match = match.NextMatch();</a:t>
            </a:r>
          </a:p>
          <a:p>
            <a:pPr>
              <a:lnSpc>
                <a:spcPct val="102000"/>
              </a:lnSpc>
            </a:pPr>
            <a:r>
              <a:rPr lang="bg-BG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r>
              <a:rPr lang="bg-BG" sz="22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i="1" noProof="1">
                <a:latin typeface="Consolas" panose="020B0609020204030204" pitchFamily="49" charset="0"/>
                <a:cs typeface="Consolas" panose="020B0609020204030204" pitchFamily="49" charset="0"/>
              </a:rPr>
              <a:t>Резултат: Humulus:47 lupulus:55 </a:t>
            </a:r>
            <a:r>
              <a:rPr lang="bg-BG" sz="22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IX:103</a:t>
            </a:r>
            <a:endParaRPr lang="bg-BG" sz="22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2000"/>
              </a:lnSpc>
            </a:pPr>
            <a:r>
              <a:rPr lang="bg-BG" sz="22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Работа с групи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0819030" cy="435133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bg-BG" sz="2700" dirty="0">
                <a:solidFill>
                  <a:schemeClr val="accent6"/>
                </a:solidFill>
              </a:rPr>
              <a:t>Групите</a:t>
            </a:r>
            <a:r>
              <a:rPr lang="bg-BG" sz="2700" dirty="0"/>
              <a:t> в регулярните изрази дават възможност </a:t>
            </a:r>
            <a:r>
              <a:rPr lang="bg-BG" sz="2700" dirty="0">
                <a:solidFill>
                  <a:schemeClr val="accent6"/>
                </a:solidFill>
              </a:rPr>
              <a:t>за извличане </a:t>
            </a:r>
            <a:r>
              <a:rPr lang="bg-BG" sz="2700" dirty="0"/>
              <a:t>и обработка </a:t>
            </a:r>
            <a:r>
              <a:rPr lang="bg-BG" sz="2700" dirty="0">
                <a:solidFill>
                  <a:schemeClr val="accent6"/>
                </a:solidFill>
              </a:rPr>
              <a:t>на </a:t>
            </a:r>
            <a:r>
              <a:rPr lang="bg-BG" sz="2700" dirty="0" smtClean="0">
                <a:solidFill>
                  <a:schemeClr val="accent6"/>
                </a:solidFill>
              </a:rPr>
              <a:t>отделните </a:t>
            </a:r>
            <a:r>
              <a:rPr lang="bg-BG" sz="2700" dirty="0">
                <a:solidFill>
                  <a:schemeClr val="accent6"/>
                </a:solidFill>
              </a:rPr>
              <a:t>части </a:t>
            </a:r>
            <a:r>
              <a:rPr lang="bg-BG" sz="2700" dirty="0"/>
              <a:t>от изразите</a:t>
            </a:r>
          </a:p>
          <a:p>
            <a:pPr lvl="1">
              <a:spcBef>
                <a:spcPct val="25000"/>
              </a:spcBef>
            </a:pPr>
            <a:r>
              <a:rPr lang="bg-BG" sz="2500" dirty="0"/>
              <a:t>Групите се задават със скоби и могат да имат имена</a:t>
            </a:r>
          </a:p>
          <a:p>
            <a:pPr lvl="1">
              <a:spcBef>
                <a:spcPct val="25000"/>
              </a:spcBef>
            </a:pPr>
            <a:r>
              <a:rPr lang="bg-BG" sz="2500" dirty="0"/>
              <a:t>Групите могат да се влагат една в друга</a:t>
            </a:r>
          </a:p>
          <a:p>
            <a:pPr>
              <a:spcBef>
                <a:spcPct val="25000"/>
              </a:spcBef>
            </a:pPr>
            <a:r>
              <a:rPr lang="bg-BG" sz="2700" dirty="0"/>
              <a:t>За извличане на всички групи от дадено съвпадение (</a:t>
            </a:r>
            <a:r>
              <a:rPr lang="bg-BG" sz="2700" dirty="0" err="1">
                <a:latin typeface="Courier New" panose="02070309020205020404" pitchFamily="49" charset="0"/>
              </a:rPr>
              <a:t>Match</a:t>
            </a:r>
            <a:r>
              <a:rPr lang="bg-BG" sz="2700" dirty="0"/>
              <a:t>) се използва свойството </a:t>
            </a:r>
            <a:r>
              <a:rPr lang="bg-BG" sz="27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Groups</a:t>
            </a:r>
            <a:r>
              <a:rPr lang="bg-BG" sz="2700" dirty="0"/>
              <a:t>, което връща </a:t>
            </a:r>
            <a:r>
              <a:rPr lang="bg-BG" sz="2700" dirty="0" err="1">
                <a:latin typeface="Courier New" panose="02070309020205020404" pitchFamily="49" charset="0"/>
              </a:rPr>
              <a:t>GroupCollection</a:t>
            </a:r>
            <a:endParaRPr lang="bg-BG" sz="2700" dirty="0">
              <a:latin typeface="Courier New" panose="02070309020205020404" pitchFamily="49" charset="0"/>
            </a:endParaRPr>
          </a:p>
          <a:p>
            <a:pPr lvl="1">
              <a:spcBef>
                <a:spcPct val="25000"/>
              </a:spcBef>
            </a:pPr>
            <a:r>
              <a:rPr lang="bg-BG" sz="2500" dirty="0"/>
              <a:t>Групите, за които не са зададени имена, могат да се извличат по номер</a:t>
            </a:r>
          </a:p>
          <a:p>
            <a:pPr lvl="1">
              <a:spcBef>
                <a:spcPct val="25000"/>
              </a:spcBef>
            </a:pPr>
            <a:r>
              <a:rPr lang="bg-BG" sz="2500" dirty="0"/>
              <a:t>Номерацията става по реда на отварящите скоби</a:t>
            </a:r>
          </a:p>
        </p:txBody>
      </p:sp>
    </p:spTree>
    <p:extLst>
      <p:ext uri="{BB962C8B-B14F-4D97-AF65-F5344CB8AC3E}">
        <p14:creationId xmlns:p14="http://schemas.microsoft.com/office/powerpoint/2010/main" val="31823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bg-BG" dirty="0" smtClean="0"/>
              <a:t>групи</a:t>
            </a:r>
            <a:r>
              <a:rPr lang="en-US" dirty="0" smtClean="0"/>
              <a:t> 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690688"/>
            <a:ext cx="10742830" cy="471011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"gosho 62.44.18.124 02:44:50\n" +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"root 193.168.22.18 22:12:38";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string pattern =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@"(?&lt;name&gt;\S+)\s+(?&lt;ip&gt;[0-9\.]+)\s+(?&lt;time&gt;[0-9:]+)";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MatchCollection matches = Regex.Matches(text, pattern);</a:t>
            </a:r>
          </a:p>
          <a:p>
            <a:pPr marL="0" indent="0"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foreach (Match match in matches)</a:t>
            </a:r>
            <a:r>
              <a:rPr lang="bg-BG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Console.WriteLine("name={0,-8} ip={1,-16} time={2}",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match.Groups["name"], match.Groups["ip"],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match.Groups["time</a:t>
            </a: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bg-BG" sz="2800" noProof="1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25000"/>
              </a:spcBef>
              <a:buNone/>
            </a:pP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18012" y="2514600"/>
            <a:ext cx="7620000" cy="533400"/>
          </a:xfrm>
          <a:prstGeom prst="wedgeRoundRectCallout">
            <a:avLst>
              <a:gd name="adj1" fmla="val 8557"/>
              <a:gd name="adj2" fmla="val -10972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3000"/>
              </a:lnSpc>
            </a:pP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&lt;потребител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IP 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адрес&gt; &lt;време в системата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27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0971430" cy="4351338"/>
          </a:xfrm>
        </p:spPr>
        <p:txBody>
          <a:bodyPr>
            <a:noAutofit/>
          </a:bodyPr>
          <a:lstStyle/>
          <a:p>
            <a:pPr>
              <a:spcBef>
                <a:spcPct val="25000"/>
              </a:spcBef>
            </a:pPr>
            <a:r>
              <a:rPr lang="bg-BG" sz="3200" dirty="0"/>
              <a:t>Регулярните изрази са </a:t>
            </a:r>
            <a:r>
              <a:rPr lang="bg-BG" sz="3200" dirty="0" smtClean="0"/>
              <a:t>мощно</a:t>
            </a:r>
            <a:r>
              <a:rPr lang="en-US" sz="3200" dirty="0" smtClean="0"/>
              <a:t> </a:t>
            </a:r>
            <a:r>
              <a:rPr lang="bg-BG" sz="3200" dirty="0" smtClean="0"/>
              <a:t>средство </a:t>
            </a:r>
            <a:r>
              <a:rPr lang="bg-BG" sz="3200" dirty="0"/>
              <a:t>за </a:t>
            </a:r>
            <a:r>
              <a:rPr lang="bg-BG" sz="3200" dirty="0" smtClean="0"/>
              <a:t>работа с текст</a:t>
            </a:r>
            <a:r>
              <a:rPr lang="en-US" sz="3200" dirty="0" smtClean="0"/>
              <a:t>:</a:t>
            </a:r>
            <a:endParaRPr lang="bg-BG" sz="3200" dirty="0"/>
          </a:p>
          <a:p>
            <a:pPr lvl="1">
              <a:spcBef>
                <a:spcPct val="25000"/>
              </a:spcBef>
            </a:pPr>
            <a:r>
              <a:rPr lang="bg-BG" dirty="0" smtClean="0">
                <a:solidFill>
                  <a:schemeClr val="accent6"/>
                </a:solidFill>
              </a:rPr>
              <a:t>търсим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accent6"/>
                </a:solidFill>
              </a:rPr>
              <a:t>извличаме</a:t>
            </a:r>
            <a:r>
              <a:rPr lang="bg-BG" dirty="0"/>
              <a:t> информация от даден текст по даден шаблон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bg-BG" dirty="0" smtClean="0">
                <a:solidFill>
                  <a:schemeClr val="accent6"/>
                </a:solidFill>
              </a:rPr>
              <a:t>валидираме</a:t>
            </a:r>
            <a:r>
              <a:rPr lang="bg-BG" dirty="0" smtClean="0"/>
              <a:t> </a:t>
            </a:r>
            <a:r>
              <a:rPr lang="bg-BG" dirty="0"/>
              <a:t>текстова информация</a:t>
            </a:r>
          </a:p>
          <a:p>
            <a:pPr lvl="1">
              <a:spcBef>
                <a:spcPct val="25000"/>
              </a:spcBef>
            </a:pPr>
            <a:r>
              <a:rPr lang="bg-BG" dirty="0" smtClean="0">
                <a:solidFill>
                  <a:schemeClr val="accent6"/>
                </a:solidFill>
              </a:rPr>
              <a:t>заменяме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accent6"/>
                </a:solidFill>
              </a:rPr>
              <a:t>изтриваме</a:t>
            </a:r>
            <a:r>
              <a:rPr lang="bg-BG" dirty="0"/>
              <a:t> </a:t>
            </a:r>
            <a:r>
              <a:rPr lang="bg-BG" dirty="0" err="1"/>
              <a:t>поднизове</a:t>
            </a:r>
            <a:r>
              <a:rPr lang="bg-BG" dirty="0"/>
              <a:t> в даден текст чрез шаблони</a:t>
            </a:r>
          </a:p>
          <a:p>
            <a:pPr>
              <a:spcBef>
                <a:spcPct val="25000"/>
              </a:spcBef>
            </a:pPr>
            <a:r>
              <a:rPr lang="bg-BG" sz="3200" dirty="0" smtClean="0"/>
              <a:t>В .</a:t>
            </a:r>
            <a:r>
              <a:rPr lang="en-US" sz="3200" dirty="0" smtClean="0"/>
              <a:t>NET </a:t>
            </a:r>
            <a:r>
              <a:rPr lang="bg-BG" sz="3200" dirty="0" smtClean="0"/>
              <a:t>регулярните </a:t>
            </a:r>
            <a:r>
              <a:rPr lang="bg-BG" sz="3200" dirty="0"/>
              <a:t>изрази </a:t>
            </a:r>
            <a:r>
              <a:rPr lang="bg-BG" sz="3200" dirty="0" smtClean="0"/>
              <a:t>имат </a:t>
            </a:r>
            <a:r>
              <a:rPr lang="bg-BG" sz="3200" dirty="0"/>
              <a:t>синтаксиса на </a:t>
            </a:r>
            <a:r>
              <a:rPr lang="en-US" sz="3200" dirty="0"/>
              <a:t>Perl </a:t>
            </a:r>
            <a:r>
              <a:rPr lang="en-US" sz="3200" dirty="0" smtClean="0"/>
              <a:t>5</a:t>
            </a:r>
            <a:r>
              <a:rPr lang="bg-BG" sz="3200" dirty="0" smtClean="0"/>
              <a:t/>
            </a:r>
            <a:br>
              <a:rPr lang="bg-BG" sz="3200" dirty="0" smtClean="0"/>
            </a:br>
            <a:endParaRPr lang="bg-BG" sz="3200" dirty="0" smtClean="0"/>
          </a:p>
          <a:p>
            <a:pPr>
              <a:spcBef>
                <a:spcPct val="25000"/>
              </a:spcBef>
            </a:pPr>
            <a:r>
              <a:rPr lang="bg-BG" sz="3200" dirty="0" smtClean="0"/>
              <a:t>Например: </a:t>
            </a:r>
            <a:endParaRPr lang="bg-BG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982" y="5486400"/>
            <a:ext cx="10744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5637212" y="4818064"/>
            <a:ext cx="4800600" cy="533400"/>
          </a:xfrm>
          <a:prstGeom prst="wedgeRoundRectCallout">
            <a:avLst>
              <a:gd name="adj1" fmla="val -64382"/>
              <a:gd name="adj2" fmla="val 477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3000"/>
              </a:lnSpc>
            </a:pP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разпознава произволен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85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</a:t>
            </a:r>
            <a:r>
              <a:rPr lang="en-US">
                <a:latin typeface="Courier New" panose="02070309020205020404" pitchFamily="49" charset="0"/>
              </a:rPr>
              <a:t>Replace</a:t>
            </a:r>
            <a:r>
              <a:rPr lang="bg-BG"/>
              <a:t> – пример</a:t>
            </a:r>
          </a:p>
        </p:txBody>
      </p:sp>
      <p:sp>
        <p:nvSpPr>
          <p:cNvPr id="64614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Main()</a:t>
            </a:r>
            <a:r>
              <a:rPr lang="bg-BG" sz="2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String text = "Here is the link:&lt;br&gt;" +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  "[URL=http://www.devbg.org]БАРС[/URL]&lt;br&gt;\n" +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  "and the logo:[URL=http://www.devbg.org][IMG]\n" +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  "http://www.devbg.org/basd-logo.png[/IMG][/URL]\n";</a:t>
            </a:r>
          </a:p>
          <a:p>
            <a:pPr marL="0" indent="0">
              <a:lnSpc>
                <a:spcPct val="95000"/>
              </a:lnSpc>
              <a:spcBef>
                <a:spcPct val="50000"/>
              </a:spcBef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string pattern = @"\[URL=(?&lt;url&gt;[^\]]+)\]" +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    @"(?&lt;content&gt;(.|\s)*?)\[/URL\]";</a:t>
            </a:r>
          </a:p>
          <a:p>
            <a:pPr marL="0" indent="0">
              <a:lnSpc>
                <a:spcPct val="95000"/>
              </a:lnSpc>
              <a:spcBef>
                <a:spcPct val="50000"/>
              </a:spcBef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string newPatt = "&lt;a href=\"${url}\"&gt;${content}&lt;/a&gt;";</a:t>
            </a:r>
          </a:p>
          <a:p>
            <a:pPr marL="0" indent="0">
              <a:lnSpc>
                <a:spcPct val="95000"/>
              </a:lnSpc>
              <a:spcBef>
                <a:spcPct val="50000"/>
              </a:spcBef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string newText =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   Regex.Replace(text, pattern, newPatt);</a:t>
            </a:r>
          </a:p>
          <a:p>
            <a:pPr marL="0" indent="0">
              <a:lnSpc>
                <a:spcPct val="95000"/>
              </a:lnSpc>
              <a:spcBef>
                <a:spcPct val="50000"/>
              </a:spcBef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Console.WriteLine(newText);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GB" sz="28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bg-BG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9066212" y="3505200"/>
            <a:ext cx="2971800" cy="1600200"/>
          </a:xfrm>
          <a:prstGeom prst="wedgeRoundRectCallout">
            <a:avLst>
              <a:gd name="adj1" fmla="val -96989"/>
              <a:gd name="adj2" fmla="val -3397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000" dirty="0" smtClean="0"/>
              <a:t>За да заместим </a:t>
            </a:r>
            <a:r>
              <a:rPr lang="bg-BG" sz="2000" dirty="0"/>
              <a:t>тагове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>
                <a:latin typeface="Courier New" panose="02070309020205020404" pitchFamily="49" charset="0"/>
              </a:rPr>
              <a:t>[</a:t>
            </a:r>
            <a:r>
              <a:rPr lang="bg-BG" sz="2000" dirty="0">
                <a:latin typeface="Courier New" panose="02070309020205020404" pitchFamily="49" charset="0"/>
              </a:rPr>
              <a:t>URL=…]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…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[/URL</a:t>
            </a:r>
            <a:r>
              <a:rPr lang="bg-BG" sz="2000" dirty="0" smtClean="0">
                <a:latin typeface="Courier New" panose="02070309020205020404" pitchFamily="49" charset="0"/>
              </a:rPr>
              <a:t>]</a:t>
            </a:r>
            <a:r>
              <a:rPr lang="bg-BG" sz="2000" dirty="0" smtClean="0"/>
              <a:t> с </a:t>
            </a:r>
            <a:r>
              <a:rPr lang="bg-BG" sz="2000" dirty="0"/>
              <a:t>HTML хипервръзки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>
                <a:latin typeface="Courier New" panose="02070309020205020404" pitchFamily="49" charset="0"/>
              </a:rPr>
              <a:t>&lt;</a:t>
            </a:r>
            <a:r>
              <a:rPr lang="bg-BG" sz="2000" dirty="0">
                <a:latin typeface="Courier New" panose="02070309020205020404" pitchFamily="49" charset="0"/>
              </a:rPr>
              <a:t>a</a:t>
            </a:r>
            <a:r>
              <a:rPr lang="bg-BG" sz="2000" dirty="0"/>
              <a:t> </a:t>
            </a:r>
            <a:r>
              <a:rPr lang="bg-BG" sz="2000" dirty="0" err="1">
                <a:latin typeface="Courier New" panose="02070309020205020404" pitchFamily="49" charset="0"/>
              </a:rPr>
              <a:t>href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=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…&gt;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…</a:t>
            </a:r>
            <a:r>
              <a:rPr lang="bg-BG" sz="2000" dirty="0"/>
              <a:t> </a:t>
            </a:r>
            <a:r>
              <a:rPr lang="bg-BG" sz="2000" dirty="0">
                <a:latin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24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Regex.</a:t>
            </a:r>
            <a:r>
              <a:rPr lang="en-US">
                <a:latin typeface="Courier New" panose="02070309020205020404" pitchFamily="49" charset="0"/>
              </a:rPr>
              <a:t>Split</a:t>
            </a:r>
            <a:r>
              <a:rPr lang="bg-BG"/>
              <a:t> – пример</a:t>
            </a:r>
          </a:p>
        </p:txBody>
      </p:sp>
      <p:sp>
        <p:nvSpPr>
          <p:cNvPr id="64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4"/>
            <a:ext cx="10819030" cy="4803775"/>
          </a:xfrm>
          <a:noFill/>
          <a:ln/>
        </p:spPr>
        <p:txBody>
          <a:bodyPr>
            <a:normAutofit/>
          </a:bodyPr>
          <a:lstStyle/>
          <a:p>
            <a:r>
              <a:rPr lang="bg-BG" sz="2800" dirty="0"/>
              <a:t>Извличане на </a:t>
            </a:r>
            <a:r>
              <a:rPr lang="en-US" sz="2800" dirty="0"/>
              <a:t>email </a:t>
            </a:r>
            <a:r>
              <a:rPr lang="bg-BG" sz="2800" dirty="0"/>
              <a:t>адреси от списък с </a:t>
            </a:r>
            <a:r>
              <a:rPr lang="bg-BG" sz="2800" dirty="0" smtClean="0"/>
              <a:t>най-различни </a:t>
            </a:r>
            <a:r>
              <a:rPr lang="bg-BG" sz="2800" dirty="0"/>
              <a:t>разделители</a:t>
            </a:r>
            <a:r>
              <a:rPr lang="bg-BG" sz="2800" dirty="0" smtClean="0"/>
              <a:t>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000" dirty="0"/>
          </a:p>
          <a:p>
            <a:pPr>
              <a:spcBef>
                <a:spcPct val="70000"/>
              </a:spcBef>
            </a:pPr>
            <a:r>
              <a:rPr lang="bg-BG" sz="2800" dirty="0"/>
              <a:t>Ако използваме групи в разделящия регулярен израз, те участват в резултата:</a:t>
            </a:r>
          </a:p>
        </p:txBody>
      </p:sp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1217612" y="2362200"/>
            <a:ext cx="8021637" cy="291156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4000" tIns="91440" rIns="144000" bIns="109728">
            <a:spAutoFit/>
          </a:bodyPr>
          <a:lstStyle/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zuzi@</a:t>
            </a:r>
            <a:r>
              <a:rPr lang="en-US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;; 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cici@abv.bg, </a:t>
            </a:r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" +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"bob@mail.bg\n\nfn12345@fmi.uni-sofia.bg\n" +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"    mente@eu.int | , , ;;; gero@dir.bg";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string splitPattern = @"[;|,|\s|\|]+";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string[] emails = Regex.Split(text, splitPattern);</a:t>
            </a:r>
          </a:p>
          <a:p>
            <a:pPr algn="l"/>
            <a:r>
              <a:rPr lang="en-GB" sz="200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Console.WriteLine(String.Join(", ", emails</a:t>
            </a:r>
            <a: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GB" sz="2000" noProof="1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bg-BG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// Резултат: </a:t>
            </a:r>
            <a:r>
              <a:rPr lang="bg-BG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zuzi@</a:t>
            </a:r>
            <a:r>
              <a:rPr lang="en-US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bg-BG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bg-BG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ci</a:t>
            </a:r>
            <a:r>
              <a:rPr lang="en-US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bg-BG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i@</a:t>
            </a:r>
            <a:r>
              <a:rPr lang="en-US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abv.bg</a:t>
            </a:r>
            <a:r>
              <a:rPr lang="bg-BG" sz="18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bob@mail.bg,</a:t>
            </a:r>
          </a:p>
          <a:p>
            <a:pPr algn="l"/>
            <a:r>
              <a:rPr lang="en-GB" sz="1800" i="1" noProof="1">
                <a:latin typeface="Consolas" panose="020B0609020204030204" pitchFamily="49" charset="0"/>
                <a:cs typeface="Consolas" panose="020B0609020204030204" pitchFamily="49" charset="0"/>
              </a:rPr>
              <a:t>// fn12345@fmi.uni-sofia.bg, mente@eu.int, gero@dir.bg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2894012" y="5807829"/>
            <a:ext cx="6345237" cy="8143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>
              <a:lnSpc>
                <a:spcPct val="105000"/>
              </a:lnSpc>
            </a:pPr>
            <a:r>
              <a:rPr lang="bg-BG" sz="2000"/>
              <a:t>string[] parts = Regex.Split("скара-бира", "(-)");</a:t>
            </a:r>
          </a:p>
          <a:p>
            <a:pPr algn="l">
              <a:lnSpc>
                <a:spcPct val="105000"/>
              </a:lnSpc>
            </a:pPr>
            <a:r>
              <a:rPr lang="bg-BG" sz="1800" i="1"/>
              <a:t>// parts = {"скара", "-", "бира")</a:t>
            </a:r>
          </a:p>
        </p:txBody>
      </p:sp>
    </p:spTree>
    <p:extLst>
      <p:ext uri="{BB962C8B-B14F-4D97-AF65-F5344CB8AC3E}">
        <p14:creationId xmlns:p14="http://schemas.microsoft.com/office/powerpoint/2010/main" val="11569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с </a:t>
            </a:r>
            <a:r>
              <a:rPr lang="bg-BG" dirty="0" err="1" smtClean="0">
                <a:latin typeface="Courier New" panose="02070309020205020404" pitchFamily="49" charset="0"/>
              </a:rPr>
              <a:t>Regex</a:t>
            </a:r>
            <a:r>
              <a:rPr lang="en-US" dirty="0" smtClean="0">
                <a:latin typeface="Courier New" panose="02070309020205020404" pitchFamily="49" charset="0"/>
              </a:rPr>
              <a:t>.</a:t>
            </a:r>
            <a:r>
              <a:rPr lang="bg-BG" dirty="0" err="1" smtClean="0">
                <a:latin typeface="Courier New" panose="02070309020205020404" pitchFamily="49" charset="0"/>
              </a:rPr>
              <a:t>Options</a:t>
            </a:r>
            <a:endParaRPr lang="bg-BG" dirty="0">
              <a:latin typeface="Courier New" panose="02070309020205020404" pitchFamily="49" charset="0"/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27000"/>
              </a:spcBef>
            </a:pPr>
            <a:r>
              <a:rPr lang="bg-BG" sz="2600" b="1" dirty="0" err="1" smtClean="0">
                <a:solidFill>
                  <a:schemeClr val="accent6"/>
                </a:solidFill>
                <a:latin typeface="Courier New" panose="02070309020205020404" pitchFamily="49" charset="0"/>
              </a:rPr>
              <a:t>IgnoreCase</a:t>
            </a:r>
            <a:r>
              <a:rPr lang="bg-BG" sz="2600" dirty="0" smtClean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задава търсене, което игнорира регистъра на буквите (малки/главни)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Multiline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задава режим за търсене "</a:t>
            </a:r>
            <a:r>
              <a:rPr lang="en-US" sz="2600" dirty="0"/>
              <a:t>multi-line</a:t>
            </a:r>
            <a:r>
              <a:rPr lang="bg-BG" sz="2600" dirty="0"/>
              <a:t>". Метасимволите </a:t>
            </a:r>
            <a:r>
              <a:rPr lang="bg-BG" sz="2600" dirty="0">
                <a:latin typeface="Courier New" panose="02070309020205020404" pitchFamily="49" charset="0"/>
              </a:rPr>
              <a:t>^</a:t>
            </a:r>
            <a:r>
              <a:rPr lang="bg-BG" sz="2600" dirty="0"/>
              <a:t> и </a:t>
            </a:r>
            <a:r>
              <a:rPr lang="bg-BG" sz="2600" dirty="0">
                <a:latin typeface="Courier New" panose="02070309020205020404" pitchFamily="49" charset="0"/>
              </a:rPr>
              <a:t>$</a:t>
            </a:r>
            <a:r>
              <a:rPr lang="bg-BG" sz="2600" dirty="0"/>
              <a:t> в този режим означават начало и край на ред</a:t>
            </a:r>
          </a:p>
          <a:p>
            <a:pPr>
              <a:spcBef>
                <a:spcPct val="27000"/>
              </a:spcBef>
            </a:pPr>
            <a:r>
              <a:rPr lang="bg-BG" sz="26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Singleline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задава режим за търсене "</a:t>
            </a:r>
            <a:r>
              <a:rPr lang="en-US" sz="2600" dirty="0"/>
              <a:t>single-line</a:t>
            </a:r>
            <a:r>
              <a:rPr lang="bg-BG" sz="2600" dirty="0"/>
              <a:t>"</a:t>
            </a:r>
            <a:r>
              <a:rPr lang="en-US" sz="2600" dirty="0"/>
              <a:t>.</a:t>
            </a:r>
            <a:r>
              <a:rPr lang="bg-BG" sz="2600" dirty="0"/>
              <a:t> Метасимволът </a:t>
            </a:r>
            <a:r>
              <a:rPr lang="bg-BG" sz="2600" dirty="0">
                <a:latin typeface="Courier New" panose="02070309020205020404" pitchFamily="49" charset="0"/>
              </a:rPr>
              <a:t>.</a:t>
            </a:r>
            <a:r>
              <a:rPr lang="bg-BG" sz="2600" dirty="0"/>
              <a:t> в този режим има значение "всеки символ, включително </a:t>
            </a:r>
            <a:r>
              <a:rPr lang="bg-BG" sz="2600" dirty="0">
                <a:latin typeface="Courier New" panose="02070309020205020404" pitchFamily="49" charset="0"/>
              </a:rPr>
              <a:t>\n</a:t>
            </a:r>
            <a:r>
              <a:rPr lang="bg-BG" sz="2600" dirty="0"/>
              <a:t>"</a:t>
            </a:r>
          </a:p>
          <a:p>
            <a:pPr>
              <a:spcBef>
                <a:spcPct val="27000"/>
              </a:spcBef>
            </a:pPr>
            <a:r>
              <a:rPr lang="bg-BG" sz="2500" b="1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IgnorePatternWhitespace</a:t>
            </a:r>
            <a:r>
              <a:rPr lang="bg-BG" sz="2600" dirty="0">
                <a:solidFill>
                  <a:schemeClr val="accent6"/>
                </a:solidFill>
              </a:rPr>
              <a:t> </a:t>
            </a:r>
            <a:r>
              <a:rPr lang="bg-BG" sz="2600" dirty="0"/>
              <a:t>– игнорира празното   пространство и коментарите (</a:t>
            </a:r>
            <a:r>
              <a:rPr lang="bg-BG" sz="2600" dirty="0">
                <a:latin typeface="Courier New" panose="02070309020205020404" pitchFamily="49" charset="0"/>
              </a:rPr>
              <a:t>#</a:t>
            </a:r>
            <a:r>
              <a:rPr lang="bg-BG" sz="2600" dirty="0"/>
              <a:t> </a:t>
            </a:r>
            <a:r>
              <a:rPr lang="bg-BG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bg-BG" sz="2600" dirty="0"/>
              <a:t>) в рег. израз</a:t>
            </a:r>
          </a:p>
        </p:txBody>
      </p:sp>
    </p:spTree>
    <p:extLst>
      <p:ext uri="{BB962C8B-B14F-4D97-AF65-F5344CB8AC3E}">
        <p14:creationId xmlns:p14="http://schemas.microsoft.com/office/powerpoint/2010/main" val="39662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urier New" panose="02070309020205020404" pitchFamily="49" charset="0"/>
              </a:rPr>
              <a:t>RegexOptions</a:t>
            </a:r>
            <a:r>
              <a:rPr lang="bg-BG"/>
              <a:t> – примери 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761781" y="1574054"/>
            <a:ext cx="10819031" cy="23883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"Бирата намаля. Дайте още бира!";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pattern = @"\bбир\w*\b";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MatchCollection matches = </a:t>
            </a:r>
            <a:r>
              <a:rPr lang="en-GB" sz="1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Regex.Matches(text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, pattern, </a:t>
            </a:r>
            <a:r>
              <a:rPr lang="en-GB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RegexOptions.IgnoreCase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foreach (Match match in matches)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match);</a:t>
            </a:r>
          </a:p>
          <a:p>
            <a:pPr algn="l"/>
            <a:r>
              <a:rPr lang="en-GB" sz="1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algn="l"/>
            <a:r>
              <a:rPr lang="bg-BG" sz="1600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i="1" noProof="1">
                <a:latin typeface="Consolas" panose="020B0609020204030204" pitchFamily="49" charset="0"/>
                <a:cs typeface="Consolas" panose="020B0609020204030204" pitchFamily="49" charset="0"/>
              </a:rPr>
              <a:t>Заради опцията </a:t>
            </a:r>
            <a:r>
              <a:rPr lang="bg-BG" sz="1600" i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IgnoreCase</a:t>
            </a:r>
            <a:r>
              <a:rPr lang="bg-BG" sz="1600" i="1" noProof="1">
                <a:latin typeface="Consolas" panose="020B0609020204030204" pitchFamily="49" charset="0"/>
                <a:cs typeface="Consolas" panose="020B0609020204030204" pitchFamily="49" charset="0"/>
              </a:rPr>
              <a:t> резултатът е: </a:t>
            </a:r>
            <a:r>
              <a:rPr lang="bg-BG" sz="1600" i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Бирата бира</a:t>
            </a:r>
          </a:p>
        </p:txBody>
      </p:sp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761781" y="4164854"/>
            <a:ext cx="10819031" cy="23883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"Бирата намаля.\nДайте още бира!";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pattern = @"^\w</a:t>
            </a:r>
            <a:r>
              <a:rPr lang="bg-BG" sz="18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800" noProof="1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r>
              <a:rPr lang="bg-BG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\\ </a:t>
            </a:r>
            <a:r>
              <a:rPr lang="bg-BG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търсим думи в началото на ред</a:t>
            </a:r>
            <a:endParaRPr lang="bg-BG" sz="1600" i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MatchCollection matches = </a:t>
            </a:r>
            <a:r>
              <a:rPr lang="en-GB" sz="1800" noProof="1" smtClean="0">
                <a:latin typeface="Consolas" panose="020B0609020204030204" pitchFamily="49" charset="0"/>
                <a:cs typeface="Consolas" panose="020B0609020204030204" pitchFamily="49" charset="0"/>
              </a:rPr>
              <a:t>Regex.Matches(text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, pattern, </a:t>
            </a:r>
            <a:r>
              <a:rPr lang="en-GB" sz="1800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RegexOptions.Multiline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foreach (Match match in matches)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match);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bg-BG" sz="1600" i="1" noProof="1">
                <a:latin typeface="Consolas" panose="020B0609020204030204" pitchFamily="49" charset="0"/>
                <a:cs typeface="Consolas" panose="020B0609020204030204" pitchFamily="49" charset="0"/>
              </a:rPr>
              <a:t>// Заради опцията </a:t>
            </a:r>
            <a:r>
              <a:rPr lang="bg-BG" sz="1600" i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bg-BG" sz="1600" i="1" noProof="1">
                <a:latin typeface="Consolas" panose="020B0609020204030204" pitchFamily="49" charset="0"/>
                <a:cs typeface="Consolas" panose="020B0609020204030204" pitchFamily="49" charset="0"/>
              </a:rPr>
              <a:t> резултатът е: </a:t>
            </a:r>
            <a:r>
              <a:rPr lang="bg-BG" sz="1600" i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Бирата</a:t>
            </a:r>
            <a:r>
              <a:rPr lang="bg-BG" sz="1600" i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600" i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Дайте</a:t>
            </a:r>
          </a:p>
        </p:txBody>
      </p:sp>
    </p:spTree>
    <p:extLst>
      <p:ext uri="{BB962C8B-B14F-4D97-AF65-F5344CB8AC3E}">
        <p14:creationId xmlns:p14="http://schemas.microsoft.com/office/powerpoint/2010/main" val="269476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Escaping </a:t>
            </a:r>
            <a:r>
              <a:rPr lang="bg-BG"/>
              <a:t>на регулярен израз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sz="2400" dirty="0"/>
              <a:t>При динамично конструиране на регулярен израз трябва да се </a:t>
            </a:r>
            <a:r>
              <a:rPr lang="en-US" sz="2400" dirty="0"/>
              <a:t>escape-</a:t>
            </a:r>
            <a:r>
              <a:rPr lang="bg-BG" sz="2400" dirty="0"/>
              <a:t>ват всички данни, идващи от външни източници</a:t>
            </a:r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sz="2400" dirty="0"/>
              <a:t>Ето например как можем да търсим къде се среща дадена дума в даден текст:</a:t>
            </a:r>
          </a:p>
          <a:p>
            <a:pPr>
              <a:lnSpc>
                <a:spcPct val="85000"/>
              </a:lnSpc>
              <a:spcBef>
                <a:spcPct val="23000"/>
              </a:spcBef>
            </a:pPr>
            <a:endParaRPr lang="bg-BG" sz="24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endParaRPr lang="bg-BG" sz="24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endParaRPr lang="bg-BG" sz="24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endParaRPr lang="bg-BG" sz="24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endParaRPr lang="bg-BG" sz="2400" dirty="0"/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sz="2400" dirty="0"/>
              <a:t>Какво ще намери този код ако бяхме пропуснали </a:t>
            </a:r>
            <a:r>
              <a:rPr lang="en-US" sz="2400" dirty="0"/>
              <a:t>escaping-</a:t>
            </a:r>
            <a:r>
              <a:rPr lang="bg-BG" sz="2400" dirty="0"/>
              <a:t>а и потребителят въведе за търсене "</a:t>
            </a:r>
            <a:r>
              <a:rPr lang="en-US" sz="2400" dirty="0">
                <a:latin typeface="Courier New" panose="02070309020205020404" pitchFamily="49" charset="0"/>
              </a:rPr>
              <a:t>\w*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dirty="0"/>
              <a:t>"</a:t>
            </a:r>
            <a:r>
              <a:rPr lang="en-US" sz="2400" dirty="0">
                <a:latin typeface="Courier New" panose="02070309020205020404" pitchFamily="49" charset="0"/>
              </a:rPr>
              <a:t>.*</a:t>
            </a:r>
            <a:r>
              <a:rPr lang="en-US" sz="2400" dirty="0"/>
              <a:t>"</a:t>
            </a:r>
            <a:r>
              <a:rPr lang="bg-BG" sz="2400" dirty="0"/>
              <a:t>?</a:t>
            </a:r>
          </a:p>
          <a:p>
            <a:pPr>
              <a:lnSpc>
                <a:spcPct val="85000"/>
              </a:lnSpc>
              <a:spcBef>
                <a:spcPct val="23000"/>
              </a:spcBef>
            </a:pPr>
            <a:r>
              <a:rPr lang="bg-BG" sz="2400" dirty="0"/>
              <a:t>Каква друга грешка има в кода? Какво ще стане ако потребителят въведе празен низ?</a:t>
            </a:r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auto">
          <a:xfrm>
            <a:off x="2097087" y="2917826"/>
            <a:ext cx="8021638" cy="18526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4000" tIns="91440" rIns="144000" bIns="109728">
            <a:spAutoFit/>
          </a:bodyPr>
          <a:lstStyle/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@"Всички форми на думата 'бира' в даден" +</a:t>
            </a:r>
          </a:p>
          <a:p>
            <a:pPr algn="l"/>
            <a:r>
              <a:rPr lang="bg-BG" sz="1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800" noProof="1">
                <a:latin typeface="Consolas" panose="020B0609020204030204" pitchFamily="49" charset="0"/>
                <a:cs typeface="Consolas" panose="020B0609020204030204" pitchFamily="49" charset="0"/>
              </a:rPr>
              <a:t>@"</a:t>
            </a:r>
            <a:r>
              <a:rPr lang="bg-BG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800" noProof="1">
                <a:latin typeface="Consolas" panose="020B0609020204030204" pitchFamily="49" charset="0"/>
                <a:cs typeface="Consolas" panose="020B0609020204030204" pitchFamily="49" charset="0"/>
              </a:rPr>
              <a:t>текст можем да намерим с регулярния израз " +</a:t>
            </a:r>
          </a:p>
          <a:p>
            <a:pPr algn="l"/>
            <a:r>
              <a:rPr lang="bg-BG" sz="18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@"\b(Б|б)ир(((а|ичка)(та)?)|((и|ички)(те)?))\b.";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word = Console.ReadLine();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pattern = @"\b" + </a:t>
            </a:r>
            <a:r>
              <a:rPr lang="en-GB" sz="1800" noProof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Regex.Escape(word)</a:t>
            </a:r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 + @"\b";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Match match = Regex.Match(text, pattern);</a:t>
            </a:r>
          </a:p>
        </p:txBody>
      </p:sp>
    </p:spTree>
    <p:extLst>
      <p:ext uri="{BB962C8B-B14F-4D97-AF65-F5344CB8AC3E}">
        <p14:creationId xmlns:p14="http://schemas.microsoft.com/office/powerpoint/2010/main" val="217423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200"/>
              <a:t>Кога да ползваме рег. изрази?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600" dirty="0"/>
              <a:t>Регулярните изрази </a:t>
            </a:r>
            <a:r>
              <a:rPr lang="bg-BG" sz="2600" dirty="0">
                <a:solidFill>
                  <a:schemeClr val="accent6"/>
                </a:solidFill>
              </a:rPr>
              <a:t>се поддържат трудно</a:t>
            </a:r>
            <a:r>
              <a:rPr lang="bg-BG" sz="2600" dirty="0"/>
              <a:t>!</a:t>
            </a:r>
          </a:p>
          <a:p>
            <a:pPr lvl="1"/>
            <a:r>
              <a:rPr lang="bg-BG" sz="2400" dirty="0"/>
              <a:t>Ако използвате сложни регулярни изрази, помислете дали ще можете с лекота да ги променяте след 3 месеца! Ами след 1 година?</a:t>
            </a:r>
          </a:p>
          <a:p>
            <a:pPr lvl="1"/>
            <a:r>
              <a:rPr lang="bg-BG" sz="2400" dirty="0"/>
              <a:t>А вашите колеги ще могат ли при нужда да ги променят?</a:t>
            </a:r>
          </a:p>
          <a:p>
            <a:r>
              <a:rPr lang="bg-BG" sz="2600" dirty="0"/>
              <a:t>Като правило </a:t>
            </a:r>
            <a:r>
              <a:rPr lang="bg-BG" sz="2600" dirty="0">
                <a:solidFill>
                  <a:schemeClr val="accent6"/>
                </a:solidFill>
              </a:rPr>
              <a:t>избягвайте сложни регулярни изрази</a:t>
            </a:r>
          </a:p>
          <a:p>
            <a:pPr lvl="1"/>
            <a:r>
              <a:rPr lang="bg-BG" sz="2400" dirty="0"/>
              <a:t>Разбивайте проблема на части и пишете по-прости регулярни изрази за всяка част</a:t>
            </a:r>
          </a:p>
          <a:p>
            <a:pPr lvl="1"/>
            <a:r>
              <a:rPr lang="bg-BG" sz="2400" dirty="0"/>
              <a:t>Например за изваждане на всички изречения с главни букви първо извадете изреченията, а след това проверете дали са от главни букви</a:t>
            </a:r>
          </a:p>
        </p:txBody>
      </p:sp>
    </p:spTree>
    <p:extLst>
      <p:ext uri="{BB962C8B-B14F-4D97-AF65-F5344CB8AC3E}">
        <p14:creationId xmlns:p14="http://schemas.microsoft.com/office/powerpoint/2010/main" val="42549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Ами ефективността?</a:t>
            </a:r>
            <a:endParaRPr lang="bg-BG">
              <a:latin typeface="Courier New" panose="02070309020205020404" pitchFamily="49" charset="0"/>
            </a:endParaRP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0819030" cy="4351338"/>
          </a:xfrm>
        </p:spPr>
        <p:txBody>
          <a:bodyPr>
            <a:normAutofit/>
          </a:bodyPr>
          <a:lstStyle/>
          <a:p>
            <a:r>
              <a:rPr lang="bg-BG" sz="2800" dirty="0"/>
              <a:t>Ефективността на регулярните изрази може да бъде </a:t>
            </a:r>
            <a:r>
              <a:rPr lang="bg-BG" sz="2800" dirty="0">
                <a:solidFill>
                  <a:schemeClr val="accent6"/>
                </a:solidFill>
              </a:rPr>
              <a:t>трагично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accent6"/>
                </a:solidFill>
              </a:rPr>
              <a:t>ниска</a:t>
            </a:r>
            <a:r>
              <a:rPr lang="bg-BG" sz="2800" dirty="0"/>
              <a:t>, ако бъдат използвани неправилно</a:t>
            </a:r>
          </a:p>
          <a:p>
            <a:pPr lvl="1"/>
            <a:r>
              <a:rPr lang="bg-BG" sz="2600" dirty="0"/>
              <a:t>Например следният код може да умори за доста време дори завидно бърза машина: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650244" name="Rectangle 4"/>
          <p:cNvSpPr>
            <a:spLocks noChangeArrowheads="1"/>
          </p:cNvSpPr>
          <p:nvPr/>
        </p:nvSpPr>
        <p:spPr bwMode="auto">
          <a:xfrm>
            <a:off x="1598612" y="3581400"/>
            <a:ext cx="8021638" cy="1028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4000" tIns="91440" rIns="144000" bIns="109728">
            <a:spAutoFit/>
          </a:bodyPr>
          <a:lstStyle/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"aaabacabababaccbacbcbccacbcbccbacccccc";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 pattern = @"(\w*ab|\w*ac|\w*aa|\w*c)*cccccc";</a:t>
            </a:r>
          </a:p>
          <a:p>
            <a:pPr algn="l"/>
            <a:r>
              <a:rPr lang="en-GB" sz="1800" noProof="1">
                <a:latin typeface="Consolas" panose="020B0609020204030204" pitchFamily="49" charset="0"/>
                <a:cs typeface="Consolas" panose="020B0609020204030204" pitchFamily="49" charset="0"/>
              </a:rPr>
              <a:t>Match m = Regex.Match(text, pattern);</a:t>
            </a:r>
          </a:p>
        </p:txBody>
      </p:sp>
    </p:spTree>
    <p:extLst>
      <p:ext uri="{BB962C8B-B14F-4D97-AF65-F5344CB8AC3E}">
        <p14:creationId xmlns:p14="http://schemas.microsoft.com/office/powerpoint/2010/main" val="7284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00"/>
              <a:t>Регулярни изрази – още примери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7" y="995364"/>
            <a:ext cx="8485188" cy="543877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bg-BG" sz="2800" dirty="0"/>
              <a:t>Размяна на първите две думи в даден низ:</a:t>
            </a:r>
          </a:p>
          <a:p>
            <a:pPr>
              <a:lnSpc>
                <a:spcPct val="95000"/>
              </a:lnSpc>
            </a:pPr>
            <a:endParaRPr lang="bg-BG" sz="2800" dirty="0"/>
          </a:p>
          <a:p>
            <a:pPr>
              <a:lnSpc>
                <a:spcPct val="95000"/>
              </a:lnSpc>
            </a:pPr>
            <a:endParaRPr lang="bg-BG" sz="2800" dirty="0"/>
          </a:p>
          <a:p>
            <a:pPr>
              <a:lnSpc>
                <a:spcPct val="95000"/>
              </a:lnSpc>
            </a:pPr>
            <a:endParaRPr lang="bg-BG" sz="2800" dirty="0"/>
          </a:p>
          <a:p>
            <a:pPr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bg-BG" sz="2800" dirty="0"/>
              <a:t>	Понеже групите нямат имена, се означават съответно с </a:t>
            </a:r>
            <a:r>
              <a:rPr lang="bg-BG" sz="2800" dirty="0">
                <a:latin typeface="Courier New" panose="02070309020205020404" pitchFamily="49" charset="0"/>
              </a:rPr>
              <a:t>$1</a:t>
            </a:r>
            <a:r>
              <a:rPr lang="bg-BG" sz="2800" dirty="0"/>
              <a:t>, </a:t>
            </a:r>
            <a:r>
              <a:rPr lang="bg-BG" sz="2800" dirty="0">
                <a:latin typeface="Courier New" panose="02070309020205020404" pitchFamily="49" charset="0"/>
              </a:rPr>
              <a:t>$2</a:t>
            </a:r>
            <a:r>
              <a:rPr lang="bg-BG" sz="2800" dirty="0"/>
              <a:t> и </a:t>
            </a:r>
            <a:r>
              <a:rPr lang="bg-BG" sz="2800" dirty="0">
                <a:latin typeface="Courier New" panose="02070309020205020404" pitchFamily="49" charset="0"/>
              </a:rPr>
              <a:t>$3</a:t>
            </a:r>
          </a:p>
          <a:p>
            <a:pPr>
              <a:lnSpc>
                <a:spcPct val="95000"/>
              </a:lnSpc>
            </a:pPr>
            <a:r>
              <a:rPr lang="bg-BG" sz="2800" dirty="0" err="1"/>
              <a:t>Парсване</a:t>
            </a:r>
            <a:r>
              <a:rPr lang="bg-BG" sz="2800" dirty="0"/>
              <a:t> на декларации </a:t>
            </a:r>
            <a:r>
              <a:rPr lang="bg-BG" sz="2800" dirty="0">
                <a:latin typeface="Courier New" panose="02070309020205020404" pitchFamily="49" charset="0"/>
              </a:rPr>
              <a:t>&lt;</a:t>
            </a:r>
            <a:r>
              <a:rPr lang="bg-BG" sz="2800" dirty="0" err="1">
                <a:latin typeface="Courier New" panose="02070309020205020404" pitchFamily="49" charset="0"/>
              </a:rPr>
              <a:t>var</a:t>
            </a:r>
            <a:r>
              <a:rPr lang="bg-BG" sz="2800" dirty="0">
                <a:latin typeface="Courier New" panose="02070309020205020404" pitchFamily="49" charset="0"/>
              </a:rPr>
              <a:t>&gt;=&lt;</a:t>
            </a:r>
            <a:r>
              <a:rPr lang="bg-BG" sz="2800" dirty="0" err="1">
                <a:latin typeface="Courier New" panose="02070309020205020404" pitchFamily="49" charset="0"/>
              </a:rPr>
              <a:t>value</a:t>
            </a:r>
            <a:r>
              <a:rPr lang="bg-BG" sz="2800" dirty="0">
                <a:latin typeface="Courier New" panose="02070309020205020404" pitchFamily="49" charset="0"/>
              </a:rPr>
              <a:t>&gt;</a:t>
            </a:r>
            <a:r>
              <a:rPr lang="bg-BG" sz="2800" dirty="0"/>
              <a:t>: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2095501" y="1543051"/>
            <a:ext cx="8021637" cy="1547813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91440" rIns="144000" bIns="109728">
            <a:spAutoFit/>
          </a:bodyPr>
          <a:lstStyle/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String text = " няма бира, дай ракия!";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string pattern = @"\A\s*(\w+)(\W+)(\w+)";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string newText = Regex.Replace(text, pattern,"$3$2$1");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Console.WriteLine(newText);</a:t>
            </a:r>
          </a:p>
          <a:p>
            <a:pPr algn="l"/>
            <a:r>
              <a:rPr lang="bg-BG" sz="1600" i="1">
                <a:effectLst>
                  <a:outerShdw blurRad="38100" dist="38100" dir="2700000" algn="tl">
                    <a:srgbClr val="000000"/>
                  </a:outerShdw>
                </a:effectLst>
              </a:rPr>
              <a:t>// Резултат: бира няма, дай ракия!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74887" y="4629150"/>
            <a:ext cx="8021638" cy="193833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91440" rIns="144000" bIns="109728">
            <a:spAutoFit/>
          </a:bodyPr>
          <a:lstStyle/>
          <a:p>
            <a:pPr algn="l">
              <a:lnSpc>
                <a:spcPct val="105000"/>
              </a:lnSpc>
            </a:pP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String text = "server=mail.bg\nuser=u1\npass=!mente17";</a:t>
            </a:r>
          </a:p>
          <a:p>
            <a:pPr algn="l">
              <a:lnSpc>
                <a:spcPct val="105000"/>
              </a:lnSpc>
            </a:pP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string pattern = @"(\w+?)\s*=\s*(\S+)\s*";</a:t>
            </a:r>
          </a:p>
          <a:p>
            <a:pPr algn="l">
              <a:lnSpc>
                <a:spcPct val="105000"/>
              </a:lnSpc>
            </a:pP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MatchCollection matches = Regex.Matches(text, pattern);</a:t>
            </a:r>
          </a:p>
          <a:p>
            <a:pPr algn="l">
              <a:lnSpc>
                <a:spcPct val="105000"/>
              </a:lnSpc>
            </a:pP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foreach (Match m in matches)</a:t>
            </a:r>
          </a:p>
          <a:p>
            <a:pPr algn="l">
              <a:lnSpc>
                <a:spcPct val="105000"/>
              </a:lnSpc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Console.WriteLine("var={0} 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={1}", </a:t>
            </a:r>
          </a:p>
          <a:p>
            <a:pPr algn="l">
              <a:lnSpc>
                <a:spcPct val="105000"/>
              </a:lnSpc>
            </a:pPr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m.Groups[1], m.Groups[2]);</a:t>
            </a:r>
          </a:p>
        </p:txBody>
      </p:sp>
    </p:spTree>
    <p:extLst>
      <p:ext uri="{BB962C8B-B14F-4D97-AF65-F5344CB8AC3E}">
        <p14:creationId xmlns:p14="http://schemas.microsoft.com/office/powerpoint/2010/main" val="4919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00"/>
              <a:t>Регулярни изрази – още примери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7" y="995364"/>
            <a:ext cx="8485188" cy="5438775"/>
          </a:xfrm>
        </p:spPr>
        <p:txBody>
          <a:bodyPr/>
          <a:lstStyle/>
          <a:p>
            <a:r>
              <a:rPr lang="bg-BG" sz="2800"/>
              <a:t>Парсване на дати:</a:t>
            </a:r>
          </a:p>
        </p:txBody>
      </p:sp>
      <p:sp>
        <p:nvSpPr>
          <p:cNvPr id="654340" name="Rectangle 4"/>
          <p:cNvSpPr>
            <a:spLocks noChangeArrowheads="1"/>
          </p:cNvSpPr>
          <p:nvPr/>
        </p:nvSpPr>
        <p:spPr bwMode="auto">
          <a:xfrm>
            <a:off x="2095501" y="1581150"/>
            <a:ext cx="8021637" cy="4965700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91440" rIns="144000" bIns="109728">
            <a:spAutoFit/>
          </a:bodyPr>
          <a:lstStyle/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String text = "17.03.2004 12:11:05";</a:t>
            </a:r>
          </a:p>
          <a:p>
            <a:pPr algn="l"/>
            <a:endParaRPr lang="en-GB" sz="1800" noProof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string pattern = 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@"\A(?&lt;day&gt;\d+)          # day in the beginning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(\.|\/)                  # separator (. or /)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(?&lt;month&gt;\d+)            # month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(\.|\/)                  # separator (. or /)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(?&lt;year&gt;(19|20)?\d{2})   # year (19XX, 20XX or XX)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\s+                      # whitespace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(?&lt;hour&gt;\d+)             # hour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:                        # separator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(?&lt;min&gt;\d+)              # minutes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(:(?&lt;sec&gt;\d+))?          # seconds (optional)";</a:t>
            </a:r>
          </a:p>
          <a:p>
            <a:pPr algn="l"/>
            <a:endParaRPr lang="en-GB" sz="1800" noProof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Match match = Regex.Match(text, pattern, </a:t>
            </a:r>
          </a:p>
          <a:p>
            <a:pPr algn="l"/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    RegexOptions.IgnorePatternWhitespace);</a:t>
            </a:r>
          </a:p>
          <a:p>
            <a:pPr algn="r">
              <a:spcBef>
                <a:spcPct val="50000"/>
              </a:spcBef>
            </a:pPr>
            <a:r>
              <a:rPr lang="bg-BG" sz="1600" i="1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(примерът продължава)</a:t>
            </a:r>
          </a:p>
        </p:txBody>
      </p:sp>
    </p:spTree>
    <p:extLst>
      <p:ext uri="{BB962C8B-B14F-4D97-AF65-F5344CB8AC3E}">
        <p14:creationId xmlns:p14="http://schemas.microsoft.com/office/powerpoint/2010/main" val="27695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00"/>
              <a:t>Регулярни изрази – още примери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7" y="995364"/>
            <a:ext cx="8485188" cy="5438775"/>
          </a:xfrm>
        </p:spPr>
        <p:txBody>
          <a:bodyPr/>
          <a:lstStyle/>
          <a:p>
            <a:r>
              <a:rPr lang="bg-BG" sz="2800"/>
              <a:t>Парсване на дати:</a:t>
            </a:r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endParaRPr lang="bg-BG" sz="2800"/>
          </a:p>
          <a:p>
            <a:pPr>
              <a:spcBef>
                <a:spcPct val="50000"/>
              </a:spcBef>
            </a:pPr>
            <a:r>
              <a:rPr lang="bg-BG" sz="2800"/>
              <a:t>Премахване на пътя от името на файл:</a:t>
            </a:r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2095501" y="1555750"/>
            <a:ext cx="8021637" cy="350043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91440" rIns="144000" bIns="109728">
            <a:spAutoFit/>
          </a:bodyPr>
          <a:lstStyle/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if (match.Success)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GroupCollection gr = match.Groups;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Console.WriteLine("day={0} month={1} year={2}\n" +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"hour={3} min={4} sec={5}", 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gr["day"], gr["month"], gr["year"],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gr["hour"], gr["min"], gr["sec"]);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else  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   Console.WriteLine("Invalid date and time!");</a:t>
            </a:r>
          </a:p>
          <a:p>
            <a:pPr algn="l"/>
            <a:r>
              <a:rPr lang="bg-BG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  <a:endParaRPr lang="bg-BG" sz="1800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2097087" y="5737225"/>
            <a:ext cx="8021638" cy="808038"/>
          </a:xfrm>
          <a:prstGeom prst="rect">
            <a:avLst/>
          </a:prstGeom>
          <a:solidFill>
            <a:schemeClr val="bg1">
              <a:alpha val="39999"/>
            </a:schemeClr>
          </a:solidFill>
          <a:ln w="3175" algn="ctr">
            <a:solidFill>
              <a:srgbClr val="CCE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0" tIns="91440" rIns="144000" bIns="109728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String fileName = @"/home/nakov/sample.tar.gz";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effectLst>
                  <a:outerShdw blurRad="38100" dist="38100" dir="2700000" algn="tl">
                    <a:srgbClr val="000000"/>
                  </a:outerShdw>
                </a:effectLst>
              </a:rPr>
              <a:t>String file = Regex.Replace(fileName, @"^.*(\\|/)", "");</a:t>
            </a:r>
          </a:p>
        </p:txBody>
      </p:sp>
    </p:spTree>
    <p:extLst>
      <p:ext uri="{BB962C8B-B14F-4D97-AF65-F5344CB8AC3E}">
        <p14:creationId xmlns:p14="http://schemas.microsoft.com/office/powerpoint/2010/main" val="24059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регулярен израз?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7000"/>
              </a:lnSpc>
            </a:pPr>
            <a:r>
              <a:rPr lang="bg-BG" sz="2800" dirty="0"/>
              <a:t>Регулярен израз </a:t>
            </a:r>
            <a:r>
              <a:rPr lang="bg-BG" sz="2800" dirty="0" smtClean="0">
                <a:solidFill>
                  <a:schemeClr val="accent6"/>
                </a:solidFill>
              </a:rPr>
              <a:t>описва</a:t>
            </a:r>
            <a:r>
              <a:rPr lang="bg-BG" sz="2800" dirty="0" smtClean="0"/>
              <a:t> </a:t>
            </a:r>
            <a:r>
              <a:rPr lang="bg-BG" sz="2800" dirty="0"/>
              <a:t>някаква </a:t>
            </a:r>
            <a:r>
              <a:rPr lang="bg-BG" sz="2800" dirty="0">
                <a:solidFill>
                  <a:schemeClr val="accent6"/>
                </a:solidFill>
              </a:rPr>
              <a:t>съвкупност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accent6"/>
                </a:solidFill>
              </a:rPr>
              <a:t>от</a:t>
            </a:r>
            <a:r>
              <a:rPr lang="bg-BG" sz="2800" dirty="0"/>
              <a:t> символни </a:t>
            </a:r>
            <a:r>
              <a:rPr lang="bg-BG" sz="2800" dirty="0">
                <a:solidFill>
                  <a:schemeClr val="accent6"/>
                </a:solidFill>
              </a:rPr>
              <a:t>низове</a:t>
            </a:r>
            <a:r>
              <a:rPr lang="bg-BG" sz="2800" dirty="0"/>
              <a:t> </a:t>
            </a:r>
            <a:r>
              <a:rPr lang="bg-BG" sz="2800" dirty="0" smtClean="0">
                <a:solidFill>
                  <a:schemeClr val="accent6"/>
                </a:solidFill>
              </a:rPr>
              <a:t>чрез специална </a:t>
            </a:r>
            <a:r>
              <a:rPr lang="bg-BG" sz="2800" dirty="0">
                <a:solidFill>
                  <a:schemeClr val="accent6"/>
                </a:solidFill>
              </a:rPr>
              <a:t>граматика</a:t>
            </a:r>
            <a:r>
              <a:rPr lang="bg-BG" sz="2800" dirty="0"/>
              <a:t> за описание на низовете</a:t>
            </a:r>
          </a:p>
          <a:p>
            <a:pPr>
              <a:lnSpc>
                <a:spcPct val="87000"/>
              </a:lnSpc>
            </a:pPr>
            <a:r>
              <a:rPr lang="bg-BG" sz="2800" dirty="0" smtClean="0"/>
              <a:t>Например:</a:t>
            </a:r>
          </a:p>
          <a:p>
            <a:pPr marL="0" indent="0">
              <a:lnSpc>
                <a:spcPct val="87000"/>
              </a:lnSpc>
              <a:buNone/>
            </a:pPr>
            <a:endParaRPr lang="bg-BG" sz="2800" dirty="0">
              <a:latin typeface="Courier New" panose="02070309020205020404" pitchFamily="49" charset="0"/>
            </a:endParaRPr>
          </a:p>
          <a:p>
            <a:pPr>
              <a:lnSpc>
                <a:spcPct val="87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bg-BG" sz="2800" dirty="0"/>
              <a:t>	обозначава всички </a:t>
            </a:r>
            <a:r>
              <a:rPr lang="bg-BG" sz="2800" dirty="0" smtClean="0"/>
              <a:t>непразни низове</a:t>
            </a:r>
            <a:r>
              <a:rPr lang="bg-BG" sz="2800" dirty="0"/>
              <a:t>, които се състоят само от цифрите </a:t>
            </a:r>
            <a:r>
              <a:rPr lang="bg-BG" sz="2800" dirty="0">
                <a:latin typeface="Courier New" panose="02070309020205020404" pitchFamily="49" charset="0"/>
              </a:rPr>
              <a:t>0</a:t>
            </a:r>
            <a:r>
              <a:rPr lang="bg-BG" sz="2800" dirty="0"/>
              <a:t> и </a:t>
            </a:r>
            <a:r>
              <a:rPr lang="bg-BG" sz="2800" dirty="0">
                <a:latin typeface="Courier New" panose="02070309020205020404" pitchFamily="49" charset="0"/>
              </a:rPr>
              <a:t>1</a:t>
            </a:r>
            <a:r>
              <a:rPr lang="bg-BG" sz="2800" dirty="0"/>
              <a:t>, а </a:t>
            </a:r>
            <a:r>
              <a:rPr lang="bg-BG" sz="2800" dirty="0" smtClean="0"/>
              <a:t>низът</a:t>
            </a:r>
          </a:p>
          <a:p>
            <a:pPr>
              <a:lnSpc>
                <a:spcPct val="87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sz="2800" dirty="0"/>
          </a:p>
          <a:p>
            <a:pPr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bg-BG" sz="2800" dirty="0"/>
              <a:t>	обозначава всички телефонни номера, които имат вида </a:t>
            </a:r>
            <a:r>
              <a:rPr lang="en-US" sz="2800" dirty="0">
                <a:latin typeface="Courier New" panose="02070309020205020404" pitchFamily="49" charset="0"/>
              </a:rPr>
              <a:t>088XXXXXXX</a:t>
            </a:r>
            <a:r>
              <a:rPr lang="en-US" sz="2800" dirty="0"/>
              <a:t> </a:t>
            </a:r>
            <a:r>
              <a:rPr lang="bg-BG" sz="2800" dirty="0" smtClean="0"/>
              <a:t>(където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</a:rPr>
              <a:t>X</a:t>
            </a:r>
            <a:r>
              <a:rPr lang="en-US" sz="2800" dirty="0" smtClean="0"/>
              <a:t> </a:t>
            </a:r>
            <a:r>
              <a:rPr lang="bg-BG" sz="2800" dirty="0"/>
              <a:t>е цифра)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1217612" y="3236162"/>
            <a:ext cx="8077201" cy="510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[0-</a:t>
            </a:r>
            <a:r>
              <a:rPr lang="bg-BG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  <a:r>
              <a:rPr lang="bg-BG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1217611" y="4648200"/>
            <a:ext cx="8077201" cy="50940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/>
            <a:r>
              <a:rPr lang="bg-BG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088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[0-</a:t>
            </a:r>
            <a:r>
              <a:rPr lang="bg-BG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]{7}</a:t>
            </a:r>
            <a:endParaRPr lang="bg-BG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9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4" grpId="0" animBg="1"/>
      <p:bldP spid="60928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Търсите готови изрази?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524001"/>
            <a:ext cx="11200030" cy="5029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bg-BG" sz="2800" dirty="0"/>
              <a:t>Не е нужно да знаете всичко за регулярните изрази</a:t>
            </a:r>
          </a:p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bg-BG" sz="2800" dirty="0"/>
              <a:t>И</a:t>
            </a:r>
            <a:r>
              <a:rPr lang="bg-BG" sz="2800" dirty="0" smtClean="0"/>
              <a:t>ма </a:t>
            </a:r>
            <a:r>
              <a:rPr lang="bg-BG" sz="2800" dirty="0"/>
              <a:t>сайтове, където можете да намерите на готово каквото ви трябва:</a:t>
            </a:r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bg-BG" sz="2400" dirty="0" err="1"/>
              <a:t>Regular</a:t>
            </a:r>
            <a:r>
              <a:rPr lang="bg-BG" sz="2400" dirty="0"/>
              <a:t> </a:t>
            </a:r>
            <a:r>
              <a:rPr lang="bg-BG" sz="2400" dirty="0" err="1"/>
              <a:t>Expressions</a:t>
            </a:r>
            <a:r>
              <a:rPr lang="bg-BG" sz="2400" dirty="0"/>
              <a:t> </a:t>
            </a:r>
            <a:r>
              <a:rPr lang="bg-BG" sz="2400" dirty="0" err="1"/>
              <a:t>Library</a:t>
            </a:r>
            <a:r>
              <a:rPr lang="bg-BG" sz="2400" dirty="0"/>
              <a:t> – </a:t>
            </a:r>
            <a:r>
              <a:rPr lang="bg-BG" sz="2400" dirty="0">
                <a:hlinkClick r:id="rId3"/>
              </a:rPr>
              <a:t>http://www.regexlib.com/</a:t>
            </a:r>
            <a:endParaRPr lang="bg-BG" sz="2400" dirty="0"/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bg-BG" sz="2400" dirty="0"/>
              <a:t>3 </a:t>
            </a:r>
            <a:r>
              <a:rPr lang="bg-BG" sz="2400" dirty="0" err="1"/>
              <a:t>Leaf</a:t>
            </a:r>
            <a:r>
              <a:rPr lang="bg-BG" sz="2400" dirty="0"/>
              <a:t>: .NET </a:t>
            </a:r>
            <a:r>
              <a:rPr lang="bg-BG" sz="2400" dirty="0" err="1"/>
              <a:t>Regular</a:t>
            </a:r>
            <a:r>
              <a:rPr lang="bg-BG" sz="2400" dirty="0"/>
              <a:t> </a:t>
            </a:r>
            <a:r>
              <a:rPr lang="bg-BG" sz="2400" dirty="0" err="1"/>
              <a:t>Expression</a:t>
            </a:r>
            <a:r>
              <a:rPr lang="bg-BG" sz="2400" dirty="0"/>
              <a:t> </a:t>
            </a:r>
            <a:r>
              <a:rPr lang="bg-BG" sz="2400" dirty="0" err="1"/>
              <a:t>Repository</a:t>
            </a:r>
            <a:r>
              <a:rPr lang="bg-BG" sz="2400" dirty="0"/>
              <a:t> – </a:t>
            </a:r>
            <a:r>
              <a:rPr lang="bg-BG" sz="2400" dirty="0">
                <a:hlinkClick r:id="rId4"/>
              </a:rPr>
              <a:t>http://www.3leaf.com/resources/articles/regex.aspx</a:t>
            </a:r>
            <a:endParaRPr lang="bg-BG" sz="2400" dirty="0"/>
          </a:p>
          <a:p>
            <a:pPr>
              <a:lnSpc>
                <a:spcPct val="85000"/>
              </a:lnSpc>
              <a:spcBef>
                <a:spcPct val="28000"/>
              </a:spcBef>
            </a:pPr>
            <a:r>
              <a:rPr lang="bg-BG" sz="2800" dirty="0" smtClean="0"/>
              <a:t>Има и инструменти </a:t>
            </a:r>
            <a:r>
              <a:rPr lang="bg-BG" sz="2800" dirty="0"/>
              <a:t>за създаване и тестване на рег. </a:t>
            </a:r>
            <a:r>
              <a:rPr lang="bg-BG" sz="2800" dirty="0" smtClean="0"/>
              <a:t>изрази:</a:t>
            </a:r>
            <a:endParaRPr lang="bg-BG" sz="2800" dirty="0"/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bg-BG" sz="2400" dirty="0" err="1"/>
              <a:t>The</a:t>
            </a:r>
            <a:r>
              <a:rPr lang="bg-BG" sz="2400" dirty="0"/>
              <a:t> </a:t>
            </a:r>
            <a:r>
              <a:rPr lang="bg-BG" sz="2400" dirty="0" err="1"/>
              <a:t>Regulator</a:t>
            </a:r>
            <a:r>
              <a:rPr lang="bg-BG" sz="2400" dirty="0"/>
              <a:t> – </a:t>
            </a:r>
            <a:r>
              <a:rPr lang="bg-BG" sz="2400" dirty="0">
                <a:hlinkClick r:id="rId5"/>
              </a:rPr>
              <a:t>http://royo.is-a-geek.com/iserializable/regulator/</a:t>
            </a:r>
            <a:endParaRPr lang="bg-BG" sz="2400" dirty="0"/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bg-BG" sz="2400" dirty="0" err="1"/>
              <a:t>The</a:t>
            </a:r>
            <a:r>
              <a:rPr lang="bg-BG" sz="2400" dirty="0"/>
              <a:t> </a:t>
            </a:r>
            <a:r>
              <a:rPr lang="bg-BG" sz="2400" dirty="0" err="1"/>
              <a:t>Regex</a:t>
            </a:r>
            <a:r>
              <a:rPr lang="bg-BG" sz="2400" dirty="0"/>
              <a:t> </a:t>
            </a:r>
            <a:r>
              <a:rPr lang="bg-BG" sz="2400" dirty="0" err="1"/>
              <a:t>Coach</a:t>
            </a:r>
            <a:r>
              <a:rPr lang="bg-BG" sz="2400" dirty="0"/>
              <a:t> – </a:t>
            </a:r>
            <a:r>
              <a:rPr lang="bg-BG" sz="2400" dirty="0">
                <a:hlinkClick r:id="rId6"/>
              </a:rPr>
              <a:t>http://www.weitz.de/regex-coach</a:t>
            </a:r>
            <a:r>
              <a:rPr lang="bg-BG" sz="2400" dirty="0" smtClean="0">
                <a:hlinkClick r:id="rId6"/>
              </a:rPr>
              <a:t>/</a:t>
            </a:r>
            <a:endParaRPr lang="en-US" sz="2400" dirty="0" smtClean="0"/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en-US" sz="2400" dirty="0" err="1" smtClean="0"/>
              <a:t>RegEx</a:t>
            </a:r>
            <a:r>
              <a:rPr lang="en-US" sz="2400" dirty="0"/>
              <a:t> Storm - </a:t>
            </a:r>
            <a:r>
              <a:rPr lang="en-US" sz="2400" dirty="0">
                <a:hlinkClick r:id="rId7"/>
              </a:rPr>
              <a:t>http://</a:t>
            </a:r>
            <a:r>
              <a:rPr lang="en-US" sz="2400" dirty="0" smtClean="0">
                <a:hlinkClick r:id="rId7"/>
              </a:rPr>
              <a:t>regexstorm.net/reference</a:t>
            </a:r>
            <a:r>
              <a:rPr lang="en-US" sz="2400" dirty="0" smtClean="0"/>
              <a:t> </a:t>
            </a:r>
            <a:endParaRPr lang="bg-BG" sz="2400" dirty="0" smtClean="0"/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en-US" sz="2400" dirty="0" err="1" smtClean="0"/>
              <a:t>RegExpr</a:t>
            </a:r>
            <a:r>
              <a:rPr lang="en-US" sz="2400" dirty="0" smtClean="0"/>
              <a:t> - </a:t>
            </a:r>
            <a:r>
              <a:rPr lang="en-GB" sz="2400" dirty="0" smtClean="0">
                <a:hlinkClick r:id="rId8"/>
              </a:rPr>
              <a:t>https</a:t>
            </a:r>
            <a:r>
              <a:rPr lang="en-GB" sz="2400" dirty="0">
                <a:hlinkClick r:id="rId8"/>
              </a:rPr>
              <a:t>://regexr.com</a:t>
            </a:r>
            <a:r>
              <a:rPr lang="en-GB" sz="2400" dirty="0" smtClean="0">
                <a:hlinkClick r:id="rId8"/>
              </a:rPr>
              <a:t>/</a:t>
            </a:r>
            <a:r>
              <a:rPr lang="en-GB" sz="2400" dirty="0" smtClean="0"/>
              <a:t> </a:t>
            </a:r>
          </a:p>
          <a:p>
            <a:pPr marL="896938" lvl="1" indent="-330200">
              <a:lnSpc>
                <a:spcPct val="85000"/>
              </a:lnSpc>
              <a:spcBef>
                <a:spcPct val="28000"/>
              </a:spcBef>
            </a:pPr>
            <a:r>
              <a:rPr lang="en-US" sz="2400" dirty="0" smtClean="0"/>
              <a:t>Regular </a:t>
            </a:r>
            <a:r>
              <a:rPr lang="en-US" sz="2400" dirty="0"/>
              <a:t>expressions 101 - </a:t>
            </a:r>
            <a:r>
              <a:rPr lang="en-US" sz="2400" dirty="0">
                <a:hlinkClick r:id="rId9"/>
              </a:rPr>
              <a:t>https://regex101.com</a:t>
            </a:r>
            <a:r>
              <a:rPr lang="en-US" sz="2400" dirty="0" smtClean="0">
                <a:hlinkClick r:id="rId9"/>
              </a:rPr>
              <a:t>/</a:t>
            </a:r>
            <a:r>
              <a:rPr lang="en-US" sz="2400" dirty="0" smtClean="0"/>
              <a:t>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66338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895851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Регулярните изрази </a:t>
            </a:r>
            <a:r>
              <a:rPr lang="bg-BG" sz="2800" dirty="0" smtClean="0"/>
              <a:t>са </a:t>
            </a:r>
            <a:r>
              <a:rPr lang="bg-BG" sz="2800" dirty="0"/>
              <a:t>мощно</a:t>
            </a:r>
            <a:r>
              <a:rPr lang="en-US" sz="2800" dirty="0"/>
              <a:t> </a:t>
            </a:r>
            <a:r>
              <a:rPr lang="bg-BG" sz="2800" dirty="0"/>
              <a:t>средство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>за работа </a:t>
            </a:r>
            <a:r>
              <a:rPr lang="bg-BG" sz="2800" dirty="0"/>
              <a:t>с текст </a:t>
            </a:r>
            <a:r>
              <a:rPr lang="bg-BG" sz="2800" dirty="0" smtClean="0"/>
              <a:t>(търсене и заместване, </a:t>
            </a:r>
            <a:br>
              <a:rPr lang="bg-BG" sz="2800" dirty="0" smtClean="0"/>
            </a:br>
            <a:r>
              <a:rPr lang="bg-BG" sz="2800" dirty="0" smtClean="0"/>
              <a:t>извличане, валидиране на текст и други)</a:t>
            </a:r>
          </a:p>
          <a:p>
            <a:r>
              <a:rPr lang="bg-BG" sz="2800" dirty="0"/>
              <a:t>С </a:t>
            </a:r>
            <a:r>
              <a:rPr lang="bg-BG" sz="2800" dirty="0" smtClean="0"/>
              <a:t>тях </a:t>
            </a:r>
            <a:r>
              <a:rPr lang="bg-BG" sz="2800" dirty="0">
                <a:solidFill>
                  <a:schemeClr val="accent6"/>
                </a:solidFill>
              </a:rPr>
              <a:t>описваме низовете, които търсим </a:t>
            </a:r>
            <a:r>
              <a:rPr lang="bg-BG" sz="2800" dirty="0"/>
              <a:t>в 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>даден текст, с помощта на специален език</a:t>
            </a:r>
            <a:endParaRPr lang="bg-BG" sz="2800" dirty="0"/>
          </a:p>
          <a:p>
            <a:r>
              <a:rPr lang="bg-BG" sz="2800" dirty="0"/>
              <a:t>Синтаксисът </a:t>
            </a:r>
            <a:r>
              <a:rPr lang="bg-BG" sz="2800" dirty="0" smtClean="0"/>
              <a:t>му се </a:t>
            </a:r>
            <a:r>
              <a:rPr lang="bg-BG" sz="2800" dirty="0"/>
              <a:t>състои от:</a:t>
            </a:r>
          </a:p>
          <a:p>
            <a:pPr lvl="1"/>
            <a:r>
              <a:rPr lang="bg-BG" sz="2400" dirty="0">
                <a:solidFill>
                  <a:schemeClr val="accent6"/>
                </a:solidFill>
              </a:rPr>
              <a:t>литерали</a:t>
            </a:r>
            <a:r>
              <a:rPr lang="bg-BG" sz="2400" dirty="0"/>
              <a:t> - </a:t>
            </a:r>
            <a:r>
              <a:rPr lang="bg-BG" sz="2400" dirty="0" smtClean="0"/>
              <a:t>частите </a:t>
            </a:r>
            <a:r>
              <a:rPr lang="bg-BG" sz="2400" dirty="0"/>
              <a:t>от низове, които търсим</a:t>
            </a:r>
          </a:p>
          <a:p>
            <a:pPr lvl="1"/>
            <a:r>
              <a:rPr lang="bg-BG" sz="2400" dirty="0">
                <a:solidFill>
                  <a:schemeClr val="accent6"/>
                </a:solidFill>
              </a:rPr>
              <a:t>метасимволи</a:t>
            </a:r>
            <a:r>
              <a:rPr lang="bg-BG" sz="2400" dirty="0"/>
              <a:t> - команди, които задават 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специални </a:t>
            </a:r>
            <a:r>
              <a:rPr lang="bg-BG" sz="2400" dirty="0"/>
              <a:t>указания и правила за </a:t>
            </a:r>
            <a:r>
              <a:rPr lang="bg-BG" sz="2400" dirty="0" smtClean="0"/>
              <a:t>търсене –</a:t>
            </a:r>
            <a:br>
              <a:rPr lang="bg-BG" sz="2400" dirty="0" smtClean="0"/>
            </a:br>
            <a:r>
              <a:rPr lang="bg-BG" sz="2400" dirty="0"/>
              <a:t>е</a:t>
            </a:r>
            <a:r>
              <a:rPr lang="ru-RU" sz="2400" dirty="0" smtClean="0"/>
              <a:t>scap</a:t>
            </a:r>
            <a:r>
              <a:rPr lang="en-US" sz="2400" dirty="0" smtClean="0"/>
              <a:t>e </a:t>
            </a:r>
            <a:r>
              <a:rPr lang="ru-RU" sz="2400" dirty="0" smtClean="0"/>
              <a:t>последователности</a:t>
            </a:r>
            <a:r>
              <a:rPr lang="ru-RU" sz="2400" dirty="0"/>
              <a:t>, </a:t>
            </a:r>
            <a:r>
              <a:rPr lang="ru-RU" sz="2400" dirty="0" smtClean="0"/>
              <a:t>класове</a:t>
            </a:r>
            <a:r>
              <a:rPr lang="en-US" sz="2400" dirty="0" smtClean="0"/>
              <a:t> </a:t>
            </a:r>
            <a:r>
              <a:rPr lang="bg-BG" sz="2400" dirty="0" smtClean="0"/>
              <a:t>символи</a:t>
            </a:r>
            <a:r>
              <a:rPr lang="ru-RU" sz="2400" dirty="0" smtClean="0"/>
              <a:t>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количество, местоположение и др</a:t>
            </a:r>
            <a:r>
              <a:rPr lang="ru-RU" sz="2400" dirty="0" smtClean="0"/>
              <a:t>.</a:t>
            </a:r>
            <a:r>
              <a:rPr lang="bg-BG" sz="2400" dirty="0" smtClean="0"/>
              <a:t/>
            </a:r>
            <a:br>
              <a:rPr lang="bg-BG" sz="2400" dirty="0" smtClean="0"/>
            </a:br>
            <a:endParaRPr lang="bg-BG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359717" y="2128999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33921" r="1702"/>
          <a:stretch/>
        </p:blipFill>
        <p:spPr>
          <a:xfrm>
            <a:off x="7923212" y="4549942"/>
            <a:ext cx="3857344" cy="14214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Регулярни изрази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</a:t>
            </a:r>
            <a:r>
              <a:rPr lang="bg-BG" sz="2800" dirty="0" smtClean="0">
                <a:hlinkClick r:id="rId4"/>
              </a:rPr>
              <a:t>презентация за регулярните изрази</a:t>
            </a:r>
            <a:r>
              <a:rPr lang="bg-BG" sz="2800" dirty="0" smtClean="0"/>
              <a:t> на Светлин Наков и на </a:t>
            </a:r>
            <a:r>
              <a:rPr lang="bg-BG" sz="2800" dirty="0" smtClean="0">
                <a:hlinkClick r:id="rId5"/>
              </a:rPr>
              <a:t>друга</a:t>
            </a:r>
            <a:r>
              <a:rPr lang="bg-BG" sz="2800" dirty="0" smtClean="0"/>
              <a:t>, направена съвместно с Георги Пенков.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Регулярни </a:t>
            </a:r>
            <a:r>
              <a:rPr lang="bg-BG" sz="3800" dirty="0" smtClean="0"/>
              <a:t>изрази</a:t>
            </a:r>
            <a:r>
              <a:rPr lang="en-US" sz="3800" dirty="0" smtClean="0"/>
              <a:t> </a:t>
            </a:r>
            <a:r>
              <a:rPr lang="bg-BG" sz="3800" dirty="0" smtClean="0"/>
              <a:t>– </a:t>
            </a:r>
            <a:r>
              <a:rPr lang="bg-BG" sz="3800" dirty="0"/>
              <a:t>пример</a:t>
            </a:r>
            <a:r>
              <a:rPr lang="bg-BG" sz="40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83" y="1981200"/>
            <a:ext cx="11033459" cy="4100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653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/>
              <a:t>Регулярни изрази в </a:t>
            </a:r>
            <a:r>
              <a:rPr lang="en-US" sz="3800"/>
              <a:t>.NET</a:t>
            </a:r>
            <a:r>
              <a:rPr lang="bg-BG" sz="3800"/>
              <a:t> – пример</a:t>
            </a:r>
            <a:r>
              <a:rPr lang="bg-BG" sz="4000"/>
              <a:t> 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989012" y="1447800"/>
            <a:ext cx="10501004" cy="4930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static void Main(string[] args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string text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bg-BG" noProof="1">
                <a:latin typeface="Consolas" panose="020B0609020204030204" pitchFamily="49" charset="0"/>
                <a:cs typeface="Consolas" panose="020B0609020204030204" pitchFamily="49" charset="0"/>
              </a:rPr>
              <a:t>Няма скара, няма бира, няма к'во да ям.";</a:t>
            </a:r>
          </a:p>
          <a:p>
            <a:pPr algn="l">
              <a:lnSpc>
                <a:spcPct val="95000"/>
              </a:lnSpc>
              <a:spcBef>
                <a:spcPct val="70000"/>
              </a:spcBef>
            </a:pPr>
            <a:r>
              <a:rPr lang="bg-BG" i="1" noProof="1">
                <a:latin typeface="Consolas" panose="020B0609020204030204" pitchFamily="49" charset="0"/>
                <a:cs typeface="Consolas" panose="020B0609020204030204" pitchFamily="49" charset="0"/>
              </a:rPr>
              <a:t>    // Регулярен израз за търсене на </a:t>
            </a:r>
            <a:r>
              <a:rPr lang="bg-BG" i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текст</a:t>
            </a:r>
            <a:endParaRPr lang="bg-BG" i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5000"/>
              </a:lnSpc>
            </a:pP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pattern = @"\w*ира|скара|\w*ям\w*";</a:t>
            </a:r>
          </a:p>
          <a:p>
            <a:pPr algn="l">
              <a:lnSpc>
                <a:spcPct val="95000"/>
              </a:lnSpc>
              <a:spcBef>
                <a:spcPct val="70000"/>
              </a:spcBef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Match match = Regex.Match(text, pattern);</a:t>
            </a: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while (match.Success) </a:t>
            </a:r>
            <a:r>
              <a:rPr lang="bg-BG" noProof="1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noProof="1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GB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    Console.WriteLine(</a:t>
            </a:r>
          </a:p>
          <a:p>
            <a:pPr algn="l">
              <a:lnSpc>
                <a:spcPct val="95000"/>
              </a:lnSpc>
            </a:pPr>
            <a:r>
              <a:rPr lang="bg-BG" noProof="1">
                <a:latin typeface="Consolas" panose="020B0609020204030204" pitchFamily="49" charset="0"/>
                <a:cs typeface="Consolas" panose="020B0609020204030204" pitchFamily="49" charset="0"/>
              </a:rPr>
              <a:t>            "Низ: \"{0}\" - начало {1}, дължина {2}",</a:t>
            </a: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        match, match.Index, match.Length);</a:t>
            </a: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    match = match.NextMatch();</a:t>
            </a: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algn="l">
              <a:lnSpc>
                <a:spcPct val="9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7" descr="V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352800"/>
            <a:ext cx="5494473" cy="32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200" dirty="0"/>
              <a:t>Валидация с регулярни изрази</a:t>
            </a:r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4"/>
            <a:ext cx="10971430" cy="457517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8000"/>
              </a:lnSpc>
              <a:spcBef>
                <a:spcPct val="20000"/>
              </a:spcBef>
            </a:pPr>
            <a:r>
              <a:rPr lang="bg-BG" sz="2800" noProof="1"/>
              <a:t>Регулярните изрази са много удобни за </a:t>
            </a:r>
            <a:r>
              <a:rPr lang="bg-BG" sz="2800" noProof="1">
                <a:solidFill>
                  <a:schemeClr val="accent6"/>
                </a:solidFill>
              </a:rPr>
              <a:t>валидация</a:t>
            </a:r>
            <a:r>
              <a:rPr lang="bg-BG" sz="2800" noProof="1"/>
              <a:t> на входни </a:t>
            </a:r>
            <a:r>
              <a:rPr lang="bg-BG" sz="2800" noProof="1" smtClean="0"/>
              <a:t>данни:</a:t>
            </a:r>
            <a:r>
              <a:rPr lang="en-US" sz="2800" noProof="1" smtClean="0"/>
              <a:t/>
            </a:r>
            <a:br>
              <a:rPr lang="en-US" sz="2800" noProof="1" smtClean="0"/>
            </a:br>
            <a:endParaRPr lang="en-US" sz="2800" noProof="1" smtClean="0"/>
          </a:p>
          <a:p>
            <a:pPr>
              <a:lnSpc>
                <a:spcPct val="88000"/>
              </a:lnSpc>
              <a:spcBef>
                <a:spcPct val="20000"/>
              </a:spcBef>
            </a:pPr>
            <a:endParaRPr lang="bg-BG" sz="28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endParaRPr lang="bg-BG" sz="28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endParaRPr lang="bg-BG" sz="28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endParaRPr lang="bg-BG" sz="28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endParaRPr lang="bg-BG" sz="28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r>
              <a:rPr lang="bg-BG" sz="2800" noProof="1"/>
              <a:t>Валидни email адреси:</a:t>
            </a:r>
          </a:p>
          <a:p>
            <a:pPr marL="457063" lvl="1" indent="0">
              <a:lnSpc>
                <a:spcPct val="88000"/>
              </a:lnSpc>
              <a:spcBef>
                <a:spcPct val="20000"/>
              </a:spcBef>
              <a:buNone/>
            </a:pPr>
            <a:r>
              <a:rPr lang="en-GB" sz="2400" noProof="1" smtClean="0">
                <a:hlinkClick r:id="rId3"/>
              </a:rPr>
              <a:t>nyakoi-lom@</a:t>
            </a:r>
            <a:r>
              <a:rPr lang="en-US" sz="2400" noProof="1" smtClean="0">
                <a:hlinkClick r:id="rId3"/>
              </a:rPr>
              <a:t>abv</a:t>
            </a:r>
            <a:r>
              <a:rPr lang="en-GB" sz="2400" noProof="1" smtClean="0">
                <a:hlinkClick r:id="rId3"/>
              </a:rPr>
              <a:t>.bg</a:t>
            </a:r>
            <a:r>
              <a:rPr lang="en-GB" sz="2400" noProof="1" smtClean="0"/>
              <a:t>, </a:t>
            </a:r>
            <a:r>
              <a:rPr lang="en-GB" sz="2400" noProof="1">
                <a:hlinkClick r:id="rId4"/>
              </a:rPr>
              <a:t>-123--@usa.net</a:t>
            </a:r>
            <a:r>
              <a:rPr lang="en-GB" sz="2400" noProof="1"/>
              <a:t>, </a:t>
            </a:r>
            <a:r>
              <a:rPr lang="en-GB" sz="2400" noProof="1">
                <a:hlinkClick r:id="rId5"/>
              </a:rPr>
              <a:t>test.test123@en.some-host.12345.com</a:t>
            </a:r>
            <a:endParaRPr lang="en-GB" sz="2400" noProof="1"/>
          </a:p>
          <a:p>
            <a:pPr>
              <a:lnSpc>
                <a:spcPct val="88000"/>
              </a:lnSpc>
              <a:spcBef>
                <a:spcPct val="20000"/>
              </a:spcBef>
            </a:pPr>
            <a:r>
              <a:rPr lang="bg-BG" sz="2800" noProof="1"/>
              <a:t>Невалидни email адреси:</a:t>
            </a:r>
          </a:p>
          <a:p>
            <a:pPr marL="457063" lvl="1" indent="0">
              <a:lnSpc>
                <a:spcPct val="88000"/>
              </a:lnSpc>
              <a:spcBef>
                <a:spcPct val="20000"/>
              </a:spcBef>
              <a:buNone/>
            </a:pPr>
            <a:r>
              <a:rPr lang="en-GB" sz="2400" noProof="1">
                <a:hlinkClick r:id="rId6"/>
              </a:rPr>
              <a:t>.ala.@bala.com</a:t>
            </a:r>
            <a:r>
              <a:rPr lang="en-GB" sz="2400" noProof="1"/>
              <a:t>, </a:t>
            </a:r>
            <a:r>
              <a:rPr lang="en-GB" sz="2400" noProof="1" smtClean="0">
                <a:hlinkClick r:id="rId7"/>
              </a:rPr>
              <a:t>user</a:t>
            </a:r>
            <a:r>
              <a:rPr lang="en-GB" sz="2400" noProof="1">
                <a:hlinkClick r:id="rId7"/>
              </a:rPr>
              <a:t>@.test.ru</a:t>
            </a:r>
            <a:r>
              <a:rPr lang="en-GB" sz="2400" noProof="1"/>
              <a:t>, </a:t>
            </a:r>
            <a:r>
              <a:rPr lang="en-GB" sz="2400" noProof="1">
                <a:hlinkClick r:id="rId8"/>
              </a:rPr>
              <a:t>user@test.ru</a:t>
            </a:r>
            <a:r>
              <a:rPr lang="en-GB" sz="2400" noProof="1"/>
              <a:t>., </a:t>
            </a:r>
            <a:r>
              <a:rPr lang="en-GB" sz="2400" noProof="1">
                <a:hlinkClick r:id="rId9"/>
              </a:rPr>
              <a:t>alabala@</a:t>
            </a:r>
            <a:r>
              <a:rPr lang="en-GB" sz="2400" noProof="1"/>
              <a:t>, </a:t>
            </a:r>
            <a:r>
              <a:rPr lang="en-GB" sz="2400" noProof="1" smtClean="0">
                <a:hlinkClick r:id="rId10"/>
              </a:rPr>
              <a:t>user@host</a:t>
            </a:r>
            <a:r>
              <a:rPr lang="en-GB" sz="2400" noProof="1" smtClean="0"/>
              <a:t>, </a:t>
            </a:r>
            <a:r>
              <a:rPr lang="en-GB" sz="2400" noProof="1" smtClean="0">
                <a:hlinkClick r:id="rId11"/>
              </a:rPr>
              <a:t>@eu.net</a:t>
            </a:r>
            <a:endParaRPr lang="en-GB" sz="2400" noProof="1"/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1198094" y="2286000"/>
            <a:ext cx="10611317" cy="2142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44000" tIns="91440" rIns="144000" bIns="109728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string email = "test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p46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@ala-bala.somehost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.somewhere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.bg";</a:t>
            </a:r>
          </a:p>
          <a:p>
            <a:pPr algn="l">
              <a:lnSpc>
                <a:spcPct val="1050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string regex = @"^([a-zA-Z0-9_\-][a-zA-Z0-9_\-\.]{0,49})" + </a:t>
            </a:r>
          </a:p>
          <a:p>
            <a:pPr algn="l">
              <a:lnSpc>
                <a:spcPct val="105000"/>
              </a:lnSpc>
            </a:pPr>
            <a:r>
              <a:rPr lang="bg-BG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bg-BG" noProof="1">
                <a:latin typeface="Consolas" panose="020B0609020204030204" pitchFamily="49" charset="0"/>
                <a:cs typeface="Consolas" panose="020B0609020204030204" pitchFamily="49" charset="0"/>
              </a:rPr>
              <a:t>@"</a:t>
            </a:r>
            <a:r>
              <a:rPr lang="bg-BG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(([a-zA-Z0-9][a-zA-Z0-9\-]{0,49}\.)+[a-zA-Z]{2,4})$";</a:t>
            </a:r>
          </a:p>
          <a:p>
            <a:pPr algn="l">
              <a:lnSpc>
                <a:spcPct val="10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bool valid = Regex.IsMatch(email, regex);</a:t>
            </a:r>
          </a:p>
          <a:p>
            <a:pPr algn="l">
              <a:lnSpc>
                <a:spcPct val="105000"/>
              </a:lnSpc>
            </a:pPr>
            <a:r>
              <a:rPr lang="en-GB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Console.WriteLine(valid);</a:t>
            </a:r>
          </a:p>
        </p:txBody>
      </p:sp>
    </p:spTree>
    <p:extLst>
      <p:ext uri="{BB962C8B-B14F-4D97-AF65-F5344CB8AC3E}">
        <p14:creationId xmlns:p14="http://schemas.microsoft.com/office/powerpoint/2010/main" val="10788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200"/>
              <a:t>Езикът на регулярните изрази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1047630" cy="4351338"/>
          </a:xfrm>
        </p:spPr>
        <p:txBody>
          <a:bodyPr>
            <a:normAutofit/>
          </a:bodyPr>
          <a:lstStyle/>
          <a:p>
            <a:r>
              <a:rPr lang="bg-BG" sz="2800" dirty="0" smtClean="0"/>
              <a:t>С регулярните </a:t>
            </a:r>
            <a:r>
              <a:rPr lang="bg-BG" sz="2800" dirty="0"/>
              <a:t>изрази </a:t>
            </a:r>
            <a:r>
              <a:rPr lang="bg-BG" sz="2800" dirty="0" smtClean="0">
                <a:solidFill>
                  <a:schemeClr val="accent6"/>
                </a:solidFill>
              </a:rPr>
              <a:t>описваме низовете, </a:t>
            </a:r>
            <a:r>
              <a:rPr lang="bg-BG" sz="2800" dirty="0">
                <a:solidFill>
                  <a:schemeClr val="accent6"/>
                </a:solidFill>
              </a:rPr>
              <a:t>които търсим </a:t>
            </a:r>
            <a:r>
              <a:rPr lang="bg-BG" sz="2800" dirty="0"/>
              <a:t>в даден текст</a:t>
            </a:r>
          </a:p>
          <a:p>
            <a:r>
              <a:rPr lang="bg-BG" sz="2800" dirty="0"/>
              <a:t>Синтаксисът на регулярните изрази се състои </a:t>
            </a:r>
            <a:r>
              <a:rPr lang="bg-BG" sz="2800" dirty="0" smtClean="0"/>
              <a:t>от:</a:t>
            </a:r>
            <a:endParaRPr lang="bg-BG" sz="2800" dirty="0"/>
          </a:p>
          <a:p>
            <a:pPr lvl="1"/>
            <a:r>
              <a:rPr lang="bg-BG" sz="2400" dirty="0" smtClean="0">
                <a:solidFill>
                  <a:schemeClr val="accent6"/>
                </a:solidFill>
              </a:rPr>
              <a:t>литерали</a:t>
            </a:r>
            <a:r>
              <a:rPr lang="bg-BG" sz="2400" dirty="0" smtClean="0"/>
              <a:t> - части </a:t>
            </a:r>
            <a:r>
              <a:rPr lang="bg-BG" sz="2400" dirty="0"/>
              <a:t>от низове, които търсим</a:t>
            </a:r>
          </a:p>
          <a:p>
            <a:pPr lvl="1"/>
            <a:r>
              <a:rPr lang="bg-BG" sz="2400" dirty="0" smtClean="0">
                <a:solidFill>
                  <a:schemeClr val="accent6"/>
                </a:solidFill>
              </a:rPr>
              <a:t>метасимволи</a:t>
            </a:r>
            <a:r>
              <a:rPr lang="bg-BG" sz="2400" dirty="0" smtClean="0"/>
              <a:t> - команди</a:t>
            </a:r>
            <a:r>
              <a:rPr lang="bg-BG" sz="2400" dirty="0"/>
              <a:t>, които задават специални </a:t>
            </a:r>
            <a:r>
              <a:rPr lang="bg-BG" sz="2400" dirty="0" smtClean="0"/>
              <a:t>правила </a:t>
            </a:r>
            <a:r>
              <a:rPr lang="bg-BG" sz="2400" dirty="0"/>
              <a:t>за търсене</a:t>
            </a:r>
          </a:p>
          <a:p>
            <a:r>
              <a:rPr lang="bg-BG" sz="2800" dirty="0"/>
              <a:t>Например, в регулярния израз</a:t>
            </a:r>
          </a:p>
          <a:p>
            <a:endParaRPr lang="bg-BG" sz="2800" dirty="0"/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bg-BG" sz="2800" dirty="0"/>
              <a:t>	литерали са "</a:t>
            </a:r>
            <a:r>
              <a:rPr lang="bg-BG" sz="2800" dirty="0" err="1">
                <a:latin typeface="Courier New" panose="02070309020205020404" pitchFamily="49" charset="0"/>
              </a:rPr>
              <a:t>ира</a:t>
            </a:r>
            <a:r>
              <a:rPr lang="bg-BG" sz="2800" dirty="0"/>
              <a:t>", "</a:t>
            </a:r>
            <a:r>
              <a:rPr lang="bg-BG" sz="2800" dirty="0">
                <a:latin typeface="Courier New" panose="02070309020205020404" pitchFamily="49" charset="0"/>
              </a:rPr>
              <a:t>скара</a:t>
            </a:r>
            <a:r>
              <a:rPr lang="bg-BG" sz="2800" dirty="0"/>
              <a:t>" и "</a:t>
            </a:r>
            <a:r>
              <a:rPr lang="bg-BG" sz="2800" dirty="0">
                <a:latin typeface="Courier New" panose="02070309020205020404" pitchFamily="49" charset="0"/>
              </a:rPr>
              <a:t>ям</a:t>
            </a:r>
            <a:r>
              <a:rPr lang="bg-BG" sz="2800" dirty="0"/>
              <a:t>", а метасимволи са "</a:t>
            </a:r>
            <a:r>
              <a:rPr lang="en-US" sz="2800" dirty="0">
                <a:latin typeface="Courier New" panose="02070309020205020404" pitchFamily="49" charset="0"/>
              </a:rPr>
              <a:t>\w</a:t>
            </a:r>
            <a:r>
              <a:rPr lang="bg-BG" sz="2800" dirty="0"/>
              <a:t>"</a:t>
            </a:r>
            <a:r>
              <a:rPr lang="en-US" sz="2800" dirty="0"/>
              <a:t>, "</a:t>
            </a:r>
            <a:r>
              <a:rPr lang="en-US" sz="2800" dirty="0">
                <a:latin typeface="Courier New" panose="02070309020205020404" pitchFamily="49" charset="0"/>
              </a:rPr>
              <a:t>*</a:t>
            </a:r>
            <a:r>
              <a:rPr lang="en-US" sz="2800" dirty="0"/>
              <a:t>" </a:t>
            </a:r>
            <a:r>
              <a:rPr lang="bg-BG" sz="2800" dirty="0"/>
              <a:t>и</a:t>
            </a:r>
            <a:r>
              <a:rPr lang="en-US" sz="2800" dirty="0"/>
              <a:t> "</a:t>
            </a:r>
            <a:r>
              <a:rPr lang="en-US" sz="2800" dirty="0">
                <a:latin typeface="Courier New" panose="02070309020205020404" pitchFamily="49" charset="0"/>
              </a:rPr>
              <a:t>|</a:t>
            </a:r>
            <a:r>
              <a:rPr lang="en-US" sz="2800" dirty="0"/>
              <a:t>"</a:t>
            </a:r>
            <a:endParaRPr lang="bg-BG" sz="2800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1370012" y="4114800"/>
            <a:ext cx="7616825" cy="569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1440" rIns="144000" bIns="109728">
            <a:spAutoFit/>
          </a:bodyPr>
          <a:lstStyle/>
          <a:p>
            <a:pPr algn="l"/>
            <a:r>
              <a:rPr lang="en-GB" noProof="1"/>
              <a:t>\w*ира|скара|\w*ям\w*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80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uiExpand="1" build="p"/>
      <p:bldP spid="6103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Категории метасимволи</a:t>
            </a:r>
            <a:endParaRPr lang="bg-BG" dirty="0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982" y="1825625"/>
            <a:ext cx="11123830" cy="4351338"/>
          </a:xfrm>
        </p:spPr>
        <p:txBody>
          <a:bodyPr>
            <a:noAutofit/>
          </a:bodyPr>
          <a:lstStyle/>
          <a:p>
            <a:r>
              <a:rPr lang="bg-BG" sz="3400" dirty="0" err="1" smtClean="0">
                <a:solidFill>
                  <a:schemeClr val="accent6"/>
                </a:solidFill>
              </a:rPr>
              <a:t>Escaping</a:t>
            </a:r>
            <a:r>
              <a:rPr lang="bg-BG" sz="3400" dirty="0" smtClean="0">
                <a:solidFill>
                  <a:schemeClr val="accent6"/>
                </a:solidFill>
              </a:rPr>
              <a:t> </a:t>
            </a:r>
            <a:r>
              <a:rPr lang="bg-BG" sz="3400" dirty="0">
                <a:solidFill>
                  <a:schemeClr val="accent6"/>
                </a:solidFill>
              </a:rPr>
              <a:t>последователности</a:t>
            </a:r>
            <a:r>
              <a:rPr lang="en-US" sz="3400" dirty="0"/>
              <a:t>, </a:t>
            </a:r>
            <a:r>
              <a:rPr lang="bg-BG" sz="3400" dirty="0"/>
              <a:t>например </a:t>
            </a:r>
            <a:r>
              <a:rPr lang="en-US" sz="3400" dirty="0">
                <a:latin typeface="Courier New" panose="02070309020205020404" pitchFamily="49" charset="0"/>
              </a:rPr>
              <a:t>\*</a:t>
            </a:r>
            <a:r>
              <a:rPr lang="bg-BG" sz="3400" dirty="0"/>
              <a:t> </a:t>
            </a:r>
            <a:endParaRPr lang="en-US" sz="3400" dirty="0"/>
          </a:p>
          <a:p>
            <a:r>
              <a:rPr lang="bg-BG" sz="3400" dirty="0">
                <a:solidFill>
                  <a:schemeClr val="accent6"/>
                </a:solidFill>
              </a:rPr>
              <a:t>Класове от символи</a:t>
            </a:r>
            <a:r>
              <a:rPr lang="bg-BG" sz="3400" dirty="0"/>
              <a:t>, например</a:t>
            </a:r>
            <a:r>
              <a:rPr lang="en-US" sz="3400" dirty="0"/>
              <a:t> </a:t>
            </a:r>
            <a:r>
              <a:rPr lang="en-US" sz="3400" noProof="1">
                <a:latin typeface="Courier New" panose="02070309020205020404" pitchFamily="49" charset="0"/>
              </a:rPr>
              <a:t>[a-zA-Z]</a:t>
            </a:r>
          </a:p>
          <a:p>
            <a:r>
              <a:rPr lang="bg-BG" sz="3400" dirty="0" smtClean="0"/>
              <a:t>За </a:t>
            </a:r>
            <a:r>
              <a:rPr lang="bg-BG" sz="3400" dirty="0" smtClean="0">
                <a:solidFill>
                  <a:schemeClr val="accent6"/>
                </a:solidFill>
              </a:rPr>
              <a:t>количеството</a:t>
            </a:r>
            <a:r>
              <a:rPr lang="bg-BG" sz="3400" dirty="0" smtClean="0"/>
              <a:t> </a:t>
            </a:r>
            <a:r>
              <a:rPr lang="bg-BG" sz="3400" dirty="0"/>
              <a:t>(</a:t>
            </a:r>
            <a:r>
              <a:rPr lang="en-US" sz="3400" dirty="0"/>
              <a:t>quantifiers), </a:t>
            </a:r>
            <a:r>
              <a:rPr lang="bg-BG" sz="3400" dirty="0"/>
              <a:t>например </a:t>
            </a:r>
            <a:r>
              <a:rPr lang="bg-BG" sz="3400" dirty="0">
                <a:latin typeface="Courier New" panose="02070309020205020404" pitchFamily="49" charset="0"/>
              </a:rPr>
              <a:t>*</a:t>
            </a:r>
            <a:r>
              <a:rPr lang="bg-BG" sz="3400" dirty="0"/>
              <a:t> и </a:t>
            </a:r>
            <a:r>
              <a:rPr lang="bg-BG" sz="3400" dirty="0">
                <a:latin typeface="Courier New" panose="02070309020205020404" pitchFamily="49" charset="0"/>
              </a:rPr>
              <a:t>+</a:t>
            </a:r>
            <a:endParaRPr lang="bg-BG" sz="3400" dirty="0"/>
          </a:p>
          <a:p>
            <a:r>
              <a:rPr lang="bg-BG" sz="3400" dirty="0" smtClean="0"/>
              <a:t>За </a:t>
            </a:r>
            <a:r>
              <a:rPr lang="bg-BG" sz="3400" dirty="0" smtClean="0">
                <a:solidFill>
                  <a:schemeClr val="accent6"/>
                </a:solidFill>
              </a:rPr>
              <a:t>местоположението</a:t>
            </a:r>
            <a:r>
              <a:rPr lang="bg-BG" sz="3400" dirty="0" smtClean="0"/>
              <a:t> </a:t>
            </a:r>
            <a:r>
              <a:rPr lang="bg-BG" sz="3400" dirty="0"/>
              <a:t>в текста, например </a:t>
            </a:r>
            <a:r>
              <a:rPr lang="en-US" sz="3400" dirty="0">
                <a:latin typeface="Courier New" panose="02070309020205020404" pitchFamily="49" charset="0"/>
              </a:rPr>
              <a:t>\b</a:t>
            </a:r>
          </a:p>
          <a:p>
            <a:r>
              <a:rPr lang="bg-BG" sz="3400" dirty="0" smtClean="0"/>
              <a:t>За </a:t>
            </a:r>
            <a:r>
              <a:rPr lang="bg-BG" sz="3400" dirty="0">
                <a:solidFill>
                  <a:schemeClr val="accent6"/>
                </a:solidFill>
              </a:rPr>
              <a:t>алтернативен избор</a:t>
            </a:r>
            <a:r>
              <a:rPr lang="bg-BG" sz="3400" dirty="0"/>
              <a:t>, например </a:t>
            </a:r>
            <a:r>
              <a:rPr lang="en-US" sz="3400" dirty="0">
                <a:latin typeface="Courier New" panose="02070309020205020404" pitchFamily="49" charset="0"/>
              </a:rPr>
              <a:t>|</a:t>
            </a:r>
            <a:r>
              <a:rPr lang="bg-BG" sz="3400" dirty="0"/>
              <a:t> (логическо "или")</a:t>
            </a:r>
            <a:endParaRPr lang="en-US" sz="3400" dirty="0"/>
          </a:p>
          <a:p>
            <a:r>
              <a:rPr lang="bg-BG" sz="3400" dirty="0">
                <a:solidFill>
                  <a:schemeClr val="accent6"/>
                </a:solidFill>
              </a:rPr>
              <a:t>Групиращи</a:t>
            </a:r>
            <a:r>
              <a:rPr lang="bg-BG" sz="3400" dirty="0"/>
              <a:t> метасимволи, например </a:t>
            </a:r>
            <a:r>
              <a:rPr lang="bg-BG" sz="3400" dirty="0">
                <a:latin typeface="Courier New" panose="02070309020205020404" pitchFamily="49" charset="0"/>
              </a:rPr>
              <a:t>(</a:t>
            </a:r>
            <a:r>
              <a:rPr lang="en-US" sz="3400" dirty="0">
                <a:latin typeface="Courier New" panose="02070309020205020404" pitchFamily="49" charset="0"/>
              </a:rPr>
              <a:t>[0-9]+</a:t>
            </a:r>
            <a:r>
              <a:rPr lang="bg-BG" sz="3400" dirty="0">
                <a:latin typeface="Courier New" panose="02070309020205020404" pitchFamily="49" charset="0"/>
              </a:rPr>
              <a:t>)</a:t>
            </a:r>
            <a:endParaRPr lang="en-US" sz="3400" dirty="0">
              <a:latin typeface="Courier New" panose="02070309020205020404" pitchFamily="49" charset="0"/>
            </a:endParaRPr>
          </a:p>
          <a:p>
            <a:r>
              <a:rPr lang="bg-BG" sz="3400" dirty="0"/>
              <a:t>Други </a:t>
            </a:r>
            <a:r>
              <a:rPr lang="bg-BG" sz="3400" dirty="0" smtClean="0"/>
              <a:t>- например </a:t>
            </a:r>
            <a:r>
              <a:rPr lang="en-US" sz="3400" dirty="0">
                <a:latin typeface="Courier New" panose="02070309020205020404" pitchFamily="49" charset="0"/>
              </a:rPr>
              <a:t>#</a:t>
            </a:r>
            <a:r>
              <a:rPr lang="en-US" sz="3400" dirty="0"/>
              <a:t> (</a:t>
            </a:r>
            <a:r>
              <a:rPr lang="bg-BG" sz="3400" dirty="0"/>
              <a:t>за </a:t>
            </a:r>
            <a:r>
              <a:rPr lang="bg-BG" sz="3400" dirty="0" smtClean="0">
                <a:solidFill>
                  <a:schemeClr val="accent6"/>
                </a:solidFill>
              </a:rPr>
              <a:t>коментари</a:t>
            </a:r>
            <a:r>
              <a:rPr lang="bg-BG" sz="3400" dirty="0"/>
              <a:t>), </a:t>
            </a:r>
            <a:r>
              <a:rPr lang="en-US" sz="3400" dirty="0">
                <a:latin typeface="Courier New" panose="02070309020205020404" pitchFamily="49" charset="0"/>
              </a:rPr>
              <a:t>$</a:t>
            </a:r>
            <a:r>
              <a:rPr lang="en-US" sz="3400" dirty="0" smtClean="0">
                <a:latin typeface="Courier New" panose="02070309020205020404" pitchFamily="49" charset="0"/>
              </a:rPr>
              <a:t>1</a:t>
            </a:r>
            <a:r>
              <a:rPr lang="en-US" sz="3400" dirty="0" smtClean="0"/>
              <a:t>(</a:t>
            </a:r>
            <a:r>
              <a:rPr lang="bg-BG" sz="3400" dirty="0" smtClean="0">
                <a:solidFill>
                  <a:schemeClr val="accent6"/>
                </a:solidFill>
              </a:rPr>
              <a:t>заместващи</a:t>
            </a:r>
            <a:r>
              <a:rPr lang="en-US" sz="3400" dirty="0" smtClean="0"/>
              <a:t>) </a:t>
            </a:r>
            <a:r>
              <a:rPr lang="bg-BG" sz="3400" dirty="0" smtClean="0"/>
              <a:t>и т.н.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30838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>
          <a:headEnd/>
          <a:tailEnd/>
        </a:ln>
      </a:spPr>
      <a:bodyPr lIns="144000" tIns="91440" rIns="144000" bIns="109728">
        <a:spAutoFit/>
      </a:bodyPr>
      <a:lstStyle>
        <a:defPPr algn="l">
          <a:defRPr sz="2000" noProof="1"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3684</Words>
  <Application>Microsoft Office PowerPoint</Application>
  <PresentationFormat>Custom</PresentationFormat>
  <Paragraphs>495</Paragraphs>
  <Slides>43</Slides>
  <Notes>42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Wingdings</vt:lpstr>
      <vt:lpstr>Wingdings 2</vt:lpstr>
      <vt:lpstr>Office Theme</vt:lpstr>
      <vt:lpstr>Регулярни изрази</vt:lpstr>
      <vt:lpstr>Съдържание</vt:lpstr>
      <vt:lpstr>Регулярни изрази</vt:lpstr>
      <vt:lpstr>Какво е регулярен израз?</vt:lpstr>
      <vt:lpstr>Регулярни изрази – пример </vt:lpstr>
      <vt:lpstr>Регулярни изрази в .NET – пример </vt:lpstr>
      <vt:lpstr>Валидация с регулярни изрази</vt:lpstr>
      <vt:lpstr>Езикът на регулярните изрази</vt:lpstr>
      <vt:lpstr>Категории метасимволи</vt:lpstr>
      <vt:lpstr>Escaping последователности</vt:lpstr>
      <vt:lpstr>Класове от символи</vt:lpstr>
      <vt:lpstr>Класове от символи</vt:lpstr>
      <vt:lpstr>Метасимволи за количество</vt:lpstr>
      <vt:lpstr>Метасимволи за количество</vt:lpstr>
      <vt:lpstr>Метасимволи за местоположение</vt:lpstr>
      <vt:lpstr>Метасимволи за местоположение</vt:lpstr>
      <vt:lpstr>Други метасимволи</vt:lpstr>
      <vt:lpstr>Регулярните изрази в .NET Framework</vt:lpstr>
      <vt:lpstr>Регулярните изрази в .NET Framework</vt:lpstr>
      <vt:lpstr>Класът Regex</vt:lpstr>
      <vt:lpstr>Класът Regex – методи и свойства</vt:lpstr>
      <vt:lpstr>Класът Regex – методи и свойства</vt:lpstr>
      <vt:lpstr>Regex.IsMatch – пример</vt:lpstr>
      <vt:lpstr>Regex.Match – пример</vt:lpstr>
      <vt:lpstr>Regex.Matches – пример</vt:lpstr>
      <vt:lpstr>Класът Match – методи и свойства</vt:lpstr>
      <vt:lpstr>Regex.Match – пример</vt:lpstr>
      <vt:lpstr>Работа с групи</vt:lpstr>
      <vt:lpstr>Работа с групи – пример</vt:lpstr>
      <vt:lpstr>Regex.Replace – пример</vt:lpstr>
      <vt:lpstr>Regex.Split – пример</vt:lpstr>
      <vt:lpstr>Настройки с Regex.Options</vt:lpstr>
      <vt:lpstr>RegexOptions – примери </vt:lpstr>
      <vt:lpstr>Escaping на регулярен израз</vt:lpstr>
      <vt:lpstr>Кога да ползваме рег. изрази?</vt:lpstr>
      <vt:lpstr>Ами ефективността?</vt:lpstr>
      <vt:lpstr>Регулярни изрази – още примери</vt:lpstr>
      <vt:lpstr>Регулярни изрази – още примери</vt:lpstr>
      <vt:lpstr>Регулярни изрази – още примери</vt:lpstr>
      <vt:lpstr>Търсите готови изрази?</vt:lpstr>
      <vt:lpstr>Какво научихме днес?</vt:lpstr>
      <vt:lpstr>Регулярни изрази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2021-03-08T03:55:48Z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