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76" r:id="rId5"/>
    <p:sldId id="615" r:id="rId6"/>
    <p:sldId id="609" r:id="rId7"/>
    <p:sldId id="610" r:id="rId8"/>
    <p:sldId id="612" r:id="rId9"/>
    <p:sldId id="613" r:id="rId10"/>
    <p:sldId id="614" r:id="rId11"/>
    <p:sldId id="616" r:id="rId12"/>
    <p:sldId id="617" r:id="rId13"/>
    <p:sldId id="618" r:id="rId14"/>
    <p:sldId id="619" r:id="rId15"/>
    <p:sldId id="5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68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A72AE803-E673-470E-9125-BC3888F12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078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615A3FA-B056-4F5C-A5A5-6E1C92941E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29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B00F7DA4-75DD-4CEE-A100-771893E34C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94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B90EC90C-F699-471B-AD00-07904D14A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122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F59DB7E7-7AA4-4ABC-B2DD-16CCEAC1C9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56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stack_algorithm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Стекове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1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Изведете </a:t>
            </a:r>
            <a:r>
              <a:rPr lang="bg-BG" dirty="0" smtClean="0"/>
              <a:t>"посетените отново</a:t>
            </a:r>
            <a:r>
              <a:rPr lang="bg-BG" dirty="0"/>
              <a:t>" страници на </a:t>
            </a:r>
            <a:r>
              <a:rPr lang="bg-BG" dirty="0" smtClean="0"/>
              <a:t>браузъра </a:t>
            </a:r>
            <a:r>
              <a:rPr lang="bg-BG" dirty="0" smtClean="0"/>
              <a:t>- т.е. заредените след ползване на командата за връщане назад</a:t>
            </a:r>
            <a:r>
              <a:rPr lang="en-US" dirty="0" smtClean="0"/>
              <a:t>. </a:t>
            </a:r>
            <a:endParaRPr lang="bg-BG" dirty="0" smtClean="0"/>
          </a:p>
          <a:p>
            <a:r>
              <a:rPr lang="bg-BG" dirty="0" smtClean="0"/>
              <a:t>Ще </a:t>
            </a:r>
            <a:r>
              <a:rPr lang="bg-BG" dirty="0"/>
              <a:t>получите възможни команди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 – </a:t>
            </a:r>
            <a:r>
              <a:rPr lang="bg-BG" dirty="0"/>
              <a:t>отваря дадената страница</a:t>
            </a:r>
            <a:endParaRPr lang="en-US" dirty="0"/>
          </a:p>
          <a:p>
            <a:pPr lvl="1"/>
            <a:r>
              <a:rPr lang="en-US" dirty="0"/>
              <a:t>back – </a:t>
            </a:r>
            <a:r>
              <a:rPr lang="bg-BG" dirty="0"/>
              <a:t>връща към предната страница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exit – </a:t>
            </a:r>
            <a:r>
              <a:rPr lang="bg-BG" dirty="0" smtClean="0"/>
              <a:t>край на командите</a:t>
            </a:r>
            <a:endParaRPr lang="bg-BG" dirty="0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„</a:t>
            </a:r>
            <a:r>
              <a:rPr lang="en-US" dirty="0"/>
              <a:t>Undo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списък от адреси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49351" y="2588238"/>
            <a:ext cx="35814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www.judge.softuni.bg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www.kids.softuni.bg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47012" y="5872270"/>
            <a:ext cx="35814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www.judge.softuni.bg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Arrow: Right 1"/>
          <p:cNvSpPr/>
          <p:nvPr/>
        </p:nvSpPr>
        <p:spPr>
          <a:xfrm rot="5400000">
            <a:off x="9104312" y="4999585"/>
            <a:ext cx="1066800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478CF301-719F-44A0-B23D-817B5A5A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„</a:t>
            </a:r>
            <a:r>
              <a:rPr lang="en-US" dirty="0"/>
              <a:t>Undo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списък от адреси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6612" y="1190887"/>
            <a:ext cx="10515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(command == "back")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(stack.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 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Console.WriteLine(stack.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previous = null;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(previous != null) 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        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previous = command;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ACF762BA-37A8-422B-BB49-8289BC2F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3200" dirty="0"/>
              <a:t>Даден е аритметичен израз със скоби (може и вложени) </a:t>
            </a:r>
          </a:p>
          <a:p>
            <a:pPr>
              <a:lnSpc>
                <a:spcPct val="110000"/>
              </a:lnSpc>
            </a:pPr>
            <a:r>
              <a:rPr lang="ru-RU" sz="3200" dirty="0"/>
              <a:t>Цел: извличане на всички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подизрази</a:t>
            </a:r>
            <a:r>
              <a:rPr lang="ru-RU" sz="3200" dirty="0" smtClean="0"/>
              <a:t> </a:t>
            </a:r>
            <a:r>
              <a:rPr lang="ru-RU" sz="3200" dirty="0"/>
              <a:t>в скоби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Съответстващи си квадратни скоби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92083" y="3080468"/>
            <a:ext cx="8604660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09139" y="4665106"/>
            <a:ext cx="7170549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6" name="Arrow: Right 5"/>
          <p:cNvSpPr/>
          <p:nvPr/>
        </p:nvSpPr>
        <p:spPr>
          <a:xfrm rot="5400000">
            <a:off x="5691951" y="3883245"/>
            <a:ext cx="798549" cy="452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>
              <a:solidFill>
                <a:prstClr val="white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E2DA600B-A029-40AF-BE3B-3D307EDC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Съответстващи си квадратни скоби</a:t>
            </a: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84212" y="1371600"/>
            <a:ext cx="108204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expression.Length; index++)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expression[index];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length = index - startIndex + 1;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expression.Substring(startIndex, length);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F630650A-7D10-4104-B3EB-2DFD476F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Стекове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=""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=""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=""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=""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=""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=""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="" xmlns:a16="http://schemas.microsoft.com/office/drawing/2014/main" id="{76C9DA62-84E6-4B9D-A9FA-18BBE3E4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стек?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Статичен стек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Динамичен </a:t>
            </a:r>
            <a:r>
              <a:rPr lang="bg-BG" dirty="0" smtClean="0"/>
              <a:t>стек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Задачи със стекове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="" xmlns:a16="http://schemas.microsoft.com/office/drawing/2014/main" id="{B4047C6D-FB49-4A16-90C7-B2F4E4C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Стекът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600" dirty="0"/>
              <a:t>е структура от данни, </a:t>
            </a:r>
            <a:r>
              <a:rPr lang="bg-BG" sz="3600" dirty="0" smtClean="0"/>
              <a:t>която </a:t>
            </a:r>
            <a:r>
              <a:rPr lang="bg-BG" sz="3600" dirty="0"/>
              <a:t>има поведение от тип</a:t>
            </a:r>
            <a:br>
              <a:rPr lang="bg-BG" sz="3600" dirty="0"/>
            </a:br>
            <a:r>
              <a:rPr lang="en-US" sz="3600" dirty="0"/>
              <a:t>L</a:t>
            </a:r>
            <a:r>
              <a:rPr lang="en-US" sz="3600" dirty="0" smtClean="0"/>
              <a:t>IFO (Last </a:t>
            </a:r>
            <a:r>
              <a:rPr lang="en-US" sz="3600" dirty="0"/>
              <a:t>In, First Out</a:t>
            </a:r>
            <a:r>
              <a:rPr lang="bg-BG" sz="3600" dirty="0"/>
              <a:t>)</a:t>
            </a:r>
            <a:r>
              <a:rPr lang="en-US" sz="3600" dirty="0"/>
              <a:t> –</a:t>
            </a:r>
            <a:r>
              <a:rPr lang="bg-BG" sz="3600" dirty="0"/>
              <a:t>„</a:t>
            </a:r>
            <a:r>
              <a:rPr lang="bg-BG" sz="3600" dirty="0" smtClean="0"/>
              <a:t>последен </a:t>
            </a:r>
            <a:r>
              <a:rPr lang="bg-BG" sz="3600" dirty="0"/>
              <a:t>влиза, първи излиза“. </a:t>
            </a:r>
          </a:p>
          <a:p>
            <a:pPr lvl="1"/>
            <a:r>
              <a:rPr lang="bg-BG" sz="3400" dirty="0" smtClean="0"/>
              <a:t>Т.е</a:t>
            </a:r>
            <a:r>
              <a:rPr lang="bg-BG" sz="3400" dirty="0"/>
              <a:t>. можем да добавяме </a:t>
            </a:r>
            <a:r>
              <a:rPr lang="bg-BG" sz="3400" dirty="0" smtClean="0"/>
              <a:t>и извличаме </a:t>
            </a:r>
            <a:r>
              <a:rPr lang="bg-BG" sz="3400" dirty="0"/>
              <a:t>елемент само</a:t>
            </a:r>
            <a:br>
              <a:rPr lang="bg-BG" sz="3400" dirty="0"/>
            </a:br>
            <a:r>
              <a:rPr lang="bg-BG" sz="3400" dirty="0"/>
              <a:t>от “</a:t>
            </a:r>
            <a:r>
              <a:rPr lang="bg-BG" sz="3400" dirty="0" smtClean="0"/>
              <a:t>най-горния</a:t>
            </a:r>
            <a:r>
              <a:rPr lang="bg-BG" sz="3400" dirty="0"/>
              <a:t>“ </a:t>
            </a:r>
            <a:r>
              <a:rPr lang="bg-BG" sz="3400" dirty="0" smtClean="0"/>
              <a:t>край</a:t>
            </a:r>
          </a:p>
          <a:p>
            <a:r>
              <a:rPr lang="en-US" altLang="bg-BG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</a:t>
            </a:r>
            <a:r>
              <a:rPr lang="en-US" alt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bg-BG" altLang="bg-BG" sz="3600" dirty="0" smtClean="0">
                <a:sym typeface="+mn-ea"/>
              </a:rPr>
              <a:t>колода карти, купчинка чинии или книги в кашон, пакетче с бисквити, програмен стек</a:t>
            </a:r>
            <a:endParaRPr lang="bg-BG" sz="3600" dirty="0"/>
          </a:p>
          <a:p>
            <a:r>
              <a:rPr lang="bg-BG" sz="3600" dirty="0" smtClean="0"/>
              <a:t>Стекът може </a:t>
            </a:r>
            <a:r>
              <a:rPr lang="bg-BG" sz="3600" dirty="0"/>
              <a:t>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чрез възел със </a:t>
            </a:r>
            <a:r>
              <a:rPr lang="bg-BG" sz="3600" dirty="0" smtClean="0"/>
              <a:t>стойност </a:t>
            </a:r>
            <a:br>
              <a:rPr lang="bg-BG" sz="3600" dirty="0" smtClean="0"/>
            </a:br>
            <a:r>
              <a:rPr lang="bg-BG" sz="3600" dirty="0" smtClean="0"/>
              <a:t>и </a:t>
            </a:r>
            <a:r>
              <a:rPr lang="bg-BG" sz="3600" dirty="0"/>
              <a:t>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стек?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88" y="3658774"/>
            <a:ext cx="4332651" cy="318635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="" xmlns:a16="http://schemas.microsoft.com/office/drawing/2014/main" id="{66F8AAAD-3EE9-4493-B24D-6395C936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Стекът е малко парче памет с фиксиран размер</a:t>
            </a:r>
            <a:r>
              <a:rPr lang="en-US" dirty="0"/>
              <a:t> (</a:t>
            </a:r>
            <a:r>
              <a:rPr lang="bg-BG" dirty="0"/>
              <a:t>напр.</a:t>
            </a:r>
            <a:r>
              <a:rPr lang="en-US" dirty="0"/>
              <a:t> 1MB)</a:t>
            </a:r>
          </a:p>
          <a:p>
            <a:r>
              <a:rPr lang="bg-BG" dirty="0" smtClean="0"/>
              <a:t>Пази </a:t>
            </a:r>
            <a:r>
              <a:rPr lang="bg-BG" b="1" dirty="0">
                <a:solidFill>
                  <a:srgbClr val="F3BE60"/>
                </a:solidFill>
              </a:rPr>
              <a:t>локалните променливи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rgbClr val="F3BE60"/>
                </a:solidFill>
              </a:rPr>
              <a:t>точката</a:t>
            </a:r>
            <a:r>
              <a:rPr lang="bg-BG" dirty="0" smtClean="0"/>
              <a:t>, в </a:t>
            </a:r>
            <a:r>
              <a:rPr lang="bg-BG" dirty="0"/>
              <a:t>която всяка активна подпрограма трябва да </a:t>
            </a:r>
            <a:r>
              <a:rPr lang="bg-BG" b="1" dirty="0">
                <a:solidFill>
                  <a:srgbClr val="F3BE60"/>
                </a:solidFill>
              </a:rPr>
              <a:t>върне контрола</a:t>
            </a:r>
            <a:r>
              <a:rPr lang="bg-BG" dirty="0"/>
              <a:t>, когато </a:t>
            </a:r>
            <a:r>
              <a:rPr lang="bg-BG" b="1" dirty="0">
                <a:solidFill>
                  <a:srgbClr val="F3BE60"/>
                </a:solidFill>
              </a:rPr>
              <a:t>завърши изпълнението си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Програмен стек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39050" y="4075671"/>
            <a:ext cx="1792000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</a:t>
            </a:r>
            <a:r>
              <a:rPr lang="en-US" noProof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А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245403" y="4943873"/>
            <a:ext cx="161280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noProof="1">
                <a:solidFill>
                  <a:prstClr val="white"/>
                </a:solidFill>
              </a:rPr>
              <a:t>Главна програма</a:t>
            </a:r>
            <a:endParaRPr lang="en-US" sz="2000" noProof="1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6000" y="329938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 smtClean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Програмен стек</a:t>
            </a:r>
            <a:endParaRPr lang="en-US" sz="2000" b="1" dirty="0">
              <a:solidFill>
                <a:srgbClr val="FBEEC9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659925" y="4035113"/>
            <a:ext cx="1132740" cy="801165"/>
            <a:chOff x="2867036" y="4066509"/>
            <a:chExt cx="1132740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132740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извиква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-136341" y="5204368"/>
            <a:ext cx="1524001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prstClr val="white"/>
                </a:solidFill>
              </a:rPr>
              <a:t>НАЧАЛО</a:t>
            </a:r>
            <a:endParaRPr lang="en-GB" sz="2000" dirty="0">
              <a:solidFill>
                <a:prstClr val="white"/>
              </a:solidFill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231115" y="4947446"/>
            <a:ext cx="161280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noProof="1">
                <a:solidFill>
                  <a:prstClr val="white"/>
                </a:solidFill>
              </a:rPr>
              <a:t>Главна програма</a:t>
            </a:r>
            <a:endParaRPr lang="en-US" sz="2000" noProof="1">
              <a:solidFill>
                <a:prstClr val="white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594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А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72533" y="5038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</a:t>
            </a:r>
            <a:r>
              <a:rPr lang="en-US" noProof="1">
                <a:solidFill>
                  <a:prstClr val="white"/>
                </a:solidFill>
              </a:rPr>
              <a:t>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257996" cy="780464"/>
            <a:chOff x="4788791" y="4087210"/>
            <a:chExt cx="1257996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257996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извиква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774314" cy="648998"/>
            <a:chOff x="4685576" y="5632686"/>
            <a:chExt cx="177431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77431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с</a:t>
              </a:r>
              <a:r>
                <a:rPr lang="bg-BG" sz="2000" dirty="0" smtClean="0">
                  <a:solidFill>
                    <a:prstClr val="white"/>
                  </a:solidFill>
                </a:rPr>
                <a:t>е </a:t>
              </a:r>
              <a:r>
                <a:rPr lang="bg-BG" sz="2000" dirty="0">
                  <a:solidFill>
                    <a:prstClr val="white"/>
                  </a:solidFill>
                </a:rPr>
                <a:t>връща към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0739" y="5824882"/>
            <a:ext cx="1766855" cy="656740"/>
            <a:chOff x="2755931" y="5629638"/>
            <a:chExt cx="1766855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1" y="5896076"/>
              <a:ext cx="1766855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с</a:t>
              </a:r>
              <a:r>
                <a:rPr lang="bg-BG" sz="2000" dirty="0" smtClean="0">
                  <a:solidFill>
                    <a:prstClr val="white"/>
                  </a:solidFill>
                </a:rPr>
                <a:t>е </a:t>
              </a:r>
              <a:r>
                <a:rPr lang="bg-BG" sz="2000" dirty="0">
                  <a:solidFill>
                    <a:prstClr val="white"/>
                  </a:solidFill>
                </a:rPr>
                <a:t>връща към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="" xmlns:a16="http://schemas.microsoft.com/office/drawing/2014/main" id="{56B12628-A590-4CFA-9507-0F2B148F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2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8776E-6 3.33333E-6 L 0.53178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2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408E-6 -1.48148E-6 L 0.3497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9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928E-6 0 L 0.1938 -0.081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90" y="-407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Статичен стек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dirty="0"/>
              <a:t>Има фиксиран капацитет</a:t>
            </a:r>
            <a:endParaRPr lang="en-US" dirty="0"/>
          </a:p>
          <a:p>
            <a:pPr lvl="1"/>
            <a:r>
              <a:rPr lang="bg-BG" dirty="0"/>
              <a:t>Има индекс, който оказва най-горния елемент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/>
              <a:t>)</a:t>
            </a:r>
            <a:r>
              <a:rPr lang="bg-BG" dirty="0"/>
              <a:t>, който се движи наляво/надясно според това дали е премахнат</a:t>
            </a:r>
            <a:r>
              <a:rPr lang="en-US" dirty="0"/>
              <a:t> / </a:t>
            </a:r>
            <a:r>
              <a:rPr lang="bg-BG" dirty="0"/>
              <a:t>добавен елемент</a:t>
            </a:r>
            <a:endParaRPr lang="en-US" dirty="0"/>
          </a:p>
          <a:p>
            <a:pPr lvl="1"/>
            <a:r>
              <a:rPr lang="bg-BG" dirty="0"/>
              <a:t>При запълване на капацитета, се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заделя </a:t>
            </a:r>
            <a:r>
              <a:rPr lang="bg-BG" dirty="0"/>
              <a:t>двойно място, по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принципа </a:t>
            </a:r>
            <a:r>
              <a:rPr lang="bg-BG" dirty="0"/>
              <a:t>на разтегливия масив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704012" y="5181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graphicFrame>
        <p:nvGraphicFramePr>
          <p:cNvPr id="3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663170"/>
              </p:ext>
            </p:extLst>
          </p:nvPr>
        </p:nvGraphicFramePr>
        <p:xfrm>
          <a:off x="7182980" y="521817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47484" y="4766102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9218612" y="57754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99637" y="61823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DBAAE08D-B45A-49E7-B349-A9BE6606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3840340" y="4495795"/>
            <a:ext cx="766211" cy="6858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579724" y="4495795"/>
            <a:ext cx="767807" cy="6858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7338132" y="4495799"/>
            <a:ext cx="767809" cy="6857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 стек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Динамична </a:t>
            </a:r>
            <a:r>
              <a:rPr lang="en-US" dirty="0"/>
              <a:t>(</a:t>
            </a:r>
            <a:r>
              <a:rPr lang="bg-BG" dirty="0"/>
              <a:t>свързана</a:t>
            </a:r>
            <a:r>
              <a:rPr lang="en-US" dirty="0"/>
              <a:t>) </a:t>
            </a:r>
            <a:r>
              <a:rPr lang="bg-BG" dirty="0"/>
              <a:t>реализация</a:t>
            </a:r>
            <a:endParaRPr lang="en-US" dirty="0"/>
          </a:p>
          <a:p>
            <a:pPr lvl="1"/>
            <a:r>
              <a:rPr lang="bg-BG" dirty="0"/>
              <a:t>Всеки възел 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2 </a:t>
            </a:r>
            <a:r>
              <a:rPr lang="bg-BG" dirty="0"/>
              <a:t>полета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/>
            <a:r>
              <a:rPr lang="bg-BG" dirty="0">
                <a:cs typeface="Times New Roman" pitchFamily="18" charset="0"/>
              </a:rPr>
              <a:t>Специален указател съдържа най-горния елемент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354237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28481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46007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973238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347533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8105942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8128878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8622085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="" xmlns:a16="http://schemas.microsoft.com/office/drawing/2014/main" id="{218C430C-BCAE-4B06-A7D3-633C952C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27" grpId="0" animBg="1"/>
      <p:bldP spid="30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Реализиран посредством масив</a:t>
            </a:r>
            <a:endParaRPr lang="en-US" dirty="0"/>
          </a:p>
          <a:p>
            <a:pPr lvl="1"/>
            <a:r>
              <a:rPr lang="bg-BG" dirty="0"/>
              <a:t>Елементите са от един и същ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всякакъв тип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Stack&lt;Customer&gt;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Размерът се увеличава автоматично при </a:t>
            </a:r>
            <a:r>
              <a:rPr lang="bg-BG" dirty="0" smtClean="0"/>
              <a:t>нужда</a:t>
            </a:r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 Class </a:t>
            </a:r>
            <a:r>
              <a:rPr lang="bg-BG" dirty="0"/>
              <a:t>в </a:t>
            </a:r>
            <a:r>
              <a:rPr lang="en-US" dirty="0"/>
              <a:t>.NET Framework</a:t>
            </a:r>
            <a:endParaRPr lang="bg-BG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="" xmlns:a16="http://schemas.microsoft.com/office/drawing/2014/main" id="{A5995CC5-BA07-42DB-BDB8-793015975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Push(T)</a:t>
            </a:r>
            <a:r>
              <a:rPr lang="en-US" dirty="0"/>
              <a:t> – </a:t>
            </a:r>
            <a:r>
              <a:rPr lang="bg-BG" dirty="0"/>
              <a:t>добавя елемент към стека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– </a:t>
            </a:r>
            <a:r>
              <a:rPr lang="bg-BG" dirty="0"/>
              <a:t>премахва и връща </a:t>
            </a:r>
            <a:r>
              <a:rPr lang="bg-BG" dirty="0" smtClean="0"/>
              <a:t>елемента, който е </a:t>
            </a:r>
            <a:r>
              <a:rPr lang="bg-BG" dirty="0"/>
              <a:t>най-горе в стека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най-горе в стека без да го маха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стека</a:t>
            </a:r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75A439C2-3C72-42C0-9B06-ACED9E8B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стека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стека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F747FB3B-E66B-4EDE-8083-942B42B49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7363</TotalTime>
  <Words>795</Words>
  <Application>Microsoft Office PowerPoint</Application>
  <PresentationFormat>Custom</PresentationFormat>
  <Paragraphs>170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Какво е стек?</vt:lpstr>
      <vt:lpstr>Програмен стек</vt:lpstr>
      <vt:lpstr>Статичен стек</vt:lpstr>
      <vt:lpstr>Свързан стек</vt:lpstr>
      <vt:lpstr>Stack&lt;T&gt; Class в .NET Framework</vt:lpstr>
      <vt:lpstr>Stack&lt;T&gt;: базова функционалност</vt:lpstr>
      <vt:lpstr>Stack&lt;T&gt;: базова функционалност (2)</vt:lpstr>
      <vt:lpstr>Задача: „Undo“ списък от адреси</vt:lpstr>
      <vt:lpstr>Решение: „Undo“ списък от адреси</vt:lpstr>
      <vt:lpstr>Задача: Съответстващи си квадратни скоби</vt:lpstr>
      <vt:lpstr>Решение: Съответстващи си квадратни скоби</vt:lpstr>
      <vt:lpstr>Стекове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Dani</cp:lastModifiedBy>
  <cp:revision>307</cp:revision>
  <dcterms:created xsi:type="dcterms:W3CDTF">2014-01-02T17:00:34Z</dcterms:created>
  <dcterms:modified xsi:type="dcterms:W3CDTF">2021-04-01T20:46:54Z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