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4" r:id="rId2"/>
    <p:sldId id="571" r:id="rId3"/>
    <p:sldId id="572" r:id="rId4"/>
    <p:sldId id="573" r:id="rId5"/>
    <p:sldId id="574" r:id="rId6"/>
    <p:sldId id="623" r:id="rId7"/>
    <p:sldId id="624" r:id="rId8"/>
    <p:sldId id="639" r:id="rId9"/>
    <p:sldId id="641" r:id="rId10"/>
    <p:sldId id="642" r:id="rId11"/>
    <p:sldId id="643" r:id="rId12"/>
    <p:sldId id="627" r:id="rId13"/>
    <p:sldId id="628" r:id="rId14"/>
    <p:sldId id="660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61" r:id="rId23"/>
    <p:sldId id="636" r:id="rId24"/>
    <p:sldId id="486" r:id="rId25"/>
    <p:sldId id="626" r:id="rId26"/>
    <p:sldId id="625" r:id="rId2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572"/>
            <p14:sldId id="573"/>
            <p14:sldId id="574"/>
          </p14:sldIdLst>
        </p14:section>
        <p14:section name="Класове и обекти" id="{B8119E52-F189-4DD6-9381-E294DC021CF8}">
          <p14:sldIdLst>
            <p14:sldId id="623"/>
            <p14:sldId id="624"/>
            <p14:sldId id="639"/>
            <p14:sldId id="641"/>
            <p14:sldId id="642"/>
            <p14:sldId id="643"/>
          </p14:sldIdLst>
        </p14:section>
        <p14:section name="Дефиниране на класове" id="{C6C9AE79-29AA-4A4D-97D7-37BCB6738962}">
          <p14:sldIdLst>
            <p14:sldId id="627"/>
            <p14:sldId id="628"/>
            <p14:sldId id="660"/>
            <p14:sldId id="629"/>
            <p14:sldId id="630"/>
            <p14:sldId id="631"/>
            <p14:sldId id="632"/>
            <p14:sldId id="633"/>
            <p14:sldId id="634"/>
            <p14:sldId id="635"/>
            <p14:sldId id="661"/>
            <p14:sldId id="636"/>
          </p14:sldIdLst>
        </p14:section>
        <p14:section name="Conclusion" id="{3E23A7B0-228F-4458-953E-A0823B82CFF0}">
          <p14:sldIdLst>
            <p14:sldId id="486"/>
            <p14:sldId id="626"/>
            <p14:sldId id="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F6D18E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48" d="100"/>
          <a:sy n="48" d="100"/>
        </p:scale>
        <p:origin x="967" y="49"/>
      </p:cViewPr>
      <p:guideLst>
        <p:guide orient="horz" pos="2160"/>
        <p:guide pos="3798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0107933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73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5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3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15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8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88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1552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1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2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24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534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39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4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0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 smtClean="0"/>
              <a:t>Абстрактни типове данни</a:t>
            </a:r>
            <a:br>
              <a:rPr lang="bg-BG" dirty="0" smtClean="0"/>
            </a:br>
            <a:r>
              <a:rPr lang="bg-BG" dirty="0" smtClean="0"/>
              <a:t>и дефиниране на класове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15" name="Picture 14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3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5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6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инстанции</a:t>
            </a:r>
            <a:r>
              <a:rPr lang="en-US" dirty="0"/>
              <a:t> 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425961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Използвайте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48564" y="4932593"/>
            <a:ext cx="2677558" cy="1468207"/>
          </a:xfrm>
          <a:prstGeom prst="wedgeRoundRectCallout">
            <a:avLst>
              <a:gd name="adj1" fmla="val 36013"/>
              <a:gd name="adj2" fmla="val -84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Променливите съдържат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референции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1255"/>
            <a:ext cx="11985625" cy="5570220"/>
          </a:xfrm>
        </p:spPr>
        <p:txBody>
          <a:bodyPr/>
          <a:lstStyle/>
          <a:p>
            <a:r>
              <a:rPr lang="bg-BG" dirty="0"/>
              <a:t>Декларирането на променлива създава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референция 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bg-BG" dirty="0"/>
              <a:t>заделя място</a:t>
            </a:r>
            <a:r>
              <a:rPr lang="" altLang="bg-BG" dirty="0"/>
              <a:t> за данните на обекта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lt"/>
              </a:rPr>
              <a:t>Heap</a:t>
            </a:r>
            <a:r>
              <a:rPr lang="" altLang="en-US" dirty="0">
                <a:solidFill>
                  <a:schemeClr val="tx2">
                    <a:lumMod val="75000"/>
                  </a:schemeClr>
                </a:solidFill>
                <a:cs typeface="+mn-lt"/>
              </a:rPr>
              <a:t> </a:t>
            </a:r>
            <a:r>
              <a:rPr lang="" altLang="bg-BG" dirty="0"/>
              <a:t>паметта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Обектна референция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340" y="3459480"/>
            <a:ext cx="3211830" cy="1013460"/>
          </a:xfrm>
          <a:prstGeom prst="wedgeRoundRectCallout">
            <a:avLst>
              <a:gd name="adj1" fmla="val 66785"/>
              <a:gd name="adj2" fmla="val 60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Референцията има фиксиран размер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Състоянието се пази в </a:t>
            </a:r>
            <a:r>
              <a:rPr lang="en-US" sz="2800" dirty="0">
                <a:solidFill>
                  <a:srgbClr val="FFFFFF"/>
                </a:solidFill>
              </a:rPr>
              <a:t>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animBg="1"/>
      <p:bldP spid="11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 което отпечатва представяне на човека. </a:t>
            </a:r>
          </a:p>
          <a:p>
            <a:r>
              <a:rPr lang="bg-BG" dirty="0"/>
              <a:t>След това създайте и използвайте обект от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/>
              <a:t>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2971800"/>
            <a:ext cx="8943268" cy="2310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bg-BG" dirty="0"/>
              <a:t>Класовете са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съществителни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абревиатури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освен известни:</a:t>
            </a:r>
            <a:r>
              <a:rPr lang="en-GB" dirty="0"/>
              <a:t> URL, HTTP,</a:t>
            </a:r>
            <a:r>
              <a:rPr lang="bg-BG" dirty="0"/>
              <a:t> и др.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Dice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BankAccount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IntegerCalculator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/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TPMF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bankaccount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  <a:p>
            <a:r>
              <a:rPr sz="3200" dirty="0">
                <a:solidFill>
                  <a:srgbClr val="FBEEC9"/>
                </a:solidFill>
              </a:rPr>
              <a:t>class </a:t>
            </a:r>
            <a:r>
              <a:rPr sz="3200" dirty="0">
                <a:solidFill>
                  <a:srgbClr val="FBEEC9">
                    <a:lumMod val="75000"/>
                  </a:srgbClr>
                </a:solidFill>
              </a:rPr>
              <a:t>intcalc</a:t>
            </a:r>
            <a:r>
              <a:rPr sz="3200" dirty="0">
                <a:solidFill>
                  <a:srgbClr val="FBEEC9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61822" y="1524000"/>
            <a:ext cx="110190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public </a:t>
            </a:r>
            <a:r>
              <a:rPr lang="en-US" sz="3200" dirty="0"/>
              <a:t>string name;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public </a:t>
            </a:r>
            <a:r>
              <a:rPr lang="en-US" sz="3200" dirty="0" err="1"/>
              <a:t>int</a:t>
            </a:r>
            <a:r>
              <a:rPr lang="en-US" sz="3200" dirty="0"/>
              <a:t> age;</a:t>
            </a:r>
          </a:p>
          <a:p>
            <a:r>
              <a:rPr lang="en-US" sz="3200" dirty="0" smtClean="0"/>
              <a:t>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public </a:t>
            </a:r>
            <a:r>
              <a:rPr lang="en-US" sz="3200" dirty="0"/>
              <a:t>void </a:t>
            </a:r>
            <a:r>
              <a:rPr lang="en-US" sz="3200" dirty="0" err="1"/>
              <a:t>IntroduceYourself</a:t>
            </a:r>
            <a:r>
              <a:rPr lang="en-US" sz="3200" dirty="0"/>
              <a:t>()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Console.WriteLine</a:t>
            </a:r>
            <a:r>
              <a:rPr lang="en-US" sz="3200" dirty="0"/>
              <a:t>("</a:t>
            </a:r>
            <a:r>
              <a:rPr lang="bg-BG" sz="3200" dirty="0"/>
              <a:t>Здравейте! Аз </a:t>
            </a:r>
            <a:r>
              <a:rPr lang="bg-BG" sz="3200" dirty="0" smtClean="0"/>
              <a:t>съм</a:t>
            </a:r>
            <a:r>
              <a:rPr lang="en-US" sz="3200" dirty="0" smtClean="0"/>
              <a:t>" +</a:t>
            </a:r>
            <a:br>
              <a:rPr lang="en-US" sz="3200" dirty="0" smtClean="0"/>
            </a:br>
            <a:r>
              <a:rPr lang="en-US" sz="3200" dirty="0" smtClean="0"/>
              <a:t>	"</a:t>
            </a:r>
            <a:r>
              <a:rPr lang="bg-BG" sz="3200" dirty="0"/>
              <a:t> {0} и съм на {1} години.", </a:t>
            </a:r>
            <a:r>
              <a:rPr lang="en-US" sz="3200" dirty="0"/>
              <a:t>name, age);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55612" y="2392054"/>
            <a:ext cx="11263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/>
              <a:t>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Person </a:t>
            </a:r>
            <a:r>
              <a:rPr lang="en-US" sz="3200" dirty="0" err="1"/>
              <a:t>firstPerson</a:t>
            </a:r>
            <a:r>
              <a:rPr lang="en-US" sz="3200" dirty="0"/>
              <a:t> = new Person();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firstPerson.name </a:t>
            </a:r>
            <a:r>
              <a:rPr lang="en-US" sz="3200" dirty="0"/>
              <a:t>= "</a:t>
            </a:r>
            <a:r>
              <a:rPr lang="bg-BG" sz="3200" dirty="0"/>
              <a:t>Гошо";</a:t>
            </a:r>
          </a:p>
          <a:p>
            <a:r>
              <a:rPr lang="en-US" sz="3200" dirty="0"/>
              <a:t>  </a:t>
            </a:r>
            <a:r>
              <a:rPr lang="en-US" sz="3200" dirty="0" err="1" smtClean="0"/>
              <a:t>firstPerson.age</a:t>
            </a:r>
            <a:r>
              <a:rPr lang="en-US" sz="3200" dirty="0" smtClean="0"/>
              <a:t> </a:t>
            </a:r>
            <a:r>
              <a:rPr lang="en-US" sz="3200" dirty="0"/>
              <a:t>= 15;</a:t>
            </a:r>
          </a:p>
          <a:p>
            <a:endParaRPr lang="en-US" sz="3200" dirty="0"/>
          </a:p>
          <a:p>
            <a:r>
              <a:rPr lang="en-US" sz="3200" dirty="0"/>
              <a:t>  </a:t>
            </a:r>
            <a:r>
              <a:rPr lang="en-US" sz="3200" dirty="0" err="1"/>
              <a:t>firstPerson.IntroduceYourself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Сега е време да използваме класа и да </a:t>
            </a:r>
            <a:r>
              <a:rPr lang="" altLang="bg-BG" dirty="0">
                <a:sym typeface="Wingdings" panose="05000000000000000000" pitchFamily="2" charset="2"/>
              </a:rPr>
              <a:t>създадем </a:t>
            </a:r>
            <a:r>
              <a:rPr lang="bg-BG" dirty="0">
                <a:sym typeface="Wingdings" panose="05000000000000000000" pitchFamily="2" charset="2"/>
              </a:rPr>
              <a:t>обект в </a:t>
            </a:r>
            <a:r>
              <a:rPr lang="en-US" dirty="0">
                <a:sym typeface="Wingdings" panose="05000000000000000000" pitchFamily="2" charset="2"/>
              </a:rPr>
              <a:t>Main </a:t>
            </a:r>
            <a:r>
              <a:rPr lang="bg-BG" dirty="0">
                <a:sym typeface="Wingdings" panose="05000000000000000000" pitchFamily="2" charset="2"/>
              </a:rPr>
              <a:t>метода в </a:t>
            </a:r>
            <a:r>
              <a:rPr lang="en-US" dirty="0" err="1">
                <a:sym typeface="Wingdings" panose="05000000000000000000" pitchFamily="2" charset="2"/>
              </a:rPr>
              <a:t>Program.cs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r>
              <a:rPr lang="bg-BG" dirty="0"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/>
          </a:p>
          <a:p>
            <a:r>
              <a:rPr lang="bg-BG" dirty="0"/>
              <a:t>Аналогично създайте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secondPerson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thirdPerson</a:t>
            </a:r>
            <a:r>
              <a:rPr lang="en-US" dirty="0"/>
              <a:t> </a:t>
            </a:r>
            <a:r>
              <a:rPr lang="bg-BG" dirty="0"/>
              <a:t>и извикайте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en-US" dirty="0"/>
              <a:t> </a:t>
            </a:r>
            <a:r>
              <a:rPr lang="bg-BG" dirty="0"/>
              <a:t>и за </a:t>
            </a:r>
            <a:r>
              <a:rPr lang="bg-BG" dirty="0" smtClean="0"/>
              <a:t>тях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140284"/>
            <a:ext cx="6829739" cy="1041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Дефинирайте клас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Family</a:t>
            </a:r>
            <a:r>
              <a:rPr lang="bg-BG" dirty="0"/>
              <a:t>.</a:t>
            </a:r>
            <a:r>
              <a:rPr lang="bg-BG" dirty="0" smtClean="0"/>
              <a:t> В </a:t>
            </a:r>
            <a:r>
              <a:rPr lang="bg-BG" dirty="0"/>
              <a:t>него пазете информация за </a:t>
            </a:r>
            <a:r>
              <a:rPr lang="bg-BG" dirty="0" smtClean="0"/>
              <a:t>майката и бащата (от тип </a:t>
            </a:r>
            <a:r>
              <a:rPr lang="en-US" dirty="0" smtClean="0">
                <a:solidFill>
                  <a:schemeClr val="accent1"/>
                </a:solidFill>
              </a:rPr>
              <a:t>Person</a:t>
            </a:r>
            <a:r>
              <a:rPr lang="en-US" dirty="0" smtClean="0"/>
              <a:t>) </a:t>
            </a:r>
            <a:r>
              <a:rPr lang="bg-BG" dirty="0" smtClean="0"/>
              <a:t>и списък на техните деца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Направете </a:t>
            </a:r>
            <a:r>
              <a:rPr lang="bg-BG" dirty="0"/>
              <a:t>метод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IntroduceFamily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bg-BG" dirty="0"/>
              <a:t>който </a:t>
            </a:r>
            <a:r>
              <a:rPr lang="bg-BG" dirty="0" smtClean="0"/>
              <a:t>извежда информацията за това семейство.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 smtClean="0"/>
              <a:t>Семейство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5" y="3903980"/>
            <a:ext cx="10940433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Първо ще създадем файл за клас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 smtClean="0"/>
              <a:t>.</a:t>
            </a:r>
            <a:endParaRPr lang="bg-BG" dirty="0"/>
          </a:p>
          <a:p>
            <a:r>
              <a:rPr lang="bg-BG" dirty="0"/>
              <a:t>След това ще направим </a:t>
            </a:r>
            <a:r>
              <a:rPr lang="bg-BG" dirty="0" smtClean="0"/>
              <a:t>клас </a:t>
            </a:r>
            <a:r>
              <a:rPr lang="en-US" dirty="0" smtClean="0">
                <a:solidFill>
                  <a:srgbClr val="F3BE60"/>
                </a:solidFill>
              </a:rPr>
              <a:t>Family</a:t>
            </a:r>
            <a:r>
              <a:rPr lang="en-US" dirty="0" smtClean="0"/>
              <a:t>, </a:t>
            </a:r>
            <a:r>
              <a:rPr lang="bg-BG" dirty="0" smtClean="0"/>
              <a:t>който в полета от тип  </a:t>
            </a:r>
            <a:r>
              <a:rPr lang="en-US" dirty="0">
                <a:solidFill>
                  <a:srgbClr val="F3BE6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bg-BG" dirty="0" smtClean="0"/>
              <a:t>ще съхранява данните за майката и бащата.</a:t>
            </a:r>
          </a:p>
          <a:p>
            <a:r>
              <a:rPr lang="bg-BG" dirty="0" smtClean="0"/>
              <a:t>Децата може да са различен </a:t>
            </a:r>
            <a:r>
              <a:rPr lang="bg-BG" dirty="0" smtClean="0">
                <a:solidFill>
                  <a:srgbClr val="F3BE60"/>
                </a:solidFill>
              </a:rPr>
              <a:t>брой</a:t>
            </a:r>
            <a:r>
              <a:rPr lang="bg-BG" dirty="0" smtClean="0"/>
              <a:t>, ще ги пазим в обект от тип списък (</a:t>
            </a:r>
            <a:r>
              <a:rPr lang="en-US" dirty="0" smtClean="0">
                <a:solidFill>
                  <a:srgbClr val="F3BE60"/>
                </a:solidFill>
              </a:rPr>
              <a:t>List</a:t>
            </a:r>
            <a:r>
              <a:rPr lang="en-US" dirty="0" smtClean="0"/>
              <a:t>) </a:t>
            </a:r>
            <a:r>
              <a:rPr lang="bg-BG" dirty="0" smtClean="0"/>
              <a:t>от хора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3BE60"/>
                </a:solidFill>
              </a:rPr>
              <a:t>Person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После </a:t>
            </a:r>
            <a:r>
              <a:rPr lang="bg-BG" dirty="0"/>
              <a:t>в класа </a:t>
            </a:r>
            <a:r>
              <a:rPr lang="en-US" dirty="0">
                <a:solidFill>
                  <a:srgbClr val="F3BE6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bg-BG" dirty="0"/>
              <a:t>ще добавим метод, който </a:t>
            </a:r>
            <a:r>
              <a:rPr lang="bg-BG" dirty="0" smtClean="0"/>
              <a:t>извежда данните за един човек</a:t>
            </a:r>
          </a:p>
          <a:p>
            <a:r>
              <a:rPr lang="bg-BG" dirty="0" smtClean="0"/>
              <a:t>Накрая в класа </a:t>
            </a:r>
            <a:r>
              <a:rPr lang="en-US" dirty="0" smtClean="0">
                <a:solidFill>
                  <a:srgbClr val="F3BE60"/>
                </a:solidFill>
              </a:rPr>
              <a:t>Family</a:t>
            </a:r>
            <a:r>
              <a:rPr lang="en-US" dirty="0" smtClean="0"/>
              <a:t> </a:t>
            </a:r>
            <a:r>
              <a:rPr lang="bg-BG" dirty="0" smtClean="0"/>
              <a:t>ще добавим метод, който извежда данните за цялото семейство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dirty="0" smtClean="0"/>
              <a:t>Семейство(1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565" y="1191467"/>
            <a:ext cx="11610669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Абстрактни типове данни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Класове</a:t>
            </a:r>
            <a:endParaRPr lang="en-US" dirty="0" smtClean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Обекти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57993" y="1905000"/>
            <a:ext cx="3553257" cy="2210196"/>
            <a:chOff x="3160644" y="914400"/>
            <a:chExt cx="5638935" cy="34868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10" name="Oval 9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3" name="Oval 12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4" name="Oval 13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5" name="Oval 14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6" name="Oval 15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6" y="3456337"/>
            <a:ext cx="4016977" cy="2210196"/>
          </a:xfrm>
          <a:prstGeom prst="roundRect">
            <a:avLst>
              <a:gd name="adj" fmla="val 138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dirty="0" smtClean="0"/>
              <a:t>Семейство (2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61224" y="2362200"/>
            <a:ext cx="112632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</a:t>
            </a:r>
            <a:r>
              <a:rPr lang="bg-BG" sz="2800" dirty="0" smtClean="0"/>
              <a:t> </a:t>
            </a:r>
            <a:r>
              <a:rPr lang="en-GB" sz="2800" dirty="0" smtClean="0"/>
              <a:t>class </a:t>
            </a:r>
            <a:r>
              <a:rPr lang="en-GB" sz="2800" dirty="0"/>
              <a:t>Person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добавете полета за име и възраст</a:t>
            </a:r>
            <a:endParaRPr lang="en-US" sz="2800" dirty="0"/>
          </a:p>
          <a:p>
            <a:endParaRPr lang="en-GB" sz="2800" dirty="0" smtClean="0"/>
          </a:p>
          <a:p>
            <a:r>
              <a:rPr lang="en-GB" sz="2800" dirty="0" smtClean="0"/>
              <a:t>    </a:t>
            </a:r>
            <a:r>
              <a:rPr lang="en-GB" sz="2800" dirty="0"/>
              <a:t>public void </a:t>
            </a:r>
            <a:r>
              <a:rPr lang="en-GB" sz="2800" dirty="0" err="1"/>
              <a:t>IntroduceMyself</a:t>
            </a:r>
            <a:r>
              <a:rPr lang="en-GB" sz="2800" dirty="0"/>
              <a:t>(string text)</a:t>
            </a:r>
          </a:p>
          <a:p>
            <a:r>
              <a:rPr lang="bg-BG" sz="2800" dirty="0"/>
              <a:t>    {</a:t>
            </a:r>
          </a:p>
          <a:p>
            <a:r>
              <a:rPr lang="en-GB" sz="2800" dirty="0"/>
              <a:t>        </a:t>
            </a:r>
            <a:r>
              <a:rPr lang="en-GB" sz="2800" dirty="0" err="1"/>
              <a:t>Console.WriteLine</a:t>
            </a:r>
            <a:r>
              <a:rPr lang="en-GB" sz="2800" dirty="0"/>
              <a:t>(text + name + " " + age);</a:t>
            </a:r>
          </a:p>
          <a:p>
            <a:r>
              <a:rPr lang="bg-BG" sz="2800" dirty="0"/>
              <a:t>    }</a:t>
            </a:r>
          </a:p>
          <a:p>
            <a:r>
              <a:rPr lang="bg-BG" sz="2800" dirty="0"/>
              <a:t>}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 описваме данните за един човек и как става извеждането им: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dirty="0" smtClean="0"/>
              <a:t>Семейство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55612" y="2057400"/>
            <a:ext cx="1153962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class Family</a:t>
            </a:r>
          </a:p>
          <a:p>
            <a:r>
              <a:rPr lang="bg-BG" sz="2800" dirty="0"/>
              <a:t>{</a:t>
            </a:r>
          </a:p>
          <a:p>
            <a:r>
              <a:rPr lang="en-US" sz="2800" dirty="0"/>
              <a:t>    public Person father = new Person();</a:t>
            </a:r>
          </a:p>
          <a:p>
            <a:r>
              <a:rPr lang="en-US" sz="2800" dirty="0"/>
              <a:t>    public Person mother = new Person();</a:t>
            </a:r>
          </a:p>
          <a:p>
            <a:endParaRPr lang="bg-BG" sz="2800" dirty="0"/>
          </a:p>
          <a:p>
            <a:r>
              <a:rPr lang="en-US" sz="2800" dirty="0"/>
              <a:t>    public List&lt;Person&gt; children = new List&lt;Person&gt;();</a:t>
            </a:r>
          </a:p>
          <a:p>
            <a:endParaRPr lang="bg-BG" sz="2800" dirty="0"/>
          </a:p>
          <a:p>
            <a:r>
              <a:rPr lang="en-GB" sz="2800" dirty="0"/>
              <a:t>    public void </a:t>
            </a:r>
            <a:r>
              <a:rPr lang="en-GB" sz="2800" dirty="0" err="1"/>
              <a:t>IntroduceFamily</a:t>
            </a:r>
            <a:r>
              <a:rPr lang="en-GB" sz="2800" dirty="0" smtClean="0"/>
              <a:t>()</a:t>
            </a:r>
            <a:r>
              <a:rPr lang="bg-BG" sz="2800" dirty="0" smtClean="0"/>
              <a:t> {...}</a:t>
            </a:r>
            <a:endParaRPr lang="bg-BG" sz="2800" dirty="0"/>
          </a:p>
          <a:p>
            <a:r>
              <a:rPr lang="bg-BG" sz="28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Във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Family.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cs</a:t>
            </a:r>
            <a:r>
              <a:rPr lang="bg-BG" dirty="0" smtClean="0">
                <a:sym typeface="Wingdings" panose="05000000000000000000" pitchFamily="2" charset="2"/>
              </a:rPr>
              <a:t> описваме от какво се състои семейството: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dirty="0" smtClean="0"/>
              <a:t>Семейство (</a:t>
            </a:r>
            <a:r>
              <a:rPr lang="bg-BG" dirty="0"/>
              <a:t>4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55612" y="1905000"/>
            <a:ext cx="108966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 smtClean="0"/>
              <a:t>public </a:t>
            </a:r>
            <a:r>
              <a:rPr lang="en-GB" sz="2800" dirty="0"/>
              <a:t>void </a:t>
            </a:r>
            <a:r>
              <a:rPr lang="en-GB" sz="2800" dirty="0" err="1"/>
              <a:t>IntroduceFamily</a:t>
            </a:r>
            <a:r>
              <a:rPr lang="en-GB" sz="2800" dirty="0"/>
              <a:t>()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father.IntroduceMyself</a:t>
            </a:r>
            <a:r>
              <a:rPr lang="en-GB" sz="2800" dirty="0"/>
              <a:t>("Father: ");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mother.IntroduceMyself</a:t>
            </a:r>
            <a:r>
              <a:rPr lang="en-GB" sz="2800" dirty="0"/>
              <a:t>("Mother: ");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Console.WriteLine</a:t>
            </a:r>
            <a:r>
              <a:rPr lang="en-GB" sz="2800" dirty="0"/>
              <a:t>();</a:t>
            </a:r>
          </a:p>
          <a:p>
            <a:r>
              <a:rPr lang="en-GB" sz="2800" dirty="0"/>
              <a:t>    for(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children.Count</a:t>
            </a:r>
            <a:r>
              <a:rPr lang="en-GB" sz="2800" dirty="0"/>
              <a:t>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bg-BG" sz="2800" dirty="0"/>
              <a:t>    {</a:t>
            </a:r>
          </a:p>
          <a:p>
            <a:r>
              <a:rPr lang="en-GB" sz="2800" dirty="0"/>
              <a:t>        children[</a:t>
            </a:r>
            <a:r>
              <a:rPr lang="en-GB" sz="2800" dirty="0" err="1"/>
              <a:t>i</a:t>
            </a:r>
            <a:r>
              <a:rPr lang="en-GB" sz="2800" dirty="0"/>
              <a:t>].</a:t>
            </a:r>
            <a:r>
              <a:rPr lang="en-GB" sz="2800" dirty="0" err="1"/>
              <a:t>IntroduceMyself</a:t>
            </a:r>
            <a:r>
              <a:rPr lang="en-GB" sz="2800" dirty="0"/>
              <a:t>((</a:t>
            </a:r>
            <a:r>
              <a:rPr lang="en-GB" sz="2800" dirty="0" err="1"/>
              <a:t>i</a:t>
            </a:r>
            <a:r>
              <a:rPr lang="en-GB" sz="2800" dirty="0"/>
              <a:t> + 1) + ") ");</a:t>
            </a:r>
          </a:p>
          <a:p>
            <a:r>
              <a:rPr lang="bg-BG" sz="2800" dirty="0"/>
              <a:t>    }            </a:t>
            </a:r>
          </a:p>
          <a:p>
            <a:r>
              <a:rPr lang="bg-BG" sz="28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… </a:t>
            </a:r>
            <a:r>
              <a:rPr lang="bg-BG" dirty="0" smtClean="0">
                <a:sym typeface="Wingdings" panose="05000000000000000000" pitchFamily="2" charset="2"/>
              </a:rPr>
              <a:t>и как се извежда тази информацията: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dirty="0" smtClean="0"/>
              <a:t>Семейство (5)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55612" y="1905000"/>
            <a:ext cx="11263200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Family </a:t>
            </a:r>
            <a:r>
              <a:rPr lang="en-GB" sz="2800" dirty="0" err="1"/>
              <a:t>myFamily</a:t>
            </a:r>
            <a:r>
              <a:rPr lang="en-GB" sz="2800" dirty="0"/>
              <a:t> = new Family();</a:t>
            </a:r>
          </a:p>
          <a:p>
            <a:endParaRPr lang="bg-BG" sz="2000" dirty="0" smtClean="0"/>
          </a:p>
          <a:p>
            <a:r>
              <a:rPr lang="en-GB" sz="2800" dirty="0" smtClean="0"/>
              <a:t>myFamily.father.name </a:t>
            </a:r>
            <a:r>
              <a:rPr lang="en-GB" sz="2800" dirty="0"/>
              <a:t>= "</a:t>
            </a:r>
            <a:r>
              <a:rPr lang="en-GB" sz="2800" dirty="0" err="1"/>
              <a:t>Pesho</a:t>
            </a:r>
            <a:r>
              <a:rPr lang="en-GB" sz="2800" dirty="0"/>
              <a:t>";</a:t>
            </a:r>
          </a:p>
          <a:p>
            <a:r>
              <a:rPr lang="en-GB" sz="2800" dirty="0" err="1"/>
              <a:t>myFamily.father.age</a:t>
            </a:r>
            <a:r>
              <a:rPr lang="en-GB" sz="2800" dirty="0"/>
              <a:t> = 25</a:t>
            </a:r>
            <a:r>
              <a:rPr lang="en-GB" sz="2800" dirty="0" smtClean="0"/>
              <a:t>;</a:t>
            </a:r>
            <a:endParaRPr lang="bg-BG" sz="2800" dirty="0"/>
          </a:p>
          <a:p>
            <a:endParaRPr lang="bg-BG" sz="2000" dirty="0"/>
          </a:p>
          <a:p>
            <a:r>
              <a:rPr lang="en-GB" sz="2800" dirty="0" smtClean="0"/>
              <a:t>// </a:t>
            </a:r>
            <a:r>
              <a:rPr lang="en-US" sz="2800" dirty="0" smtClean="0"/>
              <a:t>TODO </a:t>
            </a:r>
            <a:r>
              <a:rPr lang="bg-BG" sz="2800" dirty="0" smtClean="0"/>
              <a:t>попълнете данните за майката</a:t>
            </a:r>
            <a:endParaRPr lang="bg-BG" sz="2800" dirty="0"/>
          </a:p>
          <a:p>
            <a:endParaRPr lang="bg-BG" sz="2000" dirty="0" smtClean="0"/>
          </a:p>
          <a:p>
            <a:r>
              <a:rPr lang="bg-BG" sz="2800" dirty="0" smtClean="0"/>
              <a:t>// </a:t>
            </a:r>
            <a:r>
              <a:rPr lang="en-US" sz="2800" dirty="0" smtClean="0"/>
              <a:t>TODO </a:t>
            </a:r>
            <a:r>
              <a:rPr lang="bg-BG" sz="2800" dirty="0" smtClean="0"/>
              <a:t>създайте обект за детето и попълнете данните му</a:t>
            </a:r>
          </a:p>
          <a:p>
            <a:r>
              <a:rPr lang="en-GB" sz="2800" dirty="0" err="1" smtClean="0"/>
              <a:t>myFamily.children.Add</a:t>
            </a:r>
            <a:r>
              <a:rPr lang="en-GB" sz="2800" dirty="0" smtClean="0"/>
              <a:t>(child);</a:t>
            </a:r>
            <a:endParaRPr lang="en-GB" sz="2800" dirty="0"/>
          </a:p>
          <a:p>
            <a:endParaRPr lang="bg-BG" sz="2000" dirty="0"/>
          </a:p>
          <a:p>
            <a:r>
              <a:rPr lang="en-GB" sz="2800" dirty="0" err="1"/>
              <a:t>myFamily.IntroduceFamily</a:t>
            </a:r>
            <a:r>
              <a:rPr lang="en-GB" sz="2800" dirty="0"/>
              <a:t>();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Накрая в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Program.cs</a:t>
            </a:r>
            <a:r>
              <a:rPr lang="bg-BG" dirty="0" smtClean="0">
                <a:sym typeface="Wingdings" panose="05000000000000000000" pitchFamily="2" charset="2"/>
              </a:rPr>
              <a:t> попълваме данните за семейството: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0335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Абстрактните типове данни:</a:t>
            </a:r>
          </a:p>
          <a:p>
            <a:pPr marL="663575" lvl="1" indent="-358775">
              <a:lnSpc>
                <a:spcPct val="110000"/>
              </a:lnSpc>
            </a:pPr>
            <a:r>
              <a:rPr lang="bg-BG" sz="3000" dirty="0"/>
              <a:t>Описват нещо чрез </a:t>
            </a:r>
            <a:r>
              <a:rPr lang="bg-BG" sz="3000" dirty="0" smtClean="0"/>
              <a:t>неговите данни и възможните действия с тях</a:t>
            </a:r>
            <a:endParaRPr lang="bg-BG" sz="30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 smtClean="0">
                <a:solidFill>
                  <a:srgbClr val="F3BE60"/>
                </a:solidFill>
              </a:rPr>
              <a:t>Класовете</a:t>
            </a:r>
            <a:r>
              <a:rPr lang="bg-BG" sz="3200" dirty="0" smtClean="0"/>
              <a:t> </a:t>
            </a:r>
            <a:r>
              <a:rPr lang="bg-BG" sz="3200" dirty="0"/>
              <a:t>описват конкретна </a:t>
            </a:r>
            <a:r>
              <a:rPr lang="bg-BG" sz="3200" dirty="0" smtClean="0"/>
              <a:t>реализация на АТД</a:t>
            </a:r>
            <a:endParaRPr lang="en-US" sz="3200" dirty="0"/>
          </a:p>
          <a:p>
            <a:pPr marL="706755" lvl="1" indent="-358775">
              <a:lnSpc>
                <a:spcPct val="110000"/>
              </a:lnSpc>
            </a:pPr>
            <a:r>
              <a:rPr lang="bg-BG" sz="3000" dirty="0" smtClean="0"/>
              <a:t>При дефинирането на клас се описват неговите </a:t>
            </a:r>
            <a:br>
              <a:rPr lang="bg-BG" sz="3000" dirty="0" smtClean="0"/>
            </a:br>
            <a:r>
              <a:rPr lang="en-US" sz="3000" dirty="0" smtClean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en-US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sz="3000" dirty="0"/>
              <a:t> и </a:t>
            </a:r>
            <a:r>
              <a:rPr lang="bg-BG" sz="3000" dirty="0" smtClean="0"/>
              <a:t>други членове</a:t>
            </a:r>
            <a:endParaRPr lang="bg-BG" sz="3000" dirty="0"/>
          </a:p>
          <a:p>
            <a:pPr marL="401955" indent="-358775">
              <a:lnSpc>
                <a:spcPct val="110000"/>
              </a:lnSpc>
            </a:pPr>
            <a:r>
              <a:rPr lang="bg-BG" dirty="0" smtClean="0">
                <a:solidFill>
                  <a:srgbClr val="F3BE60"/>
                </a:solidFill>
              </a:rPr>
              <a:t>Обектите</a:t>
            </a:r>
            <a:r>
              <a:rPr lang="bg-BG" dirty="0" smtClean="0"/>
              <a:t> </a:t>
            </a: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инстанция </a:t>
            </a:r>
            <a:r>
              <a:rPr lang="bg-BG" dirty="0">
                <a:solidFill>
                  <a:srgbClr val="FFFFFF"/>
                </a:solidFill>
              </a:rPr>
              <a:t>на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06755" lvl="1" indent="-358775">
              <a:lnSpc>
                <a:spcPct val="110000"/>
              </a:lnSpc>
            </a:pPr>
            <a:r>
              <a:rPr lang="bg-BG" sz="3000" dirty="0" smtClean="0"/>
              <a:t>При </a:t>
            </a:r>
            <a:r>
              <a:rPr lang="bg-BG" sz="3000" dirty="0"/>
              <a:t>създаването на обект променливата </a:t>
            </a:r>
            <a:br>
              <a:rPr lang="bg-BG" sz="3000" dirty="0"/>
            </a:br>
            <a:r>
              <a:rPr lang="bg-BG" sz="3000" dirty="0"/>
              <a:t>съдържа само </a:t>
            </a:r>
            <a:r>
              <a:rPr lang="bg-BG" sz="3000" dirty="0">
                <a:solidFill>
                  <a:srgbClr val="F6D18E"/>
                </a:solidFill>
              </a:rPr>
              <a:t>референция</a:t>
            </a:r>
            <a:r>
              <a:rPr lang="bg-BG" sz="3000" dirty="0"/>
              <a:t> към </a:t>
            </a:r>
            <a:r>
              <a:rPr lang="bg-BG" sz="3000" dirty="0" smtClean="0"/>
              <a:t>обекта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9917"/>
            <a:ext cx="3478910" cy="25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/>
              <a:t>Скриване на детайлите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>
                <a:solidFill>
                  <a:schemeClr val="accent1"/>
                </a:solidFill>
              </a:rPr>
              <a:t>Абстрактните типове данни </a:t>
            </a:r>
            <a:r>
              <a:rPr lang="bg-BG" dirty="0"/>
              <a:t>описват:</a:t>
            </a:r>
          </a:p>
          <a:p>
            <a:pPr lvl="1"/>
            <a:r>
              <a:rPr lang="bg-BG" dirty="0"/>
              <a:t>Множество от </a:t>
            </a:r>
            <a:r>
              <a:rPr lang="bg-BG" dirty="0">
                <a:solidFill>
                  <a:srgbClr val="F3BE60"/>
                </a:solidFill>
              </a:rPr>
              <a:t>данни</a:t>
            </a:r>
          </a:p>
          <a:p>
            <a:pPr lvl="1"/>
            <a:r>
              <a:rPr lang="bg-BG" dirty="0"/>
              <a:t>Възможни </a:t>
            </a:r>
            <a:r>
              <a:rPr lang="bg-BG" dirty="0">
                <a:solidFill>
                  <a:srgbClr val="F3BE60"/>
                </a:solidFill>
              </a:rPr>
              <a:t>операции</a:t>
            </a:r>
            <a:r>
              <a:rPr lang="bg-BG" dirty="0"/>
              <a:t> в рамките на този тип</a:t>
            </a:r>
          </a:p>
          <a:p>
            <a:pPr marL="377825" lvl="1" indent="0">
              <a:buNone/>
            </a:pPr>
            <a:r>
              <a:rPr lang="bg-BG" dirty="0">
                <a:solidFill>
                  <a:srgbClr val="FFC000"/>
                </a:solidFill>
              </a:rPr>
              <a:t>Абстрактните типове </a:t>
            </a:r>
            <a:r>
              <a:rPr lang="bg-BG" dirty="0" smtClean="0">
                <a:solidFill>
                  <a:srgbClr val="FFC000"/>
                </a:solidFill>
              </a:rPr>
              <a:t>данни (АТД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bg-BG" dirty="0" smtClean="0"/>
              <a:t> </a:t>
            </a:r>
            <a:r>
              <a:rPr lang="bg-BG" dirty="0"/>
              <a:t>ни позволяват да опишем конкретна структура (т.е. нейните данни и операции), без обаче да се интересуваме от детайлите в тази реализация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sz="3200" dirty="0"/>
              <a:t>Не е нужно да знаем как нещо е направено, за да пол</a:t>
            </a:r>
            <a:r>
              <a:rPr lang="en-US" altLang="bg-BG" sz="3200" dirty="0"/>
              <a:t>з</a:t>
            </a:r>
            <a:r>
              <a:rPr lang="bg-BG" sz="3200" dirty="0"/>
              <a:t>ваме АТД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16" name="Text Placeholder 5"/>
          <p:cNvSpPr txBox="1"/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/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C000"/>
                </a:solidFill>
              </a:rPr>
              <a:t>Класовете</a:t>
            </a:r>
            <a:r>
              <a:rPr lang="bg-BG" dirty="0"/>
              <a:t> служат за създаване на „</a:t>
            </a:r>
            <a:r>
              <a:rPr lang="bg-BG" dirty="0">
                <a:solidFill>
                  <a:srgbClr val="FFC000"/>
                </a:solidFill>
              </a:rPr>
              <a:t>имплементация</a:t>
            </a:r>
            <a:r>
              <a:rPr lang="bg-BG" dirty="0"/>
              <a:t>“ на </a:t>
            </a:r>
            <a:r>
              <a:rPr lang="bg-BG" dirty="0">
                <a:solidFill>
                  <a:srgbClr val="FFC000"/>
                </a:solidFill>
              </a:rPr>
              <a:t>АТД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bg-BG" dirty="0" smtClean="0">
                <a:solidFill>
                  <a:schemeClr val="accent1"/>
                </a:solidFill>
              </a:rPr>
              <a:t>Класовете </a:t>
            </a:r>
            <a:r>
              <a:rPr lang="bg-BG" dirty="0"/>
              <a:t>ни позволяват да описваме </a:t>
            </a:r>
            <a:r>
              <a:rPr lang="bg-BG" dirty="0" smtClean="0"/>
              <a:t>и създаваме </a:t>
            </a:r>
            <a:r>
              <a:rPr lang="bg-BG" dirty="0">
                <a:solidFill>
                  <a:srgbClr val="FFC000"/>
                </a:solidFill>
              </a:rPr>
              <a:t>обекти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Обектът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една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инстанция </a:t>
            </a:r>
            <a:r>
              <a:rPr lang="bg-BG" dirty="0">
                <a:solidFill>
                  <a:schemeClr val="tx1"/>
                </a:solidFill>
              </a:rPr>
              <a:t>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1012" y="3429000"/>
            <a:ext cx="8229599" cy="2759906"/>
            <a:chOff x="922798" y="2819399"/>
            <a:chExt cx="10413888" cy="3492436"/>
          </a:xfrm>
        </p:grpSpPr>
        <p:sp>
          <p:nvSpPr>
            <p:cNvPr id="21" name="Arrow: Right 20"/>
            <p:cNvSpPr/>
            <p:nvPr/>
          </p:nvSpPr>
          <p:spPr>
            <a:xfrm>
              <a:off x="7542212" y="5504590"/>
              <a:ext cx="685800" cy="65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4749236" y="5357044"/>
              <a:ext cx="2385552" cy="954791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Зар </a:t>
              </a:r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(Class)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8609012" y="5357044"/>
              <a:ext cx="2727674" cy="954791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Зар с 6 страни </a:t>
              </a:r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bg-B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Обект</a:t>
              </a:r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75198" y="2819399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bg-BG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Зарът е</a:t>
              </a:r>
              <a:r>
                <a:rPr lang="en-GB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22798" y="5357044"/>
              <a:ext cx="2385552" cy="954791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АТД Зар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Arrow: Right 32"/>
            <p:cNvSpPr/>
            <p:nvPr/>
          </p:nvSpPr>
          <p:spPr>
            <a:xfrm>
              <a:off x="3719737" y="5504590"/>
              <a:ext cx="685800" cy="65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054036" y="2819400"/>
              <a:ext cx="2080752" cy="2080752"/>
              <a:chOff x="5054036" y="2819400"/>
              <a:chExt cx="2080752" cy="20807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054036" y="2819400"/>
                <a:ext cx="2080752" cy="20807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3162" y="2956820"/>
                <a:ext cx="1919324" cy="1805910"/>
              </a:xfrm>
              <a:prstGeom prst="roundRect">
                <a:avLst>
                  <a:gd name="adj" fmla="val 41984"/>
                </a:avLst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8814219" y="2845783"/>
              <a:ext cx="2027986" cy="2027986"/>
              <a:chOff x="8814219" y="2845783"/>
              <a:chExt cx="2027986" cy="202798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814219" y="2845783"/>
                <a:ext cx="2027986" cy="20279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8612" y="3249790"/>
                <a:ext cx="1219200" cy="12192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r>
              <a:rPr lang="en-US" dirty="0"/>
              <a:t>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296342" y="756285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627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7385" y="2814320"/>
            <a:ext cx="2740025" cy="2548890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91462" y="4860001"/>
            <a:ext cx="2293059" cy="1033751"/>
          </a:xfrm>
          <a:prstGeom prst="wedgeRoundRectCallout">
            <a:avLst>
              <a:gd name="adj1" fmla="val 69811"/>
              <a:gd name="adj2" fmla="val -364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действия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rgbClr val="FFFFFF"/>
                </a:solidFill>
              </a:rPr>
              <a:t>(</a:t>
            </a:r>
            <a:r>
              <a:rPr lang="bg-BG" sz="3000" dirty="0">
                <a:solidFill>
                  <a:srgbClr val="FFFFFF"/>
                </a:solidFill>
              </a:rPr>
              <a:t>методи</a:t>
            </a:r>
            <a:r>
              <a:rPr lang="en-US" sz="3000" dirty="0">
                <a:solidFill>
                  <a:srgbClr val="FFFFFF"/>
                </a:solidFill>
              </a:rPr>
              <a:t>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447212" y="1588789"/>
            <a:ext cx="2646662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обекта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4817" y="1999271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Класовете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936364" y="1232947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Обектите</a:t>
            </a:r>
            <a:endParaRPr lang="en-US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6372" y="2349156"/>
            <a:ext cx="2462769" cy="578882"/>
          </a:xfrm>
          <a:prstGeom prst="wedgeRoundRectCallout">
            <a:avLst>
              <a:gd name="adj1" fmla="val 96930"/>
              <a:gd name="adj2" fmla="val 1445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класа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1461" y="3432196"/>
            <a:ext cx="2377680" cy="1063604"/>
          </a:xfrm>
          <a:prstGeom prst="wedgeRoundRectCallout">
            <a:avLst>
              <a:gd name="adj1" fmla="val 65818"/>
              <a:gd name="adj2" fmla="val 82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 smtClean="0">
                <a:solidFill>
                  <a:srgbClr val="FFFFFF"/>
                </a:solidFill>
              </a:rPr>
              <a:t>(</a:t>
            </a:r>
            <a:r>
              <a:rPr lang="bg-BG" sz="3000" dirty="0" smtClean="0">
                <a:solidFill>
                  <a:srgbClr val="FFFFFF"/>
                </a:solidFill>
              </a:rPr>
              <a:t>данни</a:t>
            </a:r>
            <a:r>
              <a:rPr lang="en-US" sz="3000" dirty="0" smtClean="0">
                <a:solidFill>
                  <a:srgbClr val="FFFFFF"/>
                </a:solidFill>
              </a:rPr>
              <a:t>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27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509854" y="3719830"/>
            <a:ext cx="2521790" cy="1022989"/>
          </a:xfrm>
          <a:prstGeom prst="wedgeRoundRectCallout">
            <a:avLst>
              <a:gd name="adj1" fmla="val -70702"/>
              <a:gd name="adj2" fmla="val -5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Информация на обекта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8" grpId="0" bldLvl="0" animBg="1"/>
      <p:bldP spid="9" grpId="0" bldLvl="0" animBg="1"/>
      <p:bldP spid="2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bg-BG" dirty="0"/>
              <a:t>Вие вече сте ползвали класове - например класа </a:t>
            </a:r>
            <a:r>
              <a:rPr lang="en-US" altLang="bg-BG" dirty="0">
                <a:solidFill>
                  <a:schemeClr val="accent1"/>
                </a:solidFill>
              </a:rPr>
              <a:t>Program</a:t>
            </a:r>
          </a:p>
          <a:p>
            <a:r>
              <a:rPr lang="en-US" altLang="bg-BG" dirty="0">
                <a:solidFill>
                  <a:schemeClr val="tx1"/>
                </a:solidFill>
              </a:rPr>
              <a:t>Можем по същия начин да дефинираме и други класове: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клас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70412" y="2819400"/>
            <a:ext cx="2286000" cy="948166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 на класа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2480876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Тяло на клас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90845" y="4799965"/>
            <a:ext cx="2726055" cy="921385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Клас в отделен файл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8012" y="2532992"/>
            <a:ext cx="24947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Ключова дума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bldLvl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Класа съдържа </a:t>
            </a:r>
            <a:r>
              <a:rPr lang="bg-BG" dirty="0">
                <a:solidFill>
                  <a:schemeClr val="accent1"/>
                </a:solidFill>
              </a:rPr>
              <a:t>състояния </a:t>
            </a:r>
            <a:r>
              <a:rPr lang="bg-BG" dirty="0"/>
              <a:t>и </a:t>
            </a:r>
            <a:r>
              <a:rPr lang="bg-BG" dirty="0">
                <a:solidFill>
                  <a:schemeClr val="accent1"/>
                </a:solidFill>
              </a:rPr>
              <a:t>действия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/>
                </a:solidFill>
              </a:rPr>
              <a:t>Полетата </a:t>
            </a:r>
            <a:r>
              <a:rPr lang="bg-BG" dirty="0"/>
              <a:t>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/>
                </a:solidFill>
              </a:rPr>
              <a:t>Методите </a:t>
            </a:r>
            <a:r>
              <a:rPr lang="bg-BG" dirty="0">
                <a:solidFill>
                  <a:schemeClr val="tx1"/>
                </a:solidFill>
              </a:rPr>
              <a:t>описват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действи</a:t>
            </a:r>
            <a:r>
              <a:rPr lang="en-US" altLang="bg-BG" dirty="0">
                <a:solidFill>
                  <a:schemeClr val="tx2">
                    <a:lumMod val="75000"/>
                  </a:schemeClr>
                </a:solidFill>
              </a:rPr>
              <a:t>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25657" y="3669459"/>
            <a:ext cx="1676400" cy="533400"/>
          </a:xfrm>
          <a:prstGeom prst="wedgeRoundRectCallout">
            <a:avLst>
              <a:gd name="adj1" fmla="val -93958"/>
              <a:gd name="adj2" fmla="val 3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2402" y="5172893"/>
            <a:ext cx="1676400" cy="593469"/>
          </a:xfrm>
          <a:prstGeom prst="wedgeRoundRectCallout">
            <a:avLst>
              <a:gd name="adj1" fmla="val -92807"/>
              <a:gd name="adj2" fmla="val 13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1518</Words>
  <Application>Microsoft Office PowerPoint</Application>
  <PresentationFormat>Custom</PresentationFormat>
  <Paragraphs>307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Абстрактни типове данни</vt:lpstr>
      <vt:lpstr>Абстрактни типове данни</vt:lpstr>
      <vt:lpstr>Абстрактни типове данни</vt:lpstr>
      <vt:lpstr>Класове и Обекти</vt:lpstr>
      <vt:lpstr>Класове и Обекти (2)</vt:lpstr>
      <vt:lpstr>Дефиниране на прост клас</vt:lpstr>
      <vt:lpstr>Членове на класа</vt:lpstr>
      <vt:lpstr>Създаване на обект</vt:lpstr>
      <vt:lpstr>Обектна референция</vt:lpstr>
      <vt:lpstr>Задача: Дефинирайте клас Person</vt:lpstr>
      <vt:lpstr>Решение: Дефинирайте клас Person (1)</vt:lpstr>
      <vt:lpstr>Именуване на класове</vt:lpstr>
      <vt:lpstr>Решение: Дефинирайте клас Person (2)</vt:lpstr>
      <vt:lpstr>Решение: Дефинирайте клас Person (3)</vt:lpstr>
      <vt:lpstr>Решение: Дефинирайте клас Person (4)</vt:lpstr>
      <vt:lpstr>Задача: Семейство</vt:lpstr>
      <vt:lpstr>Решение: Семейство(1)</vt:lpstr>
      <vt:lpstr>Решение: Семейство (2)</vt:lpstr>
      <vt:lpstr>Решение: Семейство (3)</vt:lpstr>
      <vt:lpstr>Решение: Семейство (4)</vt:lpstr>
      <vt:lpstr>Решение: Семейство (5)</vt:lpstr>
      <vt:lpstr>Какво научихме?</vt:lpstr>
      <vt:lpstr>Абстрактни типове данни и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2020-12-14T12:10:56Z</dcterms:created>
  <dcterms:modified xsi:type="dcterms:W3CDTF">2020-12-14T12:13:03Z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1033-11.1.0.9719</vt:lpwstr>
  </property>
</Properties>
</file>