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394" r:id="rId3"/>
    <p:sldId id="571" r:id="rId5"/>
    <p:sldId id="578" r:id="rId6"/>
    <p:sldId id="589" r:id="rId7"/>
    <p:sldId id="591" r:id="rId8"/>
    <p:sldId id="592" r:id="rId9"/>
    <p:sldId id="598" r:id="rId10"/>
    <p:sldId id="599" r:id="rId11"/>
    <p:sldId id="600" r:id="rId12"/>
    <p:sldId id="601" r:id="rId13"/>
    <p:sldId id="602" r:id="rId14"/>
    <p:sldId id="604" r:id="rId15"/>
    <p:sldId id="603" r:id="rId16"/>
    <p:sldId id="605" r:id="rId17"/>
    <p:sldId id="606" r:id="rId18"/>
    <p:sldId id="607" r:id="rId19"/>
    <p:sldId id="486" r:id="rId20"/>
    <p:sldId id="596" r:id="rId21"/>
    <p:sldId id="597" r:id="rId22"/>
  </p:sldIdLst>
  <p:sldSz cx="12188825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D7E5960-A9BC-43C4-BCE0-8E99BC3BA6A9}">
          <p14:sldIdLst>
            <p14:sldId id="394"/>
            <p14:sldId id="571"/>
          </p14:sldIdLst>
        </p14:section>
        <p14:section name="Методи" id="{51D0FD15-3932-43D9-82C9-6AF03C9EE001}">
          <p14:sldIdLst>
            <p14:sldId id="578"/>
            <p14:sldId id="589"/>
            <p14:sldId id="591"/>
            <p14:sldId id="592"/>
          </p14:sldIdLst>
        </p14:section>
        <p14:section name="Полета и свойства" id="{2A3772ED-E31C-44B0-963C-61C49BC34FC2}">
          <p14:sldIdLst>
            <p14:sldId id="598"/>
            <p14:sldId id="599"/>
            <p14:sldId id="600"/>
            <p14:sldId id="601"/>
          </p14:sldIdLst>
        </p14:section>
        <p14:section name="Конструктори" id="{A2F48F11-69E3-4C91-AD5D-8AFD79306078}">
          <p14:sldIdLst>
            <p14:sldId id="602"/>
            <p14:sldId id="603"/>
            <p14:sldId id="605"/>
            <p14:sldId id="606"/>
            <p14:sldId id="607"/>
            <p14:sldId id="604"/>
          </p14:sldIdLst>
        </p14:section>
        <p14:section name="Заключения" id="{3E23A7B0-228F-4458-953E-A0823B82CFF0}">
          <p14:sldIdLst>
            <p14:sldId id="486"/>
            <p14:sldId id="596"/>
            <p14:sldId id="59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3BE60"/>
    <a:srgbClr val="D2A010"/>
    <a:srgbClr val="F6D18E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48" d="100"/>
          <a:sy n="48" d="100"/>
        </p:scale>
        <p:origin x="967" y="49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hyperlink" Target="http://softuni.org/" TargetMode="Externa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</a:fld>
            <a:endParaRPr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1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2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</a:fld>
            <a:endParaRPr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hyperlink" Target="http://softuni.org/" TargetMode="Externa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1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2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4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true" noChangeArrowheads="true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5" name="Rectangle 6"/>
          <p:cNvSpPr>
            <a:spLocks noGrp="true" noChangeArrowheads="true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  <a:endParaRPr lang="en-US" dirty="0"/>
          </a:p>
        </p:txBody>
      </p:sp>
      <p:sp>
        <p:nvSpPr>
          <p:cNvPr id="6" name="Rectangle 7"/>
          <p:cNvSpPr>
            <a:spLocks noGrp="true" noChangeArrowheads="true"/>
          </p:cNvSpPr>
          <p:nvPr>
            <p:ph type="sldNum" sz="quarter" idx="5"/>
          </p:nvPr>
        </p:nvSpPr>
        <p:spPr/>
        <p:txBody>
          <a:bodyPr/>
          <a:lstStyle/>
          <a:p>
            <a:fld id="{7BE65B3B-E6E2-4525-8F2E-49AC8F612DB9}" type="slidenum">
              <a:rPr lang="en-US"/>
            </a:fld>
            <a:r>
              <a:rPr lang="en-US" dirty="0"/>
              <a:t>##</a:t>
            </a:r>
            <a:endParaRPr lang="en-US" dirty="0"/>
          </a:p>
        </p:txBody>
      </p:sp>
      <p:sp>
        <p:nvSpPr>
          <p:cNvPr id="435202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hyperlink" Target="https://twitter.com/softunibg" TargetMode="External"/><Relationship Id="rId8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://judge.softuni.bg/" TargetMode="External"/><Relationship Id="rId6" Type="http://schemas.openxmlformats.org/officeDocument/2006/relationships/hyperlink" Target="http://forum.softuni.bg/" TargetMode="External"/><Relationship Id="rId5" Type="http://schemas.openxmlformats.org/officeDocument/2006/relationships/hyperlink" Target="http://www.nakov.com/" TargetMode="External"/><Relationship Id="rId4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2" Type="http://schemas.openxmlformats.org/officeDocument/2006/relationships/image" Target="../media/image4.jpeg"/><Relationship Id="rId12" Type="http://schemas.openxmlformats.org/officeDocument/2006/relationships/image" Target="../media/image5.png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true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 hasCustomPrompt="true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 hasCustomPrompt="true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true"/>
          </p:cNvSpPr>
          <p:nvPr>
            <p:ph type="body" sz="quarter" idx="10" hasCustomPrompt="true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fals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true"/>
          </p:cNvSpPr>
          <p:nvPr>
            <p:ph type="pic" sz="quarter" idx="16" hasCustomPrompt="true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true"/>
          </p:cNvSpPr>
          <p:nvPr>
            <p:ph type="body" sz="quarter" idx="13" hasCustomPrompt="true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fals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true"/>
          </p:cNvSpPr>
          <p:nvPr>
            <p:ph type="body" sz="quarter" idx="14" hasCustomPrompt="true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fals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true"/>
          </p:cNvSpPr>
          <p:nvPr>
            <p:ph type="body" sz="quarter" idx="17" hasCustomPrompt="true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fals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true"/>
          </p:cNvSpPr>
          <p:nvPr>
            <p:ph type="body" sz="quarter" idx="18" hasCustomPrompt="true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false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true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true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22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true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true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true">
          <a:blip r:embed="rId2" cstate="print">
            <a:lum/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  <a:endParaRPr lang="en-US" dirty="0"/>
          </a:p>
        </p:txBody>
      </p:sp>
      <p:sp>
        <p:nvSpPr>
          <p:cNvPr id="50" name="Title 1"/>
          <p:cNvSpPr>
            <a:spLocks noGrp="true"/>
          </p:cNvSpPr>
          <p:nvPr>
            <p:ph type="title" hasCustomPrompt="true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true"/>
          <p:nvPr userDrawn="true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4" tooltip="Software University Foundaton"/>
          </p:cNvPr>
          <p:cNvSpPr txBox="true"/>
          <p:nvPr userDrawn="true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true"/>
          <p:nvPr userDrawn="true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6" tooltip="Software University - Discussion Forum"/>
          </p:cNvPr>
          <p:cNvSpPr txBox="true"/>
          <p:nvPr userDrawn="true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7" tooltip="Software University - Online Judge System"/>
          </p:cNvPr>
          <p:cNvSpPr txBox="true"/>
          <p:nvPr userDrawn="true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8" tooltip="Software University @ Facebook"/>
          </p:cNvPr>
          <p:cNvSpPr txBox="true"/>
          <p:nvPr userDrawn="true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9" tooltip="Software University @ Twitter"/>
          </p:cNvPr>
          <p:cNvSpPr txBox="true"/>
          <p:nvPr userDrawn="true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true"/>
          <p:nvPr userDrawn="true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true"/>
          <p:nvPr userDrawn="true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16" name="Rectangle 15"/>
          <p:cNvSpPr/>
          <p:nvPr userDrawn="true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false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true"/>
          </p:cNvPicPr>
          <p:nvPr userDrawn="true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true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false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it-kariera.mon.bg/e-learning/" TargetMode="External"/><Relationship Id="rId4" Type="http://schemas.openxmlformats.org/officeDocument/2006/relationships/image" Target="../media/image8.png"/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it-kariera.mon.bg/e-learning/" TargetMode="Externa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s://csharp-book.softuni.bg/" TargetMode="External"/><Relationship Id="rId1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084414" y="3512151"/>
            <a:ext cx="4481897" cy="2777542"/>
            <a:chOff x="3160644" y="914400"/>
            <a:chExt cx="5638935" cy="3486878"/>
          </a:xfrm>
        </p:grpSpPr>
        <p:grpSp>
          <p:nvGrpSpPr>
            <p:cNvPr id="35" name="Group 34"/>
            <p:cNvGrpSpPr/>
            <p:nvPr/>
          </p:nvGrpSpPr>
          <p:grpSpPr>
            <a:xfrm>
              <a:off x="3160644" y="914400"/>
              <a:ext cx="5638935" cy="3486878"/>
              <a:chOff x="3160644" y="914400"/>
              <a:chExt cx="5638935" cy="3486878"/>
            </a:xfrm>
          </p:grpSpPr>
          <p:pic>
            <p:nvPicPr>
              <p:cNvPr id="38" name="Picture 37"/>
              <p:cNvPicPr>
                <a:picLocks noChangeAspect="true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160644" y="914400"/>
                <a:ext cx="5638935" cy="3486878"/>
              </a:xfrm>
              <a:prstGeom prst="roundRect">
                <a:avLst>
                  <a:gd name="adj" fmla="val 1624"/>
                </a:avLst>
              </a:prstGeom>
            </p:spPr>
          </p:pic>
          <p:sp>
            <p:nvSpPr>
              <p:cNvPr id="39" name="Oval 38"/>
              <p:cNvSpPr/>
              <p:nvPr/>
            </p:nvSpPr>
            <p:spPr>
              <a:xfrm rot="551640">
                <a:off x="6498858" y="2691587"/>
                <a:ext cx="222299" cy="3735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0" name="Oval 39"/>
              <p:cNvSpPr/>
              <p:nvPr/>
            </p:nvSpPr>
            <p:spPr>
              <a:xfrm rot="5400000">
                <a:off x="5889136" y="1556663"/>
                <a:ext cx="161738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1" name="Oval 40"/>
              <p:cNvSpPr/>
              <p:nvPr/>
            </p:nvSpPr>
            <p:spPr>
              <a:xfrm rot="5400000">
                <a:off x="5878756" y="1841747"/>
                <a:ext cx="182497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2" name="Oval 41"/>
              <p:cNvSpPr/>
              <p:nvPr/>
            </p:nvSpPr>
            <p:spPr>
              <a:xfrm rot="20524110">
                <a:off x="5378296" y="264920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3" name="Oval 42"/>
              <p:cNvSpPr/>
              <p:nvPr/>
            </p:nvSpPr>
            <p:spPr>
              <a:xfrm rot="20524110">
                <a:off x="4995149" y="245651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4" name="Oval 43"/>
              <p:cNvSpPr/>
              <p:nvPr/>
            </p:nvSpPr>
            <p:spPr>
              <a:xfrm rot="20524110">
                <a:off x="5378296" y="3060983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45" name="Oval 44"/>
              <p:cNvSpPr/>
              <p:nvPr/>
            </p:nvSpPr>
            <p:spPr>
              <a:xfrm rot="20524110">
                <a:off x="4995150" y="2868295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sp>
          <p:nvSpPr>
            <p:cNvPr id="36" name="Arc 35"/>
            <p:cNvSpPr/>
            <p:nvPr/>
          </p:nvSpPr>
          <p:spPr>
            <a:xfrm rot="13884984">
              <a:off x="4542743" y="1203968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c 36"/>
            <p:cNvSpPr/>
            <p:nvPr/>
          </p:nvSpPr>
          <p:spPr>
            <a:xfrm rot="3095802">
              <a:off x="5365181" y="895203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itle 4"/>
          <p:cNvSpPr txBox="true"/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false">
            <a:normAutofit/>
          </a:bodyPr>
          <a:lstStyle>
            <a:lvl1pPr algn="r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Елементи на класа</a:t>
            </a:r>
            <a:endParaRPr lang="en-US" dirty="0"/>
          </a:p>
        </p:txBody>
      </p:sp>
      <p:sp>
        <p:nvSpPr>
          <p:cNvPr id="22" name="Subtitle 5"/>
          <p:cNvSpPr txBox="true"/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Полета, свойства, методи и конструктори</a:t>
            </a:r>
            <a:endParaRPr lang="en-GB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33" name="Picture 32" descr="http://softuni.bg"/>
            <p:cNvPicPr>
              <a:picLocks noChangeAspect="true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tretch>
              <a:fillRect/>
            </a:stretch>
          </p:blipFill>
          <p:spPr>
            <a:xfrm flipH="true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46" name="TextBox 45"/>
            <p:cNvSpPr txBox="true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47" name="Picture 4" title="CC-BY-NC-SA License">
              <a:hlinkClick r:id="rId3" tooltip="This work is licensed under the &quot;Creative Commons Attribution-NonCommercial-ShareAlike 4.0 International&quot; license"/>
            </p:cNvPr>
            <p:cNvPicPr>
              <a:picLocks noChangeAspect="true" noChangeArrowheads="true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48" name="Text Placeholder 7"/>
            <p:cNvSpPr txBox="true"/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false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  <a:endParaRPr lang="bg-BG"/>
            </a:p>
          </p:txBody>
        </p:sp>
        <p:sp>
          <p:nvSpPr>
            <p:cNvPr id="49" name="Text Placeholder 10"/>
            <p:cNvSpPr txBox="true"/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false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  <a:endParaRPr lang="bg-BG"/>
            </a:p>
          </p:txBody>
        </p:sp>
        <p:sp>
          <p:nvSpPr>
            <p:cNvPr id="50" name="Text Placeholder 11"/>
            <p:cNvSpPr txBox="true"/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false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5"/>
                </a:rPr>
                <a:t>https://it-kariera.mon.bg/e-learning/</a:t>
              </a:r>
              <a:endParaRPr lang="en-GB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Описване на клас Банкова сметка</a:t>
            </a:r>
            <a:endParaRPr lang="en-US" dirty="0"/>
          </a:p>
        </p:txBody>
      </p:sp>
      <p:sp>
        <p:nvSpPr>
          <p:cNvPr id="5" name="Text Placeholder 5"/>
          <p:cNvSpPr txBox="true"/>
          <p:nvPr/>
        </p:nvSpPr>
        <p:spPr>
          <a:xfrm>
            <a:off x="684212" y="1225479"/>
            <a:ext cx="10667998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GB" dirty="0"/>
              <a:t>private string id;</a:t>
            </a:r>
            <a:endParaRPr lang="en-GB" dirty="0"/>
          </a:p>
          <a:p>
            <a:r>
              <a:rPr lang="en-GB" dirty="0"/>
              <a:t>private decimal balance;</a:t>
            </a:r>
            <a:endParaRPr lang="en-GB" dirty="0"/>
          </a:p>
          <a:p>
            <a:endParaRPr lang="en-GB" dirty="0"/>
          </a:p>
          <a:p>
            <a:r>
              <a:rPr lang="en-GB" dirty="0"/>
              <a:t>public string Id</a:t>
            </a:r>
            <a:endParaRPr lang="en-GB" dirty="0"/>
          </a:p>
          <a:p>
            <a:r>
              <a:rPr lang="en-GB" dirty="0"/>
              <a:t>{</a:t>
            </a:r>
            <a:endParaRPr lang="en-GB" dirty="0"/>
          </a:p>
          <a:p>
            <a:r>
              <a:rPr lang="en-GB" dirty="0"/>
              <a:t>      get { return this.id; }</a:t>
            </a:r>
            <a:endParaRPr lang="en-GB" dirty="0"/>
          </a:p>
          <a:p>
            <a:r>
              <a:rPr lang="en-GB" dirty="0"/>
              <a:t>      set { this.id = value; }</a:t>
            </a:r>
            <a:endParaRPr lang="en-GB" dirty="0"/>
          </a:p>
          <a:p>
            <a:r>
              <a:rPr lang="en-GB" dirty="0"/>
              <a:t>}</a:t>
            </a:r>
            <a:endParaRPr lang="en-GB" dirty="0"/>
          </a:p>
          <a:p>
            <a:r>
              <a:rPr lang="en-GB" dirty="0"/>
              <a:t>public decimal Balance</a:t>
            </a:r>
            <a:endParaRPr lang="en-GB" dirty="0"/>
          </a:p>
          <a:p>
            <a:r>
              <a:rPr lang="en-GB" dirty="0"/>
              <a:t>{</a:t>
            </a:r>
            <a:endParaRPr lang="en-GB" dirty="0"/>
          </a:p>
          <a:p>
            <a:r>
              <a:rPr lang="en-GB" dirty="0"/>
              <a:t>      get { return </a:t>
            </a:r>
            <a:r>
              <a:rPr lang="en-GB" dirty="0" err="1"/>
              <a:t>this.balance</a:t>
            </a:r>
            <a:r>
              <a:rPr lang="en-GB" dirty="0"/>
              <a:t>; }</a:t>
            </a:r>
            <a:endParaRPr lang="en-GB" dirty="0"/>
          </a:p>
          <a:p>
            <a:r>
              <a:rPr lang="en-GB" dirty="0"/>
              <a:t>      set { </a:t>
            </a:r>
            <a:r>
              <a:rPr lang="en-GB" dirty="0" err="1"/>
              <a:t>this.balance</a:t>
            </a:r>
            <a:r>
              <a:rPr lang="en-GB" dirty="0"/>
              <a:t> = value; }</a:t>
            </a:r>
            <a:endParaRPr lang="en-GB" dirty="0"/>
          </a:p>
          <a:p>
            <a:r>
              <a:rPr lang="en-GB" dirty="0"/>
              <a:t>}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Специален вид методи, извиквани при създаване на обекта</a:t>
            </a:r>
            <a:endParaRPr lang="en-GB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US" dirty="0"/>
          </a:p>
        </p:txBody>
      </p:sp>
      <p:sp>
        <p:nvSpPr>
          <p:cNvPr id="5" name="Text Placeholder 5"/>
          <p:cNvSpPr txBox="true"/>
          <p:nvPr/>
        </p:nvSpPr>
        <p:spPr>
          <a:xfrm>
            <a:off x="608012" y="1828800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{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 int sides;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 {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   this.sides = 6;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8" name="AutoShape 6"/>
          <p:cNvSpPr>
            <a:spLocks noChangeArrowheads="true"/>
          </p:cNvSpPr>
          <p:nvPr/>
        </p:nvSpPr>
        <p:spPr bwMode="auto">
          <a:xfrm>
            <a:off x="5408612" y="3200400"/>
            <a:ext cx="3124200" cy="1524000"/>
          </a:xfrm>
          <a:prstGeom prst="wedgeRoundRectCallout">
            <a:avLst>
              <a:gd name="adj1" fmla="val -81558"/>
              <a:gd name="adj2" fmla="val -194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Предефиниране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на конструктора по подразбиране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tru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Конструкторите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задават началното състояние на обекта</a:t>
            </a:r>
            <a:endParaRPr lang="en-GB" dirty="0"/>
          </a:p>
        </p:txBody>
      </p:sp>
      <p:sp>
        <p:nvSpPr>
          <p:cNvPr id="7" name="Text Placeholder 5"/>
          <p:cNvSpPr txBox="true"/>
          <p:nvPr/>
        </p:nvSpPr>
        <p:spPr>
          <a:xfrm>
            <a:off x="734634" y="1899611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{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 int sides; int[] </a:t>
            </a:r>
            <a:r>
              <a:rPr lang="en-US" sz="3200" dirty="0" err="1">
                <a:solidFill>
                  <a:schemeClr val="tx2"/>
                </a:solidFill>
              </a:rPr>
              <a:t>rollFrequency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>
                <a:solidFill>
                  <a:schemeClr val="tx2"/>
                </a:solidFill>
              </a:rPr>
              <a:t>int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   this.sides = sides;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   this.rollFrequency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int[</a:t>
            </a:r>
            <a:r>
              <a:rPr lang="en-US" sz="3200" dirty="0">
                <a:solidFill>
                  <a:schemeClr val="tx2"/>
                </a:solidFill>
              </a:rPr>
              <a:t>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Начално състояние на обекта</a:t>
            </a:r>
            <a:endParaRPr lang="en-US" dirty="0"/>
          </a:p>
        </p:txBody>
      </p:sp>
      <p:sp>
        <p:nvSpPr>
          <p:cNvPr id="8" name="AutoShape 6"/>
          <p:cNvSpPr>
            <a:spLocks noChangeArrowheads="true"/>
          </p:cNvSpPr>
          <p:nvPr/>
        </p:nvSpPr>
        <p:spPr bwMode="auto">
          <a:xfrm>
            <a:off x="7701710" y="3713679"/>
            <a:ext cx="3536227" cy="950226"/>
          </a:xfrm>
          <a:prstGeom prst="wedgeRoundRectCallout">
            <a:avLst>
              <a:gd name="adj1" fmla="val -67035"/>
              <a:gd name="adj2" fmla="val 665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Винаги подсигурете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коректно състояние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tru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03212" y="954647"/>
            <a:ext cx="11804822" cy="5570355"/>
          </a:xfrm>
        </p:spPr>
        <p:txBody>
          <a:bodyPr/>
          <a:lstStyle/>
          <a:p>
            <a:r>
              <a:rPr lang="bg-BG" dirty="0"/>
              <a:t>Може да имате множество конструктори за даден клас</a:t>
            </a:r>
            <a:endParaRPr lang="en-GB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r>
              <a:rPr lang="en-US" dirty="0"/>
              <a:t> (2)</a:t>
            </a:r>
            <a:endParaRPr lang="en-US" dirty="0"/>
          </a:p>
        </p:txBody>
      </p:sp>
      <p:sp>
        <p:nvSpPr>
          <p:cNvPr id="5" name="Text Placeholder 5"/>
          <p:cNvSpPr txBox="true"/>
          <p:nvPr/>
        </p:nvSpPr>
        <p:spPr>
          <a:xfrm>
            <a:off x="608012" y="1660357"/>
            <a:ext cx="10693778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class Dice</a:t>
            </a:r>
            <a:endParaRPr lang="en-US" sz="3200" dirty="0">
              <a:solidFill>
                <a:schemeClr val="tx2"/>
              </a:solidFill>
            </a:endParaRP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{</a:t>
            </a:r>
            <a:endParaRPr lang="en-US" sz="3200" dirty="0">
              <a:solidFill>
                <a:schemeClr val="tx2"/>
              </a:solidFill>
            </a:endParaRP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int sides;</a:t>
            </a:r>
            <a:endParaRPr lang="en-US" sz="3200" dirty="0">
              <a:solidFill>
                <a:schemeClr val="tx2"/>
              </a:solidFill>
            </a:endParaRP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  <a:endParaRPr lang="en-US" sz="3200" dirty="0">
              <a:solidFill>
                <a:schemeClr val="tx2"/>
              </a:solidFill>
            </a:endParaRP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this.sides = 6;</a:t>
            </a:r>
            <a:endParaRPr lang="en-US" sz="3200" dirty="0">
              <a:solidFill>
                <a:schemeClr val="tx2"/>
              </a:solidFill>
            </a:endParaRP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  <a:endParaRPr lang="en-US" sz="3200" dirty="0">
              <a:solidFill>
                <a:schemeClr val="tx2"/>
              </a:solidFill>
            </a:endParaRP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>
                <a:solidFill>
                  <a:schemeClr val="tx2"/>
                </a:solidFill>
              </a:rPr>
              <a:t>int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  <a:endParaRPr lang="en-US" sz="3200" dirty="0">
              <a:solidFill>
                <a:schemeClr val="tx2"/>
              </a:solidFill>
            </a:endParaRP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this.sides = sides;</a:t>
            </a:r>
            <a:endParaRPr lang="en-US" sz="3200" dirty="0">
              <a:solidFill>
                <a:schemeClr val="tx2"/>
              </a:solidFill>
            </a:endParaRP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  <a:endParaRPr lang="en-US" sz="3200" dirty="0">
              <a:solidFill>
                <a:schemeClr val="tx2"/>
              </a:solidFill>
            </a:endParaRP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}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8" name="AutoShape 6"/>
          <p:cNvSpPr>
            <a:spLocks noChangeArrowheads="true"/>
          </p:cNvSpPr>
          <p:nvPr/>
        </p:nvSpPr>
        <p:spPr bwMode="auto">
          <a:xfrm>
            <a:off x="6684875" y="4369743"/>
            <a:ext cx="2381338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Конструктор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с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параметри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true"/>
          </p:cNvSpPr>
          <p:nvPr/>
        </p:nvSpPr>
        <p:spPr bwMode="auto">
          <a:xfrm>
            <a:off x="4977613" y="2102331"/>
            <a:ext cx="2716999" cy="1051947"/>
          </a:xfrm>
          <a:prstGeom prst="wedgeRoundRectCallout">
            <a:avLst>
              <a:gd name="adj1" fmla="val -75155"/>
              <a:gd name="adj2" fmla="val 504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Конструктор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без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параметри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true"/>
      <p:bldP spid="7" grpId="0" animBg="tru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bg-BG" dirty="0"/>
              <a:t>Конструкторите могат да се извикват един друг</a:t>
            </a:r>
            <a:endParaRPr lang="en-GB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Верижно извикване на конструктори</a:t>
            </a:r>
            <a:endParaRPr lang="en-US" dirty="0"/>
          </a:p>
        </p:txBody>
      </p:sp>
      <p:sp>
        <p:nvSpPr>
          <p:cNvPr id="5" name="Text Placeholder 5"/>
          <p:cNvSpPr txBox="true"/>
          <p:nvPr/>
        </p:nvSpPr>
        <p:spPr>
          <a:xfrm>
            <a:off x="580010" y="1693205"/>
            <a:ext cx="1069377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{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int sides;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public Dice() 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>
                <a:solidFill>
                  <a:schemeClr val="tx2"/>
                </a:solidFill>
              </a:rPr>
              <a:t>(6)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{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2800" dirty="0">
                <a:solidFill>
                  <a:schemeClr val="tx2"/>
                </a:solidFill>
              </a:rPr>
              <a:t>(int 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{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  this.sides = sides;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8" name="AutoShape 6"/>
          <p:cNvSpPr>
            <a:spLocks noChangeArrowheads="true"/>
          </p:cNvSpPr>
          <p:nvPr/>
        </p:nvSpPr>
        <p:spPr bwMode="auto">
          <a:xfrm>
            <a:off x="6551612" y="2133600"/>
            <a:ext cx="2438400" cy="1418207"/>
          </a:xfrm>
          <a:prstGeom prst="wedgeRoundRectCallout">
            <a:avLst>
              <a:gd name="adj1" fmla="val -84483"/>
              <a:gd name="adj2" fmla="val 311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Извикваме конструктор с параметри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true">
            <a:off x="3198812" y="3442595"/>
            <a:ext cx="1524000" cy="82460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tru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Дефиниране на клас </a:t>
            </a:r>
            <a:r>
              <a:rPr lang="bg-BG" dirty="0" err="1"/>
              <a:t>Физ.лице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69643" y="2390482"/>
            <a:ext cx="5029200" cy="3553118"/>
            <a:chOff x="-306388" y="2077297"/>
            <a:chExt cx="3137848" cy="3619576"/>
          </a:xfrm>
        </p:grpSpPr>
        <p:sp>
          <p:nvSpPr>
            <p:cNvPr id="25" name="Rectangle 3"/>
            <p:cNvSpPr>
              <a:spLocks noChangeArrowheads="true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Person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true"/>
            </p:cNvSpPr>
            <p:nvPr/>
          </p:nvSpPr>
          <p:spPr bwMode="auto">
            <a:xfrm>
              <a:off x="-306388" y="2668031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-name:string</a:t>
              </a:r>
              <a:endParaRPr lang="en-US" sz="20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-age:int</a:t>
              </a:r>
              <a:endParaRPr lang="en-US" sz="20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-accounts:List&lt;BankAccount&gt;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true"/>
            </p:cNvSpPr>
            <p:nvPr/>
          </p:nvSpPr>
          <p:spPr bwMode="auto">
            <a:xfrm>
              <a:off x="-306388" y="3978181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+Balance():double</a:t>
              </a:r>
              <a:endParaRPr lang="en-US" sz="20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age)</a:t>
              </a:r>
              <a:endParaRPr lang="en-US" sz="20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age, </a:t>
              </a:r>
              <a:br>
                <a:rPr lang="en-US" sz="2000" b="1" noProof="1">
                  <a:latin typeface="Consolas" panose="020B0609020204030204" pitchFamily="49" charset="0"/>
                </a:rPr>
              </a:br>
              <a:r>
                <a:rPr lang="en-US" sz="2000" b="1" noProof="1">
                  <a:latin typeface="Consolas" panose="020B0609020204030204" pitchFamily="49" charset="0"/>
                </a:rPr>
                <a:t>    List&lt;BankAccount&gt; accounts)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0" name="Arrow: Bent-Up 9"/>
          <p:cNvSpPr/>
          <p:nvPr/>
        </p:nvSpPr>
        <p:spPr>
          <a:xfrm rot="10800000" flipH="true">
            <a:off x="6336844" y="2847682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1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6578073" y="4038601"/>
            <a:ext cx="4988339" cy="18180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Дефиниране на клас </a:t>
            </a:r>
            <a:r>
              <a:rPr lang="bg-BG" dirty="0" err="1"/>
              <a:t>Физ.лице</a:t>
            </a:r>
            <a:endParaRPr lang="en-US" dirty="0"/>
          </a:p>
        </p:txBody>
      </p:sp>
      <p:sp>
        <p:nvSpPr>
          <p:cNvPr id="5" name="Text Placeholder 5"/>
          <p:cNvSpPr txBox="true"/>
          <p:nvPr/>
        </p:nvSpPr>
        <p:spPr>
          <a:xfrm>
            <a:off x="531812" y="990600"/>
            <a:ext cx="11353798" cy="5685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dirty="0"/>
              <a:t>public class Person</a:t>
            </a:r>
            <a:endParaRPr lang="en-US" dirty="0"/>
          </a:p>
          <a:p>
            <a:r>
              <a:rPr lang="en-US" dirty="0"/>
              <a:t>{</a:t>
            </a:r>
            <a:endParaRPr lang="en-US" dirty="0"/>
          </a:p>
          <a:p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private string name;</a:t>
            </a:r>
            <a:endParaRPr lang="en-US" dirty="0"/>
          </a:p>
          <a:p>
            <a:r>
              <a:rPr lang="en-US"/>
              <a:t> </a:t>
            </a:r>
            <a:r>
              <a:rPr lang="bg-BG"/>
              <a:t> </a:t>
            </a:r>
            <a:r>
              <a:rPr lang="en-US" dirty="0"/>
              <a:t>private int age;</a:t>
            </a:r>
            <a:endParaRPr lang="en-US" dirty="0"/>
          </a:p>
          <a:p>
            <a:r>
              <a:rPr lang="bg-BG" dirty="0"/>
              <a:t>  </a:t>
            </a:r>
            <a:r>
              <a:rPr lang="en-US" dirty="0"/>
              <a:t>private List&lt;BankAccount&gt; accounts;</a:t>
            </a:r>
            <a:endParaRPr lang="en-US" dirty="0"/>
          </a:p>
          <a:p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public Person(string name, int age)</a:t>
            </a:r>
            <a:endParaRPr lang="en-US" dirty="0"/>
          </a:p>
          <a:p>
            <a:r>
              <a:rPr lang="en-US" dirty="0"/>
              <a:t>   </a:t>
            </a:r>
            <a:r>
              <a:rPr lang="bg-BG" dirty="0"/>
              <a:t>   </a:t>
            </a:r>
            <a:r>
              <a:rPr lang="en-US" dirty="0"/>
              <a:t>: this(name, age, new List&lt;BankAccount&gt;))</a:t>
            </a:r>
            <a:endParaRPr lang="en-US" dirty="0"/>
          </a:p>
          <a:p>
            <a:r>
              <a:rPr lang="en-US" dirty="0"/>
              <a:t> </a:t>
            </a:r>
            <a:r>
              <a:rPr lang="bg-BG" dirty="0"/>
              <a:t>   </a:t>
            </a:r>
            <a:r>
              <a:rPr lang="en-US" dirty="0"/>
              <a:t>{}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public Person(string name, int age, List&lt;BankAccount&gt; accounts)</a:t>
            </a:r>
            <a:endParaRPr lang="en-US" dirty="0"/>
          </a:p>
          <a:p>
            <a:r>
              <a:rPr lang="bg-BG" dirty="0"/>
              <a:t>  </a:t>
            </a:r>
            <a:r>
              <a:rPr lang="en-US" dirty="0"/>
              <a:t>{</a:t>
            </a:r>
            <a:endParaRPr lang="en-US" dirty="0"/>
          </a:p>
          <a:p>
            <a:r>
              <a:rPr lang="en-US" dirty="0"/>
              <a:t> </a:t>
            </a:r>
            <a:r>
              <a:rPr lang="bg-BG" dirty="0"/>
              <a:t>   </a:t>
            </a:r>
            <a:r>
              <a:rPr lang="en-US" dirty="0"/>
              <a:t>this.name = name;</a:t>
            </a:r>
            <a:endParaRPr lang="en-US" dirty="0"/>
          </a:p>
          <a:p>
            <a:r>
              <a:rPr lang="en-US" dirty="0"/>
              <a:t> </a:t>
            </a:r>
            <a:r>
              <a:rPr lang="bg-BG" dirty="0"/>
              <a:t>   </a:t>
            </a:r>
            <a:r>
              <a:rPr lang="en-US" dirty="0"/>
              <a:t>this.age = age;</a:t>
            </a:r>
            <a:endParaRPr lang="en-US" dirty="0"/>
          </a:p>
          <a:p>
            <a:r>
              <a:rPr lang="bg-BG" dirty="0"/>
              <a:t>    </a:t>
            </a:r>
            <a:r>
              <a:rPr lang="en-US" dirty="0"/>
              <a:t>this.accounts = accounts;</a:t>
            </a:r>
            <a:endParaRPr lang="en-US" dirty="0"/>
          </a:p>
          <a:p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}</a:t>
            </a:r>
            <a:endParaRPr lang="bg-BG" dirty="0"/>
          </a:p>
          <a:p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bg-BG" dirty="0"/>
          </a:p>
        </p:txBody>
      </p:sp>
      <p:sp>
        <p:nvSpPr>
          <p:cNvPr id="434179" name="Rectangle 3"/>
          <p:cNvSpPr>
            <a:spLocks noGrp="true" noChangeArrowheads="true"/>
          </p:cNvSpPr>
          <p:nvPr>
            <p:ph idx="1"/>
          </p:nvPr>
        </p:nvSpPr>
        <p:spPr>
          <a:xfrm>
            <a:off x="190412" y="1138652"/>
            <a:ext cx="11804822" cy="5386349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000" dirty="0"/>
              <a:t>Методите</a:t>
            </a:r>
            <a:r>
              <a:rPr lang="en-GB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описват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 поведението</a:t>
            </a:r>
            <a:endParaRPr lang="bg-BG" sz="3000" dirty="0">
              <a:solidFill>
                <a:srgbClr val="FFFFFF"/>
              </a:solidFill>
            </a:endParaRPr>
          </a:p>
          <a:p>
            <a:r>
              <a:rPr lang="bg-BG" sz="3000" dirty="0"/>
              <a:t>Полетата</a:t>
            </a:r>
            <a:r>
              <a:rPr lang="en-GB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съхраняват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състоянието</a:t>
            </a:r>
            <a:endParaRPr lang="en-GB" sz="3000" dirty="0"/>
          </a:p>
          <a:p>
            <a:pPr marL="358775" indent="-358775">
              <a:lnSpc>
                <a:spcPct val="11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Getter</a:t>
            </a:r>
            <a:r>
              <a:rPr lang="en-US" sz="3000" dirty="0" smtClean="0"/>
              <a:t> </a:t>
            </a:r>
            <a:r>
              <a:rPr lang="en-US" sz="3000" dirty="0"/>
              <a:t>/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setter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методите </a:t>
            </a:r>
            <a:r>
              <a:rPr lang="bg-BG" sz="3000" dirty="0"/>
              <a:t>са за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достъп </a:t>
            </a:r>
            <a:b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000" dirty="0" smtClean="0"/>
              <a:t>и</a:t>
            </a:r>
            <a:r>
              <a:rPr lang="en-US" sz="3000" dirty="0" smtClean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промяна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полетата</a:t>
            </a:r>
            <a:endParaRPr lang="bg-BG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58775" indent="-358775">
              <a:lnSpc>
                <a:spcPct val="110000"/>
              </a:lnSpc>
            </a:pPr>
            <a:r>
              <a:rPr lang="bg-BG" sz="3000" dirty="0"/>
              <a:t>Свойствата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предоставят достъп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до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промяна </a:t>
            </a:r>
            <a:b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полетата </a:t>
            </a:r>
            <a:r>
              <a:rPr lang="bg-BG" sz="3000" dirty="0"/>
              <a:t>на </a:t>
            </a:r>
            <a:r>
              <a:rPr lang="bg-BG" sz="3000" dirty="0" smtClean="0"/>
              <a:t>класа</a:t>
            </a:r>
            <a:endParaRPr lang="bg-BG" sz="3000" dirty="0" smtClean="0">
              <a:solidFill>
                <a:srgbClr val="FFFFFF"/>
              </a:solidFill>
            </a:endParaRPr>
          </a:p>
          <a:p>
            <a:pPr marL="358775" indent="-358775">
              <a:lnSpc>
                <a:spcPct val="110000"/>
              </a:lnSpc>
            </a:pPr>
            <a:r>
              <a:rPr lang="bg-BG" sz="3000" dirty="0"/>
              <a:t>Конструкторите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задават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 началното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състояние</a:t>
            </a:r>
            <a:r>
              <a:rPr lang="bg-BG" sz="3000" dirty="0"/>
              <a:t> на </a:t>
            </a:r>
            <a:r>
              <a:rPr lang="bg-BG" sz="3000" dirty="0" smtClean="0"/>
              <a:t> обекта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000" dirty="0"/>
              <a:t>Може да има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множество</a:t>
            </a:r>
            <a:r>
              <a:rPr lang="bg-BG" sz="3000" dirty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различни</a:t>
            </a:r>
            <a:r>
              <a:rPr lang="bg-BG" sz="3000" dirty="0" smtClean="0"/>
              <a:t> </a:t>
            </a:r>
            <a:r>
              <a:rPr lang="bg-BG" sz="3000" dirty="0"/>
              <a:t>конструктори за даден клас</a:t>
            </a:r>
            <a:endParaRPr lang="bg-BG" sz="3000" dirty="0"/>
          </a:p>
          <a:p>
            <a:r>
              <a:rPr lang="bg-BG" sz="3000" dirty="0"/>
              <a:t>Конструкторите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могат да се извикват </a:t>
            </a:r>
            <a:r>
              <a:rPr lang="bg-BG" sz="3000" dirty="0"/>
              <a:t>един друг</a:t>
            </a:r>
            <a:endParaRPr lang="en-GB" sz="3000" dirty="0"/>
          </a:p>
          <a:p>
            <a:pPr marL="358775" indent="-358775">
              <a:lnSpc>
                <a:spcPct val="110000"/>
              </a:lnSpc>
            </a:pP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pic>
        <p:nvPicPr>
          <p:cNvPr id="5" name="Picture 2" descr="C:\Users\Ivan\Desktop\elements_presentations\summary_pic.png"/>
          <p:cNvPicPr>
            <a:picLocks noChangeAspect="true" noChangeArrowheads="true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7306792" y="1295400"/>
            <a:ext cx="4481408" cy="332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" altLang="bg-BG"/>
              <a:t>Елементи на класа</a:t>
            </a:r>
            <a:endParaRPr lang="" altLang="bg-BG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"/>
              </a:rPr>
              <a:t>https://it-kariera.mon.bg/e-learning/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1"/>
              </a:rPr>
              <a:t>Creative Commons </a:t>
            </a:r>
            <a:r>
              <a:rPr lang="en-US" noProof="1">
                <a:hlinkClick r:id="rId1"/>
              </a:rPr>
              <a:t>Attribution-NonCommercial-ShareAlike</a:t>
            </a:r>
            <a:r>
              <a:rPr lang="en-US" dirty="0">
                <a:hlinkClick r:id="rId1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2"/>
              </a:rPr>
              <a:t>Основи на програмирането със </a:t>
            </a:r>
            <a:r>
              <a:rPr lang="en-US" sz="2000" dirty="0">
                <a:hlinkClick r:id="rId2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1" tooltip="This work is licensed under the &quot;Creative Commons Attribution-NonCommercial-ShareAlike 4.0 International&quot; license"/>
          </p:cNvPr>
          <p:cNvPicPr>
            <a:picLocks noChangeAspect="true" noChangeArrowheads="true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  <a:endParaRPr lang="bg-BG" dirty="0"/>
          </a:p>
        </p:txBody>
      </p:sp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8" name="Rectangle 3"/>
          <p:cNvSpPr>
            <a:spLocks noGrp="true" noChangeArrowheads="true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Методи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Полета</a:t>
            </a:r>
            <a:endParaRPr lang="bg-BG" dirty="0" smtClean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Свойства</a:t>
            </a:r>
            <a:endParaRPr lang="bg-BG" dirty="0" smtClean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Getter </a:t>
            </a:r>
            <a:r>
              <a:rPr lang="bg-BG" dirty="0"/>
              <a:t>и </a:t>
            </a:r>
            <a:r>
              <a:rPr lang="en-US" dirty="0"/>
              <a:t>Setter </a:t>
            </a:r>
            <a:r>
              <a:rPr lang="bg-BG" dirty="0" smtClean="0"/>
              <a:t>методи</a:t>
            </a:r>
            <a:endParaRPr lang="bg-BG" dirty="0" smtClean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Конструктори</a:t>
            </a:r>
            <a:endParaRPr lang="en-US" dirty="0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7246682" y="1499022"/>
            <a:ext cx="476250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 се дефинира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състояние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поведение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Полетата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съхраняват състоянието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Методите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описват поведението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класа</a:t>
            </a:r>
            <a:endParaRPr lang="en-US" dirty="0"/>
          </a:p>
        </p:txBody>
      </p:sp>
      <p:sp>
        <p:nvSpPr>
          <p:cNvPr id="5" name="Text Placeholder 5"/>
          <p:cNvSpPr txBox="true"/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sides;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AutoShape 6"/>
          <p:cNvSpPr>
            <a:spLocks noChangeArrowheads="true"/>
          </p:cNvSpPr>
          <p:nvPr/>
        </p:nvSpPr>
        <p:spPr bwMode="auto">
          <a:xfrm>
            <a:off x="4494212" y="3741849"/>
            <a:ext cx="1600200" cy="525351"/>
          </a:xfrm>
          <a:prstGeom prst="wedgeRoundRectCallout">
            <a:avLst>
              <a:gd name="adj1" fmla="val -108621"/>
              <a:gd name="adj2" fmla="val 34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Полета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true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Метод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true"/>
      <p:bldP spid="10" grpId="0" animBg="tru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90500" y="1151255"/>
            <a:ext cx="11957685" cy="5570220"/>
          </a:xfrm>
        </p:spPr>
        <p:txBody>
          <a:bodyPr/>
          <a:lstStyle/>
          <a:p>
            <a:r>
              <a:rPr lang="bg-BG" dirty="0"/>
              <a:t>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код</a:t>
            </a:r>
            <a:r>
              <a:rPr lang="en-US" dirty="0"/>
              <a:t> (</a:t>
            </a:r>
            <a:r>
              <a:rPr lang="bg-BG" dirty="0"/>
              <a:t>алгоритъм</a:t>
            </a:r>
            <a:r>
              <a:rPr lang="en-US" dirty="0"/>
              <a:t>)</a:t>
            </a:r>
            <a:r>
              <a:rPr lang="bg-BG" dirty="0"/>
              <a:t>, който променя състоянието</a:t>
            </a:r>
            <a:endParaRPr lang="en-US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5" name="Text Placeholder 5"/>
          <p:cNvSpPr txBox="true"/>
          <p:nvPr/>
        </p:nvSpPr>
        <p:spPr>
          <a:xfrm>
            <a:off x="455612" y="1899611"/>
            <a:ext cx="11501986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 public int sides;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 private Random rnd = new Random();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 int Roll()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{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    int rollResult = rnd.Next(1,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200" dirty="0">
                <a:solidFill>
                  <a:schemeClr val="tx2"/>
                </a:solidFill>
              </a:rPr>
              <a:t>.sides + 1); 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    return rollResult;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9" name="AutoShape 6"/>
          <p:cNvSpPr>
            <a:spLocks noChangeArrowheads="true"/>
          </p:cNvSpPr>
          <p:nvPr/>
        </p:nvSpPr>
        <p:spPr bwMode="auto">
          <a:xfrm>
            <a:off x="8761412" y="2971800"/>
            <a:ext cx="3170649" cy="1063319"/>
          </a:xfrm>
          <a:prstGeom prst="wedgeRoundRectCallout">
            <a:avLst>
              <a:gd name="adj1" fmla="val -49831"/>
              <a:gd name="adj2" fmla="val 875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сочи към тази инстанция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tru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Getter</a:t>
            </a:r>
            <a:r>
              <a:rPr lang="bg-BG" dirty="0"/>
              <a:t>-и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Setter</a:t>
            </a:r>
            <a:r>
              <a:rPr lang="bg-BG" dirty="0"/>
              <a:t>-и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286736"/>
            <a:chOff x="-306388" y="2077297"/>
            <a:chExt cx="3137848" cy="3286736"/>
          </a:xfrm>
        </p:grpSpPr>
        <p:sp>
          <p:nvSpPr>
            <p:cNvPr id="25" name="Rectangle 3"/>
            <p:cNvSpPr>
              <a:spLocks noChangeArrowheads="true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BankAccount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true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-id:int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-balance:double</a:t>
              </a:r>
              <a:endParaRPr lang="en-US" b="1" noProof="1">
                <a:latin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true"/>
            </p:cNvSpPr>
            <p:nvPr/>
          </p:nvSpPr>
          <p:spPr bwMode="auto">
            <a:xfrm>
              <a:off x="-306388" y="364251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+setI:void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+Balance:double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+Deposit(double amount):void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+Withdraw(double amount):void</a:t>
              </a:r>
              <a:endParaRPr lang="en-US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true"/>
          </p:cNvSpPr>
          <p:nvPr/>
        </p:nvSpPr>
        <p:spPr bwMode="auto">
          <a:xfrm>
            <a:off x="836612" y="5812652"/>
            <a:ext cx="1854572" cy="426137"/>
          </a:xfrm>
          <a:prstGeom prst="wedgeRoundRectCallout">
            <a:avLst>
              <a:gd name="adj1" fmla="val -44045"/>
              <a:gd name="adj2" fmla="val -1338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+ == public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AutoShape 6"/>
          <p:cNvSpPr>
            <a:spLocks noChangeArrowheads="true"/>
          </p:cNvSpPr>
          <p:nvPr/>
        </p:nvSpPr>
        <p:spPr bwMode="auto">
          <a:xfrm>
            <a:off x="303212" y="2108277"/>
            <a:ext cx="1878799" cy="426137"/>
          </a:xfrm>
          <a:prstGeom prst="wedgeRoundRectCallout">
            <a:avLst>
              <a:gd name="adj1" fmla="val -21423"/>
              <a:gd name="adj2" fmla="val 1611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- == private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AutoShape 6"/>
          <p:cNvSpPr>
            <a:spLocks noChangeArrowheads="true"/>
          </p:cNvSpPr>
          <p:nvPr/>
        </p:nvSpPr>
        <p:spPr bwMode="auto">
          <a:xfrm>
            <a:off x="3520062" y="3046356"/>
            <a:ext cx="2040949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Връщан тип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616725" y="2686083"/>
            <a:ext cx="4468275" cy="2500428"/>
          </a:xfrm>
          <a:prstGeom prst="rect">
            <a:avLst/>
          </a:prstGeom>
        </p:spPr>
      </p:pic>
      <p:sp>
        <p:nvSpPr>
          <p:cNvPr id="17" name="AutoShape 6"/>
          <p:cNvSpPr>
            <a:spLocks noChangeArrowheads="true"/>
          </p:cNvSpPr>
          <p:nvPr/>
        </p:nvSpPr>
        <p:spPr bwMode="auto">
          <a:xfrm>
            <a:off x="8532812" y="5433884"/>
            <a:ext cx="2552188" cy="757535"/>
          </a:xfrm>
          <a:prstGeom prst="wedgeRoundRectCallout">
            <a:avLst>
              <a:gd name="adj1" fmla="val -265"/>
              <a:gd name="adj2" fmla="val -123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noProof="1">
                <a:solidFill>
                  <a:schemeClr val="tx1"/>
                </a:solidFill>
                <a:latin typeface="+mj-lt"/>
              </a:rPr>
              <a:t>Предефинирайте</a:t>
            </a:r>
            <a:r>
              <a:rPr lang="en-GB" noProof="1">
                <a:solidFill>
                  <a:schemeClr val="tx1"/>
                </a:solidFill>
                <a:latin typeface="+mj-lt"/>
              </a:rPr>
              <a:t> </a:t>
            </a:r>
            <a:br>
              <a:rPr lang="en-GB" noProof="1">
                <a:solidFill>
                  <a:schemeClr val="tx1"/>
                </a:solidFill>
                <a:latin typeface="+mj-lt"/>
              </a:rPr>
            </a:br>
            <a:r>
              <a:rPr lang="en-GB" noProof="1">
                <a:solidFill>
                  <a:schemeClr val="tx1"/>
                </a:solidFill>
                <a:latin typeface="+mj-lt"/>
              </a:rPr>
              <a:t>toString()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true"/>
      <p:bldP spid="31" grpId="0" animBg="true"/>
      <p:bldP spid="14" grpId="0" animBg="true"/>
      <p:bldP spid="16" grpId="0" animBg="true"/>
      <p:bldP spid="17" grpId="0" animBg="tru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Getter</a:t>
            </a:r>
            <a:r>
              <a:rPr lang="bg-BG" dirty="0"/>
              <a:t>-и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Setter</a:t>
            </a:r>
            <a:r>
              <a:rPr lang="bg-BG" dirty="0"/>
              <a:t>-и</a:t>
            </a:r>
            <a:endParaRPr lang="en-US" dirty="0"/>
          </a:p>
        </p:txBody>
      </p:sp>
      <p:sp>
        <p:nvSpPr>
          <p:cNvPr id="5" name="Text Placeholder 5"/>
          <p:cNvSpPr txBox="true"/>
          <p:nvPr/>
        </p:nvSpPr>
        <p:spPr>
          <a:xfrm>
            <a:off x="513648" y="937528"/>
            <a:ext cx="11219563" cy="5746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GB" sz="2800" dirty="0"/>
              <a:t>private double balance;</a:t>
            </a:r>
            <a:endParaRPr lang="en-GB" sz="2800" dirty="0"/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public void Deposit</a:t>
            </a:r>
            <a:r>
              <a:rPr lang="en-GB" sz="2800" dirty="0"/>
              <a:t>(double amount)</a:t>
            </a:r>
            <a:endParaRPr lang="en-GB" sz="2800" dirty="0"/>
          </a:p>
          <a:p>
            <a:r>
              <a:rPr lang="en-GB" sz="2800" dirty="0"/>
              <a:t>{</a:t>
            </a:r>
            <a:endParaRPr lang="en-GB" sz="2800" dirty="0"/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this.balance += amount;</a:t>
            </a:r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sz="2800" dirty="0"/>
              <a:t>}</a:t>
            </a:r>
            <a:endParaRPr lang="en-GB" sz="2800" dirty="0"/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public void Withdraw</a:t>
            </a:r>
            <a:r>
              <a:rPr lang="en-GB" sz="2800" dirty="0"/>
              <a:t>(double amount)</a:t>
            </a:r>
            <a:endParaRPr lang="en-GB" sz="2800" dirty="0"/>
          </a:p>
          <a:p>
            <a:r>
              <a:rPr lang="en-GB" sz="2800" dirty="0"/>
              <a:t>{</a:t>
            </a:r>
            <a:endParaRPr lang="en-GB" sz="2800" dirty="0"/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this.balance -= amount; </a:t>
            </a:r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sz="2800" dirty="0"/>
              <a:t>}</a:t>
            </a:r>
            <a:endParaRPr lang="en-GB" sz="2800" dirty="0"/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public override string ToString</a:t>
            </a:r>
            <a:r>
              <a:rPr lang="en-GB" sz="2800" dirty="0"/>
              <a:t>()</a:t>
            </a:r>
            <a:endParaRPr lang="en-GB" sz="2800" dirty="0"/>
          </a:p>
          <a:p>
            <a:r>
              <a:rPr lang="en-GB" sz="2800" dirty="0"/>
              <a:t>{ </a:t>
            </a:r>
            <a:endParaRPr lang="en-GB" sz="2800" dirty="0"/>
          </a:p>
          <a:p>
            <a:r>
              <a:rPr lang="en-GB" sz="2800" dirty="0"/>
              <a:t>  return $"Account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{this.id}</a:t>
            </a:r>
            <a:r>
              <a:rPr lang="en-GB" sz="2800" dirty="0"/>
              <a:t>, balance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{this.balance}</a:t>
            </a:r>
            <a:r>
              <a:rPr lang="en-GB" sz="2800" dirty="0"/>
              <a:t>";</a:t>
            </a:r>
            <a:endParaRPr lang="en-GB" sz="2800" dirty="0"/>
          </a:p>
          <a:p>
            <a:r>
              <a:rPr lang="en-GB" sz="2800" dirty="0"/>
              <a:t>}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Полетата на класа </a:t>
            </a:r>
            <a:r>
              <a:rPr lang="" altLang="bg-BG" dirty="0"/>
              <a:t>пазят информацията</a:t>
            </a:r>
            <a:r>
              <a:rPr lang="" altLang="bg-BG" dirty="0"/>
              <a:t>. Те </a:t>
            </a:r>
            <a:r>
              <a:rPr lang="bg-BG" dirty="0"/>
              <a:t>имат тип и име</a:t>
            </a:r>
            <a:r>
              <a:rPr lang="" altLang="bg-BG" dirty="0"/>
              <a:t>.</a:t>
            </a:r>
            <a:endParaRPr lang="" altLang="bg-BG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Полета</a:t>
            </a:r>
            <a:endParaRPr lang="en-US" dirty="0"/>
          </a:p>
        </p:txBody>
      </p:sp>
      <p:sp>
        <p:nvSpPr>
          <p:cNvPr id="5" name="Text Placeholder 5"/>
          <p:cNvSpPr txBox="true"/>
          <p:nvPr/>
        </p:nvSpPr>
        <p:spPr>
          <a:xfrm>
            <a:off x="734634" y="2148809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class Dice {</a:t>
            </a:r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string</a:t>
            </a:r>
            <a:r>
              <a:rPr lang="en-US" sz="3600" dirty="0">
                <a:solidFill>
                  <a:schemeClr val="tx2"/>
                </a:solidFill>
              </a:rPr>
              <a:t> type;</a:t>
            </a:r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</a:t>
            </a:r>
            <a:r>
              <a:rPr lang="en-US" sz="3600" dirty="0">
                <a:solidFill>
                  <a:schemeClr val="tx2"/>
                </a:solidFill>
              </a:rPr>
              <a:t> sides;</a:t>
            </a:r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int[] </a:t>
            </a:r>
            <a:r>
              <a:rPr lang="en-US" sz="3600" dirty="0">
                <a:solidFill>
                  <a:schemeClr val="tx2"/>
                </a:solidFill>
              </a:rPr>
              <a:t>rollFrequency;</a:t>
            </a:r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 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600" dirty="0">
                <a:solidFill>
                  <a:schemeClr val="tx2"/>
                </a:solidFill>
              </a:rPr>
              <a:t> owner;</a:t>
            </a:r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  …</a:t>
            </a:r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}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9" name="AutoShape 6"/>
          <p:cNvSpPr>
            <a:spLocks noChangeArrowheads="true"/>
          </p:cNvSpPr>
          <p:nvPr/>
        </p:nvSpPr>
        <p:spPr bwMode="auto">
          <a:xfrm>
            <a:off x="4494212" y="5075442"/>
            <a:ext cx="3200400" cy="914264"/>
          </a:xfrm>
          <a:prstGeom prst="wedgeRoundRectCallout">
            <a:avLst>
              <a:gd name="adj1" fmla="val -58457"/>
              <a:gd name="adj2" fmla="val -47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+mj-lt"/>
              </a:rPr>
              <a:t>Полетата могат да са от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всякакъв тип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tru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" altLang="bg-BG" dirty="0"/>
              <a:t>Осигуряват достъп до данните. </a:t>
            </a:r>
            <a:r>
              <a:rPr lang="bg-BG" dirty="0"/>
              <a:t>Използва се за създаване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 за четене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 за промяна </a:t>
            </a:r>
            <a:r>
              <a:rPr lang="bg-BG" dirty="0"/>
              <a:t>(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)</a:t>
            </a:r>
            <a:r>
              <a:rPr lang="" altLang="bg-BG" dirty="0"/>
              <a:t>.</a:t>
            </a:r>
            <a:endParaRPr lang="" altLang="bg-BG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</a:t>
            </a:r>
            <a:endParaRPr lang="en-US" dirty="0"/>
          </a:p>
        </p:txBody>
      </p:sp>
      <p:sp>
        <p:nvSpPr>
          <p:cNvPr id="5" name="Text Placeholder 5"/>
          <p:cNvSpPr txBox="true"/>
          <p:nvPr/>
        </p:nvSpPr>
        <p:spPr>
          <a:xfrm>
            <a:off x="734634" y="2390233"/>
            <a:ext cx="10693778" cy="40214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private int sides;</a:t>
            </a:r>
            <a:endParaRPr lang="en-US" sz="2800" dirty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public int Sides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{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 return this.sides; }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  </a:t>
            </a:r>
            <a:r>
              <a:rPr lang="en-US" altLang="en-US" sz="2800" dirty="0">
                <a:solidFill>
                  <a:schemeClr val="tx2"/>
                </a:solidFill>
              </a:rPr>
              <a:t>private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 this.sides = value; }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" name="AutoShape 6"/>
          <p:cNvSpPr>
            <a:spLocks noChangeArrowheads="true"/>
          </p:cNvSpPr>
          <p:nvPr/>
        </p:nvSpPr>
        <p:spPr bwMode="auto">
          <a:xfrm>
            <a:off x="4786122" y="2249454"/>
            <a:ext cx="2756089" cy="646145"/>
          </a:xfrm>
          <a:prstGeom prst="wedgeRoundRectCallout">
            <a:avLst>
              <a:gd name="adj1" fmla="val -78126"/>
              <a:gd name="adj2" fmla="val 642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Полето е скрито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true"/>
          </p:cNvSpPr>
          <p:nvPr/>
        </p:nvSpPr>
        <p:spPr bwMode="auto">
          <a:xfrm>
            <a:off x="6627812" y="3240155"/>
            <a:ext cx="3581400" cy="990600"/>
          </a:xfrm>
          <a:prstGeom prst="wedgeRoundRectCallout">
            <a:avLst>
              <a:gd name="adj1" fmla="val -139806"/>
              <a:gd name="adj2" fmla="val 806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Getter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-а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предоставя достъп до полето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true"/>
          </p:cNvSpPr>
          <p:nvPr/>
        </p:nvSpPr>
        <p:spPr bwMode="auto">
          <a:xfrm>
            <a:off x="5663488" y="5715000"/>
            <a:ext cx="3757446" cy="908240"/>
          </a:xfrm>
          <a:prstGeom prst="wedgeRoundRectCallout">
            <a:avLst>
              <a:gd name="adj1" fmla="val -110178"/>
              <a:gd name="adj2" fmla="val -742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Setter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-а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позволява промяна на полето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true"/>
      <p:bldP spid="7" grpId="0" animBg="true"/>
      <p:bldP spid="8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true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Подсигурете се, че сте избрали подходящи имена</a:t>
            </a:r>
            <a:r>
              <a:rPr lang="en-US" dirty="0"/>
              <a:t>!</a:t>
            </a:r>
            <a:endParaRPr lang="en-US" dirty="0"/>
          </a:p>
        </p:txBody>
      </p:sp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Описване на клас Банкова сметка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2168" y="2375454"/>
            <a:ext cx="4899027" cy="2120346"/>
            <a:chOff x="-307405" y="2077297"/>
            <a:chExt cx="3138865" cy="2120346"/>
          </a:xfrm>
        </p:grpSpPr>
        <p:sp>
          <p:nvSpPr>
            <p:cNvPr id="25" name="Rectangle 3"/>
            <p:cNvSpPr>
              <a:spLocks noChangeArrowheads="true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true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+id:string</a:t>
              </a: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+balance:double</a:t>
              </a:r>
              <a:endParaRPr lang="en-US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true"/>
            </p:cNvSpPr>
            <p:nvPr/>
          </p:nvSpPr>
          <p:spPr bwMode="auto">
            <a:xfrm>
              <a:off x="-307405" y="3643771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(no actions)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346449" y="327380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true"/>
          </p:cNvSpPr>
          <p:nvPr/>
        </p:nvSpPr>
        <p:spPr bwMode="auto">
          <a:xfrm>
            <a:off x="4288818" y="2007995"/>
            <a:ext cx="2415194" cy="479309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Име на класа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AutoShape 6"/>
          <p:cNvSpPr>
            <a:spLocks noChangeArrowheads="true"/>
          </p:cNvSpPr>
          <p:nvPr/>
        </p:nvSpPr>
        <p:spPr bwMode="auto">
          <a:xfrm>
            <a:off x="3120888" y="2854764"/>
            <a:ext cx="2829097" cy="471686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Полета на класа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AutoShape 6"/>
          <p:cNvSpPr>
            <a:spLocks noChangeArrowheads="true"/>
          </p:cNvSpPr>
          <p:nvPr/>
        </p:nvSpPr>
        <p:spPr bwMode="auto">
          <a:xfrm>
            <a:off x="3578224" y="3814961"/>
            <a:ext cx="2973388" cy="495330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Методи на класа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 rotWithShape="true">
          <a:blip r:embed="rId1"/>
          <a:srcRect l="12490" t="19992" r="64300" b="35552"/>
          <a:stretch>
            <a:fillRect/>
          </a:stretch>
        </p:blipFill>
        <p:spPr>
          <a:xfrm>
            <a:off x="7465190" y="990600"/>
            <a:ext cx="3886200" cy="4186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true"/>
      <p:bldP spid="31" grpId="0" animBg="true"/>
      <p:bldP spid="14" grpId="0" animBg="true"/>
      <p:bldP spid="16" grpId="0" animBg="true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false"/>
        </a:gradFill>
        <a:gradFill rotWithShape="true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false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true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true"/>
        </a:gradFill>
        <a:gradFill rotWithShape="true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false"/>
        </a:gradFill>
        <a:gradFill rotWithShape="true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true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true"/>
        </a:gradFill>
        <a:gradFill rotWithShape="true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false"/>
        </a:gradFill>
        <a:gradFill rotWithShape="true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4332</Words>
  <Application>WPS Presentation</Application>
  <PresentationFormat>Custom</PresentationFormat>
  <Paragraphs>326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Wingdings 2</vt:lpstr>
      <vt:lpstr>Consolas</vt:lpstr>
      <vt:lpstr>Calibri</vt:lpstr>
      <vt:lpstr>微软雅黑</vt:lpstr>
      <vt:lpstr>Arial Unicode MS</vt:lpstr>
      <vt:lpstr>SoftUni 16x9</vt:lpstr>
      <vt:lpstr>PowerPoint 演示文稿</vt:lpstr>
      <vt:lpstr>Съдържание</vt:lpstr>
      <vt:lpstr>Елементи на класа</vt:lpstr>
      <vt:lpstr>Методи</vt:lpstr>
      <vt:lpstr>Задача: Getter-и и Setter-и</vt:lpstr>
      <vt:lpstr>Решение: Getter-и и Setter-и</vt:lpstr>
      <vt:lpstr>Полета</vt:lpstr>
      <vt:lpstr>Свойства</vt:lpstr>
      <vt:lpstr>Задача: Описване на клас Банкова сметка</vt:lpstr>
      <vt:lpstr>Решение: Описване на клас Банкова сметка</vt:lpstr>
      <vt:lpstr>Конструктори</vt:lpstr>
      <vt:lpstr>Начално състояние на обекта</vt:lpstr>
      <vt:lpstr>Конструктори (2)</vt:lpstr>
      <vt:lpstr>Верижно извикване на конструктори</vt:lpstr>
      <vt:lpstr>Задача: Дефиниране на клас Физ.лице</vt:lpstr>
      <vt:lpstr>Решение: Дефиниране на клас Физ.лице</vt:lpstr>
      <vt:lpstr>Какво научихме днес?</vt:lpstr>
      <vt:lpstr>Методи</vt:lpstr>
      <vt:lpstr>Лиценз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creator/>
  <cp:keywords>C#, class, object, fields, methods, properties, constructors, static</cp:keywords>
  <dc:description>Software University Foundation - http://softuni.org</dc:description>
  <dc:subject>C# Basics Course</dc:subject>
  <cp:category>programming, software engineering, C#, OOP</cp:category>
  <cp:lastModifiedBy>dani</cp:lastModifiedBy>
  <cp:revision>6</cp:revision>
  <dcterms:created xsi:type="dcterms:W3CDTF">2020-12-14T12:04:03Z</dcterms:created>
  <dcterms:modified xsi:type="dcterms:W3CDTF">2020-12-14T12:04:03Z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1033-11.1.0.9719</vt:lpwstr>
  </property>
</Properties>
</file>