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30" r:id="rId2"/>
    <p:sldId id="531" r:id="rId3"/>
    <p:sldId id="528" r:id="rId4"/>
    <p:sldId id="527" r:id="rId5"/>
    <p:sldId id="566" r:id="rId6"/>
    <p:sldId id="461" r:id="rId7"/>
    <p:sldId id="536" r:id="rId8"/>
    <p:sldId id="537" r:id="rId9"/>
    <p:sldId id="553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4" r:id="rId19"/>
    <p:sldId id="556" r:id="rId20"/>
    <p:sldId id="557" r:id="rId21"/>
    <p:sldId id="558" r:id="rId22"/>
    <p:sldId id="559" r:id="rId23"/>
    <p:sldId id="533" r:id="rId24"/>
    <p:sldId id="540" r:id="rId25"/>
    <p:sldId id="541" r:id="rId26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605C7C7-EBA4-4677-99B1-14BC347040D8}">
          <p14:sldIdLst>
            <p14:sldId id="530"/>
            <p14:sldId id="531"/>
            <p14:sldId id="528"/>
            <p14:sldId id="527"/>
          </p14:sldIdLst>
        </p14:section>
        <p14:section name="Капсулация" id="{6B43F07F-CADB-473B-BCBC-DD76C2B9BF05}">
          <p14:sldIdLst>
            <p14:sldId id="566"/>
            <p14:sldId id="461"/>
            <p14:sldId id="536"/>
            <p14:sldId id="537"/>
          </p14:sldIdLst>
        </p14:section>
        <p14:section name="Модификатори за достъп" id="{3D0F4239-0930-4E93-B350-AF3B6B9157D1}">
          <p14:sldIdLst>
            <p14:sldId id="553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Валидация - променими и непроменими обекти" id="{CC9FCB3B-8763-4AB1-B549-025981122CE4}">
          <p14:sldIdLst>
            <p14:sldId id="554"/>
            <p14:sldId id="556"/>
            <p14:sldId id="557"/>
            <p14:sldId id="558"/>
            <p14:sldId id="559"/>
          </p14:sldIdLst>
        </p14:section>
        <p14:section name="Заключения" id="{65A4A890-817D-4070-84F4-9FB698EF7B0D}">
          <p14:sldIdLst>
            <p14:sldId id="533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48" d="100"/>
          <a:sy n="48" d="100"/>
        </p:scale>
        <p:origin x="380" y="49"/>
      </p:cViewPr>
      <p:guideLst>
        <p:guide orient="horz" pos="2175"/>
        <p:guide pos="3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90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1-28T22:00:56.823" idx="1">
    <p:pos x="10" y="10"/>
    <p:text>Не мисля, че до момета е говорено за интерфйс....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1-28T22:03:00.199" idx="2">
    <p:pos x="10" y="10"/>
    <p:text>1. Не са учени списъци</p:text>
  </p:cm>
  <p:cm authorId="3" dt="2020-11-28T22:03:15.144" idx="3">
    <p:pos x="106" y="106"/>
    <p:text>2. Не са учени ламда изрази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1-28T22:09:37.125" idx="4">
    <p:pos x="10" y="10"/>
    <p:text>Не са учили обработка на изключения</p:tex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661486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0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5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2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1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64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0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791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0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5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7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0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0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12/14/2020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12/14/2020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1311233"/>
          </a:xfrm>
        </p:spPr>
        <p:txBody>
          <a:bodyPr>
            <a:normAutofit fontScale="90000"/>
          </a:bodyPr>
          <a:lstStyle/>
          <a:p>
            <a:r>
              <a:rPr lang="bg-BG" dirty="0" err="1">
                <a:latin typeface="+mn-ea"/>
              </a:rPr>
              <a:t>Капсулация</a:t>
            </a:r>
            <a:r>
              <a:rPr lang="en-US" altLang="bg-BG" dirty="0" err="1">
                <a:latin typeface="+mn-ea"/>
              </a:rPr>
              <a:t> </a:t>
            </a:r>
            <a:r>
              <a:rPr lang="en-US" altLang="x-none" dirty="0">
                <a:latin typeface="+mn-ea"/>
              </a:rPr>
              <a:t>и валидация</a:t>
            </a:r>
            <a:br>
              <a:rPr lang="en-US" altLang="x-none" dirty="0">
                <a:latin typeface="+mn-ea"/>
              </a:rPr>
            </a:br>
            <a:r>
              <a:rPr lang="en-US" altLang="x-none" dirty="0">
                <a:latin typeface="+mn-ea"/>
              </a:rPr>
              <a:t>Модификатори за достъп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2" y="2088865"/>
            <a:ext cx="7910298" cy="803801"/>
          </a:xfrm>
        </p:spPr>
        <p:txBody>
          <a:bodyPr>
            <a:normAutofit fontScale="72500" lnSpcReduction="20000"/>
          </a:bodyPr>
          <a:lstStyle/>
          <a:p>
            <a:r>
              <a:rPr lang="bg-BG" altLang="en-US" dirty="0">
                <a:latin typeface="+mn-ea"/>
              </a:rPr>
              <a:t>Какво е капсулацията и</a:t>
            </a:r>
            <a:r>
              <a:rPr lang="en-US" altLang="bg-BG" dirty="0">
                <a:latin typeface="+mn-ea"/>
              </a:rPr>
              <a:t> валидацията</a:t>
            </a:r>
            <a:r>
              <a:rPr lang="bg-BG" altLang="en-US" dirty="0">
                <a:latin typeface="+mn-ea"/>
              </a:rPr>
              <a:t> </a:t>
            </a:r>
            <a:br>
              <a:rPr lang="bg-BG" altLang="en-US" dirty="0">
                <a:latin typeface="+mn-ea"/>
              </a:rPr>
            </a:br>
            <a:r>
              <a:rPr lang="en-US" altLang="bg-BG" dirty="0">
                <a:latin typeface="+mn-ea"/>
              </a:rPr>
              <a:t>и </a:t>
            </a:r>
            <a:r>
              <a:rPr lang="bg-BG" altLang="en-US" dirty="0">
                <a:latin typeface="+mn-ea"/>
              </a:rPr>
              <a:t>какви са ползите от нея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04" y="3213099"/>
            <a:ext cx="4800600" cy="3200399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1" name="Group 20"/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0" name="Text Placeholder 7"/>
            <p:cNvSpPr txBox="1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1" name="Text Placeholder 10"/>
            <p:cNvSpPr txBox="1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2" name="Text Placeholder 11"/>
            <p:cNvSpPr txBox="1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Основен начин за капсулиране на обект и скриване на данни от външния свят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altLang="bg-BG" dirty="0">
                <a:solidFill>
                  <a:schemeClr val="accent1"/>
                </a:solidFill>
                <a:sym typeface="+mn-ea"/>
              </a:rPr>
              <a:t>private </a:t>
            </a:r>
            <a:r>
              <a:rPr lang="bg-BG" altLang="bg-BG" dirty="0" smtClean="0">
                <a:sym typeface="+mn-ea"/>
              </a:rPr>
              <a:t>членовете</a:t>
            </a:r>
            <a:r>
              <a:rPr lang="en-US" altLang="bg-BG" dirty="0" smtClean="0">
                <a:sym typeface="+mn-ea"/>
              </a:rPr>
              <a:t> </a:t>
            </a:r>
            <a:r>
              <a:rPr lang="en-US" altLang="bg-BG" dirty="0">
                <a:sym typeface="+mn-ea"/>
              </a:rPr>
              <a:t>са </a:t>
            </a:r>
            <a:r>
              <a:rPr lang="bg-BG" dirty="0">
                <a:sym typeface="+mn-ea"/>
              </a:rPr>
              <a:t>достъпни само </a:t>
            </a:r>
            <a:r>
              <a:rPr lang="bg-BG" dirty="0">
                <a:sym typeface="+mn-ea"/>
              </a:rPr>
              <a:t>в</a:t>
            </a:r>
            <a:r>
              <a:rPr lang="bg-BG" dirty="0" smtClean="0">
                <a:sym typeface="+mn-ea"/>
              </a:rPr>
              <a:t> </a:t>
            </a:r>
            <a:r>
              <a:rPr lang="bg-BG" dirty="0">
                <a:sym typeface="+mn-ea"/>
              </a:rPr>
              <a:t>декларацията на класа</a:t>
            </a:r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</a:t>
            </a:r>
            <a:r>
              <a:rPr lang="bg-BG" dirty="0"/>
              <a:t>Модификатор за достъп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362200"/>
            <a:ext cx="525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this.name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600" dirty="0">
                <a:sym typeface="+mn-ea"/>
              </a:rPr>
              <a:t>Спира достъпа на </a:t>
            </a:r>
            <a:r>
              <a:rPr lang="ru-RU" sz="3600" dirty="0">
                <a:sym typeface="+mn-ea"/>
              </a:rPr>
              <a:t>външни класове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bg-BG" sz="3600" dirty="0">
                <a:solidFill>
                  <a:schemeClr val="accent1"/>
                </a:solidFill>
                <a:sym typeface="+mn-ea"/>
              </a:rPr>
              <a:t>protected</a:t>
            </a:r>
            <a:r>
              <a:rPr lang="en-US" altLang="bg-BG" sz="3600" dirty="0">
                <a:sym typeface="+mn-ea"/>
              </a:rPr>
              <a:t> елементите са </a:t>
            </a:r>
            <a:r>
              <a:rPr lang="bg-BG" sz="3600" dirty="0">
                <a:sym typeface="+mn-ea"/>
              </a:rPr>
              <a:t>достъпни само от подкласове</a:t>
            </a:r>
            <a:r>
              <a:rPr lang="en-US" altLang="bg-BG" sz="3600" dirty="0">
                <a:sym typeface="+mn-ea"/>
              </a:rPr>
              <a:t>те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/>
              <a:t>Н</a:t>
            </a:r>
            <a:r>
              <a:rPr lang="bg-BG" sz="3600" dirty="0"/>
              <a:t>е може да бъде </a:t>
            </a:r>
            <a:r>
              <a:rPr lang="en-US" altLang="bg-BG" sz="3600" dirty="0"/>
              <a:t>използван </a:t>
            </a:r>
            <a:r>
              <a:rPr lang="bg-BG" sz="3600" dirty="0"/>
              <a:t>за класове и интерфейси</a:t>
            </a:r>
            <a:endParaRPr lang="en-US" sz="3600" dirty="0"/>
          </a:p>
          <a:p>
            <a:pPr>
              <a:spcBef>
                <a:spcPts val="0"/>
              </a:spcBef>
            </a:pPr>
            <a:endParaRPr lang="en-US" sz="36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04785" y="889635"/>
            <a:ext cx="4058920" cy="1457960"/>
          </a:xfrm>
          <a:prstGeom prst="wedgeRoundRectCallout">
            <a:avLst>
              <a:gd name="adj1" fmla="val -64199"/>
              <a:gd name="adj2" fmla="val 774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Автоматично се създава поле за съхраняване на информацията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Това </a:t>
            </a:r>
            <a:r>
              <a:rPr lang="bg-BG" dirty="0"/>
              <a:t>е модификатор</a:t>
            </a:r>
            <a:r>
              <a:rPr lang="en-US" altLang="bg-BG" dirty="0"/>
              <a:t>а</a:t>
            </a:r>
            <a:r>
              <a:rPr lang="bg-BG" dirty="0"/>
              <a:t> по подразбиране </a:t>
            </a:r>
            <a:r>
              <a:rPr lang="en-US" altLang="bg-BG" dirty="0"/>
              <a:t>за класове </a:t>
            </a:r>
            <a:r>
              <a:rPr lang="bg-BG" dirty="0"/>
              <a:t>в </a:t>
            </a:r>
            <a:r>
              <a:rPr lang="en-US" dirty="0"/>
              <a:t>C</a:t>
            </a:r>
            <a:r>
              <a:rPr lang="en-US" dirty="0" smtClean="0"/>
              <a:t>#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altLang="bg-BG" dirty="0">
                <a:solidFill>
                  <a:schemeClr val="accent1"/>
                </a:solidFill>
              </a:rPr>
              <a:t>internal  </a:t>
            </a:r>
            <a:r>
              <a:rPr lang="en-US" altLang="bg-BG" dirty="0"/>
              <a:t>д</a:t>
            </a:r>
            <a:r>
              <a:rPr lang="bg-BG" dirty="0"/>
              <a:t>ава достъп на всеки друг клас в същия проект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6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alt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en-US" alt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Ivan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856412" y="2590800"/>
            <a:ext cx="5138822" cy="499250"/>
          </a:xfrm>
          <a:prstGeom prst="wedgeRoundRectCallout">
            <a:avLst>
              <a:gd name="adj1" fmla="val -65151"/>
              <a:gd name="adj2" fmla="val -73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полето </a:t>
            </a:r>
            <a:r>
              <a:rPr lang="en-US" alt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обаче </a:t>
            </a:r>
            <a:r>
              <a:rPr lang="bg-BG" alt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</a:rPr>
              <a:t>ще </a:t>
            </a:r>
            <a:r>
              <a:rPr lang="en-US" alt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</a:rPr>
              <a:t>е </a:t>
            </a:r>
            <a:r>
              <a:rPr lang="en-US" alt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722812" y="1905000"/>
            <a:ext cx="4876800" cy="545168"/>
          </a:xfrm>
          <a:prstGeom prst="wedgeRoundRectCallout">
            <a:avLst>
              <a:gd name="adj1" fmla="val -80784"/>
              <a:gd name="adj2" fmla="val -19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alt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</a:rPr>
              <a:t>класът ще бъде </a:t>
            </a:r>
            <a:r>
              <a:rPr lang="en-US" alt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</a:rPr>
              <a:t>internal</a:t>
            </a:r>
            <a:endParaRPr lang="en-US" altLang="en-US" sz="2800" b="1" noProof="1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bg-BG" dirty="0">
                <a:sym typeface="+mn-ea"/>
              </a:rPr>
              <a:t>А</a:t>
            </a:r>
            <a:r>
              <a:rPr lang="bg-BG" dirty="0">
                <a:sym typeface="+mn-ea"/>
              </a:rPr>
              <a:t>ко </a:t>
            </a:r>
            <a:r>
              <a:rPr lang="en-US" altLang="bg-BG" dirty="0">
                <a:sym typeface="+mn-ea"/>
              </a:rPr>
              <a:t>искаме </a:t>
            </a:r>
            <a:r>
              <a:rPr lang="bg-BG" dirty="0">
                <a:sym typeface="+mn-ea"/>
              </a:rPr>
              <a:t>да достъпим </a:t>
            </a:r>
            <a:r>
              <a:rPr lang="en-US" dirty="0">
                <a:sym typeface="+mn-ea"/>
              </a:rPr>
              <a:t>public </a:t>
            </a:r>
            <a:r>
              <a:rPr lang="bg-BG" dirty="0">
                <a:sym typeface="+mn-ea"/>
              </a:rPr>
              <a:t>клас в друг </a:t>
            </a:r>
            <a:r>
              <a:rPr lang="en-US" dirty="0">
                <a:sym typeface="+mn-ea"/>
              </a:rPr>
              <a:t>namespace</a:t>
            </a:r>
            <a:br>
              <a:rPr lang="en-US" dirty="0">
                <a:sym typeface="+mn-ea"/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dirty="0">
                <a:solidFill>
                  <a:schemeClr val="accent1"/>
                </a:solidFill>
                <a:sym typeface="+mn-ea"/>
              </a:rPr>
              <a:t>public</a:t>
            </a:r>
            <a:r>
              <a:rPr lang="en-US" dirty="0">
                <a:sym typeface="+mn-ea"/>
              </a:rPr>
              <a:t> елемент, деклариран </a:t>
            </a:r>
            <a:r>
              <a:rPr lang="bg-BG" dirty="0">
                <a:sym typeface="+mn-ea"/>
              </a:rPr>
              <a:t>в</a:t>
            </a:r>
            <a:r>
              <a:rPr lang="en-US" dirty="0">
                <a:sym typeface="+mn-ea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public</a:t>
            </a:r>
            <a:r>
              <a:rPr lang="en-US" dirty="0">
                <a:sym typeface="+mn-ea"/>
              </a:rPr>
              <a:t> </a:t>
            </a:r>
            <a:r>
              <a:rPr lang="bg-BG" dirty="0">
                <a:sym typeface="+mn-ea"/>
              </a:rPr>
              <a:t>клас</a:t>
            </a:r>
            <a:r>
              <a:rPr lang="en-US" dirty="0">
                <a:sym typeface="+mn-ea"/>
              </a:rPr>
              <a:t> </a:t>
            </a:r>
            <a:r>
              <a:rPr lang="bg-BG" dirty="0">
                <a:sym typeface="+mn-ea"/>
              </a:rPr>
              <a:t>може да бъде</a:t>
            </a:r>
            <a:r>
              <a:rPr lang="en-US" dirty="0">
                <a:sym typeface="+mn-ea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+mn-ea"/>
              </a:rPr>
              <a:t>достъпен </a:t>
            </a:r>
            <a:r>
              <a:rPr lang="bg-BG" dirty="0">
                <a:sym typeface="+mn-ea"/>
              </a:rPr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+mn-ea"/>
              </a:rPr>
              <a:t>всеки клас, </a:t>
            </a:r>
            <a:r>
              <a:rPr lang="en-US" dirty="0">
                <a:sym typeface="+mn-ea"/>
              </a:rPr>
              <a:t> </a:t>
            </a:r>
            <a:r>
              <a:rPr lang="bg-BG" dirty="0">
                <a:sym typeface="+mn-ea"/>
              </a:rPr>
              <a:t>принадлежащ на</a:t>
            </a:r>
            <a:r>
              <a:rPr lang="en-US" dirty="0">
                <a:sym typeface="+mn-ea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.NET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+mn-ea"/>
              </a:rPr>
              <a:t>Света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Методът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в приложението трябва да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public</a:t>
            </a:r>
            <a:r>
              <a:rPr lang="en-US" dirty="0">
                <a:sym typeface="+mn-ea"/>
              </a:rPr>
              <a:t> </a:t>
            </a:r>
            <a:endParaRPr lang="en-US" dirty="0" smtClean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791831"/>
            <a:ext cx="708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</a:t>
            </a:r>
            <a:r>
              <a:rPr lang="en-US" dirty="0"/>
              <a:t> 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 </a:t>
            </a:r>
            <a:r>
              <a:rPr lang="en-US" dirty="0"/>
              <a:t>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295400"/>
            <a:ext cx="10667998" cy="5036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</a:t>
            </a:r>
            <a:r>
              <a:rPr lang="en-US" sz="2800" dirty="0" err="1"/>
              <a:t>FirstName</a:t>
            </a:r>
            <a:r>
              <a:rPr lang="en-US" sz="2800" dirty="0"/>
              <a:t> =&gt; return </a:t>
            </a:r>
            <a:r>
              <a:rPr lang="en-US" sz="2800" dirty="0" err="1"/>
              <a:t>this.firstName</a:t>
            </a:r>
            <a:r>
              <a:rPr lang="en-US" sz="2800" dirty="0"/>
              <a:t>;</a:t>
            </a:r>
          </a:p>
          <a:p>
            <a:r>
              <a:rPr lang="en-US" sz="2800" dirty="0"/>
              <a:t>  </a:t>
            </a:r>
            <a:r>
              <a:rPr sz="2800" dirty="0">
                <a:sym typeface="+mn-ea"/>
              </a:rPr>
              <a:t>public string </a:t>
            </a:r>
            <a:r>
              <a:rPr lang="en-US" altLang="en-US" sz="2800" dirty="0">
                <a:sym typeface="+mn-ea"/>
              </a:rPr>
              <a:t>Last</a:t>
            </a:r>
            <a:r>
              <a:rPr sz="2800" dirty="0" err="1">
                <a:sym typeface="+mn-ea"/>
              </a:rPr>
              <a:t>Name</a:t>
            </a:r>
            <a:r>
              <a:rPr sz="2800" dirty="0">
                <a:sym typeface="+mn-ea"/>
              </a:rPr>
              <a:t> =&gt; return </a:t>
            </a:r>
            <a:r>
              <a:rPr sz="2800" dirty="0" err="1">
                <a:sym typeface="+mn-ea"/>
              </a:rPr>
              <a:t>this.</a:t>
            </a:r>
            <a:r>
              <a:rPr lang="en-US" altLang="en-US" sz="2800" dirty="0" err="1">
                <a:sym typeface="+mn-ea"/>
              </a:rPr>
              <a:t>last</a:t>
            </a:r>
            <a:r>
              <a:rPr sz="2800" dirty="0" err="1">
                <a:sym typeface="+mn-ea"/>
              </a:rPr>
              <a:t>Name</a:t>
            </a:r>
            <a:r>
              <a:rPr sz="2800" dirty="0">
                <a:sym typeface="+mn-ea"/>
              </a:rPr>
              <a:t>;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altLang="en-US" sz="2800" dirty="0"/>
              <a:t> </a:t>
            </a:r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Age =&gt; return </a:t>
            </a:r>
            <a:r>
              <a:rPr lang="en-US" sz="2800" dirty="0" err="1"/>
              <a:t>this.</a:t>
            </a:r>
            <a:r>
              <a:rPr lang="en-US" altLang="en-US" sz="2800" dirty="0" err="1"/>
              <a:t>age</a:t>
            </a:r>
            <a:r>
              <a:rPr lang="en-US" sz="2800" dirty="0"/>
              <a:t>;</a:t>
            </a:r>
            <a:endParaRPr lang="en-GB" sz="2800" dirty="0"/>
          </a:p>
          <a:p>
            <a:r>
              <a:rPr lang="en-GB" sz="2800" dirty="0"/>
              <a:t>  public override string </a:t>
            </a:r>
            <a:r>
              <a:rPr lang="en-GB" sz="2800" dirty="0" err="1"/>
              <a:t>ToString</a:t>
            </a:r>
            <a:r>
              <a:rPr lang="en-GB" sz="2800" dirty="0"/>
              <a:t>()</a:t>
            </a:r>
            <a:r>
              <a:rPr lang="en-US" altLang="en-GB" sz="2800" dirty="0"/>
              <a:t> </a:t>
            </a:r>
            <a:r>
              <a:rPr lang="en-GB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en-GB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en-GB" sz="2800" dirty="0"/>
              <a:t>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altLang="en-GB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GB" sz="2800" dirty="0"/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5980199" cy="49529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Добавете към</a:t>
            </a:r>
            <a:r>
              <a:rPr lang="en-US" dirty="0"/>
              <a:t> Person  salary</a:t>
            </a:r>
          </a:p>
          <a:p>
            <a:pPr>
              <a:lnSpc>
                <a:spcPct val="100000"/>
              </a:lnSpc>
            </a:pPr>
            <a:r>
              <a:rPr lang="bg-BG" dirty="0"/>
              <a:t>Добавете </a:t>
            </a:r>
            <a:r>
              <a:rPr lang="en-US" dirty="0"/>
              <a:t>getter </a:t>
            </a:r>
            <a:r>
              <a:rPr lang="bg-BG" dirty="0"/>
              <a:t>за заплата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Добавете метод, който променя заплатата с даден процент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Хора,</a:t>
            </a:r>
            <a:r>
              <a:rPr lang="en-US" dirty="0" smtClean="0"/>
              <a:t> </a:t>
            </a:r>
            <a:r>
              <a:rPr lang="bg-BG" dirty="0"/>
              <a:t>по-млади от </a:t>
            </a:r>
            <a:r>
              <a:rPr lang="en-US" dirty="0"/>
              <a:t>30 </a:t>
            </a:r>
            <a:r>
              <a:rPr lang="bg-BG" dirty="0" smtClean="0"/>
              <a:t>години вземат </a:t>
            </a:r>
            <a:r>
              <a:rPr lang="bg-BG" dirty="0"/>
              <a:t>половината от увеличението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50618" y="1600201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Разширяваме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bg-BG" dirty="0"/>
              <a:t>от предишната задача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Getters and Setters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84214" y="18288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IncreaseSalary</a:t>
            </a:r>
            <a:r>
              <a:rPr lang="en-US" sz="2800" dirty="0"/>
              <a:t>(double percent)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</a:t>
            </a:r>
            <a:r>
              <a:rPr lang="en-US" sz="2800" dirty="0" err="1"/>
              <a:t>this.age</a:t>
            </a:r>
            <a:r>
              <a:rPr lang="en-US" sz="2800" dirty="0"/>
              <a:t> &gt; 30)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200;</a:t>
            </a:r>
          </a:p>
          <a:p>
            <a:r>
              <a:rPr lang="en-GB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Валидация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58920"/>
          </a:xfrm>
        </p:spPr>
        <p:txBody>
          <a:bodyPr>
            <a:normAutofit fontScale="97500" lnSpcReduction="10000"/>
          </a:bodyPr>
          <a:lstStyle/>
          <a:p>
            <a:r>
              <a:rPr lang="bg-BG" dirty="0" smtClean="0"/>
              <a:t>Проверка при въвеждане</a:t>
            </a:r>
            <a:br>
              <a:rPr lang="bg-BG" dirty="0" smtClean="0"/>
            </a:br>
            <a:r>
              <a:rPr lang="bg-BG" dirty="0" smtClean="0"/>
              <a:t>на данните на обекта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3188943"/>
            <a:ext cx="3622283" cy="241046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217612" y="4134632"/>
            <a:ext cx="2597629" cy="2006988"/>
            <a:chOff x="3960812" y="3624633"/>
            <a:chExt cx="2597629" cy="2006988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1255"/>
            <a:ext cx="11804650" cy="5373370"/>
          </a:xfrm>
        </p:spPr>
        <p:txBody>
          <a:bodyPr>
            <a:no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Валидацията </a:t>
            </a:r>
            <a:r>
              <a:rPr lang="en-US" altLang="bg-BG" sz="2800" dirty="0"/>
              <a:t>ни гарантира, че </a:t>
            </a:r>
            <a:r>
              <a:rPr lang="bg-BG" sz="2800" dirty="0"/>
              <a:t> </a:t>
            </a:r>
            <a:r>
              <a:rPr lang="en-US" altLang="bg-BG" sz="2800" dirty="0"/>
              <a:t>винаги работим с валидни данни </a:t>
            </a:r>
          </a:p>
          <a:p>
            <a:r>
              <a:rPr lang="en-US" altLang="bg-BG" sz="2800" dirty="0"/>
              <a:t>Тя е възможна заради </a:t>
            </a:r>
            <a:r>
              <a:rPr lang="en-US" altLang="bg-BG" sz="2800" dirty="0">
                <a:solidFill>
                  <a:srgbClr val="F3BE60"/>
                </a:solidFill>
              </a:rPr>
              <a:t>капсулирането </a:t>
            </a:r>
            <a:r>
              <a:rPr lang="en-US" altLang="bg-BG" sz="2800" dirty="0"/>
              <a:t>и се се </a:t>
            </a:r>
            <a:r>
              <a:rPr lang="bg-BG" sz="2800" dirty="0"/>
              <a:t>случва в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Bef>
                <a:spcPts val="2400"/>
              </a:spcBef>
            </a:pPr>
            <a:r>
              <a:rPr lang="en-US" altLang="ru-RU" sz="2800" dirty="0">
                <a:solidFill>
                  <a:schemeClr val="tx1"/>
                </a:solidFill>
              </a:rPr>
              <a:t>Някой </a:t>
            </a:r>
            <a:r>
              <a:rPr lang="ru-RU" sz="2800" dirty="0"/>
              <a:t>трябва да се грижи за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обработка</a:t>
            </a:r>
            <a:r>
              <a:rPr lang="en-US" sz="2800" dirty="0"/>
              <a:t> </a:t>
            </a:r>
            <a:r>
              <a:rPr lang="bg-BG" sz="2800" dirty="0"/>
              <a:t>на изключенията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759776" y="2420621"/>
            <a:ext cx="10666411" cy="3467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/>
              <a:t>public double Salary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set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if (</a:t>
            </a:r>
            <a:r>
              <a:rPr lang="en-US" altLang="en-US" dirty="0"/>
              <a:t>value</a:t>
            </a:r>
            <a:r>
              <a:rPr lang="en-US" dirty="0"/>
              <a:t> &lt; 460)</a:t>
            </a:r>
          </a:p>
          <a:p>
            <a:r>
              <a:rPr lang="en-US" dirty="0"/>
              <a:t>      throw new ArgumentException("...");</a:t>
            </a:r>
          </a:p>
          <a:p>
            <a:r>
              <a:rPr lang="en-US" dirty="0"/>
              <a:t>    this.salary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410835" y="2667000"/>
            <a:ext cx="6410325" cy="1130300"/>
          </a:xfrm>
          <a:prstGeom prst="wedgeRoundRectCallout">
            <a:avLst>
              <a:gd name="adj1" fmla="val -61154"/>
              <a:gd name="adj2" fmla="val 870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По-добре е да се</a:t>
            </a:r>
            <a:r>
              <a:rPr lang="en-US" altLang="bg-BG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„хвърли“ изключение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bg-BG" sz="2800" dirty="0">
                <a:solidFill>
                  <a:srgbClr val="FFFFFF"/>
                </a:solidFill>
              </a:rPr>
              <a:t>отколкото да се извежда на екрана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409198" cy="5530010"/>
          </a:xfrm>
        </p:spPr>
        <p:txBody>
          <a:bodyPr>
            <a:normAutofit lnSpcReduction="10000"/>
          </a:bodyPr>
          <a:lstStyle/>
          <a:p>
            <a:pPr marL="443230" indent="-443230">
              <a:lnSpc>
                <a:spcPct val="16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>
                <a:sym typeface="+mn-ea"/>
              </a:rPr>
              <a:t>Ключова</a:t>
            </a:r>
            <a:r>
              <a:rPr lang="en-US" dirty="0">
                <a:sym typeface="+mn-ea"/>
              </a:rPr>
              <a:t> </a:t>
            </a:r>
            <a:r>
              <a:rPr lang="bg-BG" dirty="0">
                <a:sym typeface="+mn-ea"/>
              </a:rPr>
              <a:t>дума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+mn-ea"/>
              </a:rPr>
              <a:t>this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3230" indent="-443230">
              <a:lnSpc>
                <a:spcPct val="16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</a:t>
            </a:r>
            <a:r>
              <a:rPr lang="bg-BG" dirty="0" err="1">
                <a:solidFill>
                  <a:schemeClr val="accent1"/>
                </a:solidFill>
              </a:rPr>
              <a:t>капсулация</a:t>
            </a:r>
            <a:r>
              <a:rPr lang="en-US" dirty="0"/>
              <a:t>?</a:t>
            </a:r>
            <a:r>
              <a:rPr lang="bg-BG" dirty="0"/>
              <a:t>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bg-BG" dirty="0"/>
              <a:t>Какво представляват </a:t>
            </a:r>
            <a:r>
              <a:rPr lang="bg-BG" dirty="0">
                <a:solidFill>
                  <a:schemeClr val="accent1"/>
                </a:solidFill>
              </a:rPr>
              <a:t>модификаторите за достъп</a:t>
            </a:r>
            <a:r>
              <a:rPr lang="bg-BG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Protected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endParaRPr lang="bg-BG" dirty="0">
              <a:solidFill>
                <a:schemeClr val="accent1"/>
              </a:solidFill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bg-BG" dirty="0">
                <a:solidFill>
                  <a:schemeClr val="accent1"/>
                </a:solidFill>
              </a:rPr>
              <a:t>Валидация</a:t>
            </a:r>
          </a:p>
          <a:p>
            <a:pPr marL="971550" lvl="1" indent="-514350">
              <a:lnSpc>
                <a:spcPct val="160000"/>
              </a:lnSpc>
            </a:pPr>
            <a:r>
              <a:rPr lang="bg-BG" dirty="0"/>
              <a:t>Променими и непроменими типове данни</a:t>
            </a:r>
            <a:endParaRPr lang="bg-BG" dirty="0">
              <a:solidFill>
                <a:schemeClr val="accent1"/>
              </a:solidFill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443230" indent="-443230">
              <a:lnSpc>
                <a:spcPct val="160000"/>
              </a:lnSpc>
              <a:spcBef>
                <a:spcPts val="500"/>
              </a:spcBef>
              <a:buFontTx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91" y="2510119"/>
            <a:ext cx="3406801" cy="3515818"/>
          </a:xfrm>
          <a:prstGeom prst="rect">
            <a:avLst/>
          </a:prstGeom>
        </p:spPr>
      </p:pic>
      <p:pic>
        <p:nvPicPr>
          <p:cNvPr id="6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-322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Конструкторите</a:t>
            </a:r>
            <a:r>
              <a:rPr lang="en-US" dirty="0"/>
              <a:t> </a:t>
            </a:r>
            <a:r>
              <a:rPr lang="bg-BG" dirty="0"/>
              <a:t>използват</a:t>
            </a:r>
            <a:r>
              <a:rPr lang="en-US" dirty="0"/>
              <a:t>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</a:t>
            </a:r>
            <a:r>
              <a:rPr lang="bg-BG" dirty="0"/>
              <a:t>с валидационна логика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Гарантират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 състояние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обекта при неговото създаване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759013" y="1919701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 age, double salary)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this.FirstName = firstName;</a:t>
            </a:r>
          </a:p>
          <a:p>
            <a:r>
              <a:rPr lang="en-US" sz="2800" dirty="0"/>
              <a:t>  this.LastName = lastName;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09752" y="4375150"/>
            <a:ext cx="4191000" cy="906391"/>
          </a:xfrm>
          <a:prstGeom prst="wedgeRoundRectCallout">
            <a:avLst>
              <a:gd name="adj1" fmla="val -106401"/>
              <a:gd name="adj2" fmla="val -75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Валидацията се случва в </a:t>
            </a:r>
            <a:r>
              <a:rPr lang="en-US" sz="2800" dirty="0">
                <a:solidFill>
                  <a:srgbClr val="FFFFFF"/>
                </a:solidFill>
              </a:rPr>
              <a:t>setter</a:t>
            </a:r>
            <a:r>
              <a:rPr lang="bg-BG" sz="2800" dirty="0">
                <a:solidFill>
                  <a:srgbClr val="FFFFFF"/>
                </a:solidFill>
              </a:rPr>
              <a:t>-а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36494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Разширете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/>
              <a:t> </a:t>
            </a:r>
            <a:r>
              <a:rPr lang="bg-BG" dirty="0"/>
              <a:t>с валидация за всяко поле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</a:t>
            </a:r>
            <a:r>
              <a:rPr lang="bg-BG" dirty="0"/>
              <a:t>трябва да са с не по-малко от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</a:t>
            </a:r>
            <a:r>
              <a:rPr lang="bg-BG" dirty="0"/>
              <a:t>не може да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 или отрицателно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</a:t>
            </a:r>
            <a:r>
              <a:rPr lang="bg-BG" dirty="0"/>
              <a:t>да не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по-малко от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Валидация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0" y="4941373"/>
            <a:ext cx="3488488" cy="1744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Валидация на данни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43889" y="1151255"/>
            <a:ext cx="10667998" cy="531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" alt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</a:t>
            </a:r>
            <a:r>
              <a:rPr lang="bg-BG" sz="2800" dirty="0" smtClean="0"/>
              <a:t>добавете валидация за </a:t>
            </a:r>
            <a:r>
              <a:rPr lang="en-US" sz="2800" dirty="0" err="1" smtClean="0"/>
              <a:t>firstName</a:t>
            </a:r>
            <a:endParaRPr lang="en-US" sz="2800" dirty="0"/>
          </a:p>
          <a:p>
            <a:r>
              <a:rPr lang="" alt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</a:t>
            </a:r>
            <a:r>
              <a:rPr lang="bg-BG" sz="2800" dirty="0"/>
              <a:t>добавете валидация за </a:t>
            </a:r>
            <a:r>
              <a:rPr lang="en-US" sz="2800" dirty="0" err="1" smtClean="0"/>
              <a:t>lastName</a:t>
            </a:r>
            <a:endParaRPr lang="en-US" sz="2800" dirty="0"/>
          </a:p>
          <a:p>
            <a:r>
              <a:rPr lang="en-US" altLang="en-US" sz="2800" dirty="0"/>
              <a:t>public int Age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altLang="en-US" sz="2800" dirty="0"/>
              <a:t>set </a:t>
            </a:r>
            <a:br>
              <a:rPr lang="en-US" altLang="en-US" sz="2800" dirty="0"/>
            </a:br>
            <a:r>
              <a:rPr lang="en-US" altLang="en-US" sz="2800" dirty="0"/>
              <a:t>  {</a:t>
            </a:r>
          </a:p>
          <a:p>
            <a:r>
              <a:rPr lang="en-US" altLang="en-US" sz="2800" dirty="0"/>
              <a:t>    </a:t>
            </a:r>
            <a:r>
              <a:rPr lang="en-US" sz="2800" dirty="0"/>
              <a:t>if (</a:t>
            </a:r>
            <a:r>
              <a:rPr lang="en-US" altLang="en-US" sz="2800" dirty="0"/>
              <a:t>value</a:t>
            </a:r>
            <a:r>
              <a:rPr lang="en-US" sz="2800" dirty="0"/>
              <a:t> &lt; 1) </a:t>
            </a:r>
          </a:p>
          <a:p>
            <a:r>
              <a:rPr lang="en-US" sz="2800" dirty="0"/>
              <a:t>    </a:t>
            </a:r>
            <a:r>
              <a:rPr lang="en-US" altLang="en-US" sz="2800" dirty="0"/>
              <a:t>  </a:t>
            </a:r>
            <a:r>
              <a:rPr lang="en-US" sz="2800" dirty="0"/>
              <a:t>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ArgumentException</a:t>
            </a:r>
            <a:r>
              <a:rPr lang="en-US" sz="2800" dirty="0"/>
              <a:t>("...");</a:t>
            </a:r>
          </a:p>
          <a:p>
            <a:r>
              <a:rPr lang="en-US" sz="2800" dirty="0"/>
              <a:t>  </a:t>
            </a:r>
            <a:r>
              <a:rPr lang="en-US" altLang="en-US" sz="2800" dirty="0"/>
              <a:t>  </a:t>
            </a:r>
            <a:r>
              <a:rPr lang="en-US" sz="2800" dirty="0"/>
              <a:t>this.</a:t>
            </a:r>
            <a:r>
              <a:rPr lang="" altLang="en-US" sz="2800" dirty="0"/>
              <a:t>age </a:t>
            </a:r>
            <a:r>
              <a:rPr lang="en-US" sz="2800" dirty="0"/>
              <a:t>= </a:t>
            </a:r>
            <a:r>
              <a:rPr lang="" altLang="en-US" sz="2800" dirty="0"/>
              <a:t>value</a:t>
            </a:r>
            <a:r>
              <a:rPr lang="en-US" sz="2800" dirty="0"/>
              <a:t>;</a:t>
            </a:r>
          </a:p>
          <a:p>
            <a:r>
              <a:rPr lang="en-US" altLang="en-US" sz="2800" dirty="0"/>
              <a:t>  </a:t>
            </a:r>
            <a:r>
              <a:rPr lang="en-US" sz="2800" dirty="0"/>
              <a:t>}</a:t>
            </a:r>
          </a:p>
          <a:p>
            <a:r>
              <a:rPr lang="en-US" altLang="en-US" sz="2800" dirty="0"/>
              <a:t>}</a:t>
            </a:r>
            <a:endParaRPr lang="en-US" sz="2800" dirty="0"/>
          </a:p>
          <a:p>
            <a:r>
              <a:rPr lang="" alt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</a:t>
            </a:r>
            <a:r>
              <a:rPr lang="bg-BG" sz="2800" dirty="0"/>
              <a:t>добавете валидация за </a:t>
            </a:r>
            <a:r>
              <a:rPr lang="en-US" sz="2800" dirty="0" smtClean="0"/>
              <a:t>salary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151255"/>
            <a:ext cx="11237912" cy="557022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 err="1">
                <a:solidFill>
                  <a:schemeClr val="tx2">
                    <a:lumMod val="75000"/>
                  </a:schemeClr>
                </a:solidFill>
              </a:rPr>
              <a:t>Капсулацията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скрива </a:t>
            </a:r>
            <a:r>
              <a:rPr lang="en-US" altLang="bg-BG" sz="3200" dirty="0"/>
              <a:t>програмната реализация</a:t>
            </a: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Структурните промени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остават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bg-BG" sz="3200" dirty="0"/>
              <a:t>си осигуряваме достъп до</a:t>
            </a:r>
            <a:r>
              <a:rPr lang="bg-BG" sz="3200" dirty="0"/>
              <a:t> инстанциите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Модификаторите определят степента на </a:t>
            </a:r>
            <a:r>
              <a:rPr lang="bg-BG" sz="3200" dirty="0" err="1"/>
              <a:t>капсулация</a:t>
            </a:r>
            <a:r>
              <a:rPr lang="bg-BG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rgbClr val="F3BE60"/>
                </a:solidFill>
              </a:rPr>
              <a:t>Private</a:t>
            </a:r>
            <a:r>
              <a:rPr lang="bg-BG" sz="3000" dirty="0"/>
              <a:t> - за полета</a:t>
            </a:r>
            <a:r>
              <a:rPr lang="en-US" altLang="bg-BG" sz="3000" dirty="0"/>
              <a:t> и методи, вътрешни за класа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rgbClr val="F3BE60"/>
                </a:solidFill>
              </a:rPr>
              <a:t>Protected</a:t>
            </a:r>
            <a:r>
              <a:rPr lang="bg-BG" sz="3000" dirty="0"/>
              <a:t> – за </a:t>
            </a:r>
            <a:r>
              <a:rPr lang="bg-BG" sz="3000" dirty="0" smtClean="0"/>
              <a:t>наследници</a:t>
            </a:r>
            <a:r>
              <a:rPr lang="bg-BG" sz="3000" dirty="0" smtClean="0"/>
              <a:t>те</a:t>
            </a:r>
            <a:r>
              <a:rPr lang="bg-BG" sz="3000" dirty="0" smtClean="0"/>
              <a:t> </a:t>
            </a:r>
            <a:r>
              <a:rPr lang="bg-BG" sz="3000" dirty="0"/>
              <a:t>(подкласове</a:t>
            </a:r>
            <a:r>
              <a:rPr lang="en-US" altLang="bg-BG" sz="3000" dirty="0"/>
              <a:t>те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rgbClr val="F3BE60"/>
                </a:solidFill>
              </a:rPr>
              <a:t>Internal</a:t>
            </a:r>
            <a:r>
              <a:rPr lang="bg-BG" sz="3000" dirty="0"/>
              <a:t> – за </a:t>
            </a:r>
            <a:r>
              <a:rPr lang="bg-BG" sz="3000" dirty="0" smtClean="0"/>
              <a:t>класовете </a:t>
            </a:r>
            <a:r>
              <a:rPr lang="bg-BG" sz="3000" dirty="0"/>
              <a:t>от същия проект (</a:t>
            </a:r>
            <a:r>
              <a:rPr lang="en-US" sz="3000" dirty="0"/>
              <a:t>namespace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rgbClr val="F3BE60"/>
                </a:solidFill>
              </a:rPr>
              <a:t>Public</a:t>
            </a:r>
            <a:r>
              <a:rPr lang="en-US" sz="3000" dirty="0"/>
              <a:t> – </a:t>
            </a:r>
            <a:r>
              <a:rPr lang="bg-BG" sz="3000" dirty="0"/>
              <a:t>за класове</a:t>
            </a:r>
            <a:r>
              <a:rPr lang="en-US" sz="3000" dirty="0"/>
              <a:t> </a:t>
            </a:r>
            <a:r>
              <a:rPr lang="bg-BG" sz="3000" dirty="0"/>
              <a:t>и интерфейси в целия</a:t>
            </a:r>
            <a:r>
              <a:rPr lang="en-US" sz="3000" dirty="0"/>
              <a:t> </a:t>
            </a:r>
            <a:r>
              <a:rPr lang="en-US" sz="3000" dirty="0" err="1"/>
              <a:t>.</a:t>
            </a:r>
            <a:r>
              <a:rPr lang="en-US" sz="3000" dirty="0" err="1" smtClean="0"/>
              <a:t>Net</a:t>
            </a:r>
            <a:r>
              <a:rPr lang="bg-BG" sz="3000" dirty="0" smtClean="0"/>
              <a:t> свят</a:t>
            </a:r>
            <a:endParaRPr lang="en-US" sz="3000" dirty="0" err="1"/>
          </a:p>
          <a:p>
            <a:pPr lvl="0">
              <a:lnSpc>
                <a:spcPct val="110000"/>
              </a:lnSpc>
            </a:pP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Валидацията</a:t>
            </a:r>
            <a:r>
              <a:rPr lang="en-US" altLang="en-US" sz="3200" dirty="0">
                <a:solidFill>
                  <a:schemeClr val="accent1"/>
                </a:solidFill>
              </a:rPr>
              <a:t> </a:t>
            </a:r>
            <a:r>
              <a:rPr lang="en-US" altLang="en-US" sz="3200" dirty="0"/>
              <a:t>ни гарантира, че обектът съдържа валидни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 – </a:t>
            </a:r>
            <a:r>
              <a:rPr lang="en-US" altLang="bg-BG" dirty="0"/>
              <a:t>к</a:t>
            </a:r>
            <a:r>
              <a:rPr lang="bg-BG" dirty="0"/>
              <a:t>апсулация</a:t>
            </a:r>
            <a:r>
              <a:rPr lang="en-US" altLang="bg-BG" dirty="0"/>
              <a:t> и валидация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42" y="4593780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46" y="3511843"/>
            <a:ext cx="1600286" cy="1304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Капсулация</a:t>
            </a:r>
            <a:endParaRPr lang="bg-B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151255"/>
            <a:ext cx="11998325" cy="55702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препратка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текущия обект</a:t>
            </a:r>
            <a:r>
              <a:rPr lang="en-US" altLang="bg-BG" dirty="0">
                <a:solidFill>
                  <a:schemeClr val="tx1"/>
                </a:solidFill>
              </a:rPr>
              <a:t>. Той е едно цяло.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сочи към променлива, която е инстанция </a:t>
            </a:r>
            <a:r>
              <a:rPr lang="bg-BG" dirty="0" smtClean="0"/>
              <a:t>на </a:t>
            </a:r>
            <a:r>
              <a:rPr lang="bg-BG" dirty="0"/>
              <a:t>текущия клас</a:t>
            </a:r>
            <a:br>
              <a:rPr lang="bg-BG" dirty="0"/>
            </a:br>
            <a:endParaRPr lang="bg-BG" dirty="0"/>
          </a:p>
          <a:p>
            <a:endParaRPr lang="en-US" dirty="0"/>
          </a:p>
          <a:p>
            <a:pPr marL="377825" lvl="1" indent="0">
              <a:buNone/>
            </a:pPr>
            <a:endParaRPr lang="en-US" dirty="0"/>
          </a:p>
          <a:p>
            <a:pPr lvl="1" fontAlgn="auto"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се предава като аргумент в метод или </a:t>
            </a:r>
            <a:r>
              <a:rPr lang="en-US" altLang="bg-BG" dirty="0"/>
              <a:t>при </a:t>
            </a:r>
            <a:r>
              <a:rPr lang="bg-BG" dirty="0"/>
              <a:t>извикване на конструктор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се върне като стойност на метод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/>
          <p:nvPr/>
        </p:nvSpPr>
        <p:spPr>
          <a:xfrm>
            <a:off x="1017905" y="2514600"/>
            <a:ext cx="10149840" cy="1866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 да извиква конструктор на текущия клас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this </a:t>
            </a:r>
            <a:r>
              <a:rPr lang="en-US" dirty="0" smtClean="0">
                <a:latin typeface="Consolas" panose="020B0609020204030204" pitchFamily="49" charset="0"/>
              </a:rPr>
              <a:t>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855345" y="1851660"/>
            <a:ext cx="10832465" cy="4451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.lastName = lastName;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Person(string fname, string lName, </a:t>
            </a:r>
            <a:r>
              <a:rPr lang="en-US" sz="2800" dirty="0" err="1"/>
              <a:t>int</a:t>
            </a:r>
            <a:r>
              <a:rPr lang="en-US" sz="2800" dirty="0"/>
              <a:t> age) </a:t>
            </a:r>
          </a:p>
          <a:p>
            <a:r>
              <a:rPr lang="en-US" sz="2800" dirty="0"/>
              <a:t>  :</a:t>
            </a:r>
            <a:r>
              <a:rPr lang="en-US" alt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(</a:t>
            </a:r>
            <a:r>
              <a:rPr lang="en-US" sz="2800" dirty="0" err="1"/>
              <a:t>fName</a:t>
            </a:r>
            <a:r>
              <a:rPr lang="en-US" sz="2800" dirty="0"/>
              <a:t>, </a:t>
            </a:r>
            <a:r>
              <a:rPr lang="en-US" sz="2800" dirty="0" err="1"/>
              <a:t>lName</a:t>
            </a:r>
            <a:r>
              <a:rPr lang="en-US" sz="2800" dirty="0"/>
              <a:t>);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.age = age;</a:t>
            </a:r>
          </a:p>
          <a:p>
            <a:r>
              <a:rPr lang="en-US" sz="28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Капсулация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altLang="en-US" dirty="0">
                <a:latin typeface="+mn-ea"/>
              </a:rPr>
              <a:t>Какво е капсулацията и ползите от нея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61" y="2570578"/>
            <a:ext cx="4800600" cy="3200399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1" name="Group 20"/>
          <p:cNvGrpSpPr/>
          <p:nvPr/>
        </p:nvGrpSpPr>
        <p:grpSpPr>
          <a:xfrm>
            <a:off x="760412" y="4214011"/>
            <a:ext cx="2597629" cy="2006988"/>
            <a:chOff x="3960812" y="3624633"/>
            <a:chExt cx="2597629" cy="2006988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>
          <a:xfrm>
            <a:off x="188508" y="1117466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Процесът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обединяване</a:t>
            </a:r>
            <a:r>
              <a:rPr lang="en-US" dirty="0"/>
              <a:t> </a:t>
            </a:r>
            <a:r>
              <a:rPr lang="bg-BG" dirty="0"/>
              <a:t>на кода </a:t>
            </a:r>
            <a:br>
              <a:rPr lang="bg-BG" dirty="0"/>
            </a:br>
            <a:r>
              <a:rPr lang="bg-BG" dirty="0"/>
              <a:t>и данните </a:t>
            </a:r>
            <a:r>
              <a:rPr lang="en-US" dirty="0"/>
              <a:t> </a:t>
            </a:r>
            <a:r>
              <a:rPr lang="bg-BG" dirty="0"/>
              <a:t>в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(обект)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трябва да са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private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Използване на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за достъп до данните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167649"/>
            <a:ext cx="3962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7695" y="4473575"/>
            <a:ext cx="7364730" cy="1814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Age =&gt; return this.age</a:t>
            </a:r>
            <a:r>
              <a:rPr lang="en-US" alt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4598035"/>
            <a:ext cx="699770" cy="646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55" y="3082290"/>
            <a:ext cx="751205" cy="69405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454265" y="565785"/>
            <a:ext cx="4335145" cy="2845543"/>
            <a:chOff x="3351213" y="3054770"/>
            <a:chExt cx="5486400" cy="307225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478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4788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+Age: int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 uiExpand="1" build="p"/>
      <p:bldP spid="8" grpId="0" uiExpand="1" bldLvl="0" animBg="1"/>
      <p:bldP spid="9" grpId="0" uiExpan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3698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Creature</a:t>
            </a:r>
          </a:p>
          <a:p>
            <a:pPr>
              <a:lnSpc>
                <a:spcPct val="100000"/>
              </a:lnSpc>
            </a:pPr>
            <a:r>
              <a:rPr lang="en-US" dirty="0"/>
              <a:t>Creature </a:t>
            </a:r>
            <a:r>
              <a:rPr lang="bg-BG" dirty="0"/>
              <a:t>трябва да има полета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name, years, areal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съответно за име, възраст  и местообитание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Създайте методи за достъп до обектите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 за полетата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Creature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-years: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-areal: string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+setName(string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+setYears(int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+setAreal(string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+getYears():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+getAreal():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42023" y="1036095"/>
            <a:ext cx="5299989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fontAlgn="base"/>
            <a:r>
              <a:rPr lang="en-US" dirty="0"/>
              <a:t>private string name;</a:t>
            </a:r>
          </a:p>
          <a:p>
            <a:pPr fontAlgn="base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years;</a:t>
            </a:r>
          </a:p>
          <a:p>
            <a:pPr fontAlgn="base"/>
            <a:r>
              <a:rPr lang="en-US" dirty="0"/>
              <a:t>private string areal;</a:t>
            </a:r>
          </a:p>
          <a:p>
            <a:endParaRPr lang="en-US" dirty="0"/>
          </a:p>
          <a:p>
            <a:r>
              <a:rPr lang="en-US" dirty="0"/>
              <a:t>public string Name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{ return this.name; }</a:t>
            </a:r>
          </a:p>
          <a:p>
            <a:r>
              <a:rPr lang="en-US" dirty="0"/>
              <a:t>  set { this.name = value;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Years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dirty="0" err="1"/>
              <a:t>this.years</a:t>
            </a:r>
            <a:r>
              <a:rPr lang="en-US" dirty="0"/>
              <a:t>;</a:t>
            </a:r>
          </a:p>
          <a:p>
            <a:r>
              <a:rPr lang="en-US" dirty="0"/>
              <a:t>  set =&gt; </a:t>
            </a:r>
            <a:r>
              <a:rPr lang="en-US" dirty="0" err="1"/>
              <a:t>this.years</a:t>
            </a:r>
            <a:r>
              <a:rPr lang="en-US" dirty="0"/>
              <a:t> 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266423" y="1032284"/>
            <a:ext cx="5299989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/>
              <a:t>public string Areal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 return </a:t>
            </a:r>
            <a:r>
              <a:rPr lang="en-US" dirty="0" err="1"/>
              <a:t>this.areal</a:t>
            </a:r>
            <a:r>
              <a:rPr lang="en-US" dirty="0"/>
              <a:t>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set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 </a:t>
            </a:r>
            <a:r>
              <a:rPr lang="en-US" dirty="0" err="1"/>
              <a:t>this.areal</a:t>
            </a:r>
            <a:r>
              <a:rPr lang="en-US" dirty="0"/>
              <a:t> = value;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Модификатори за достъп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altLang="en-US" dirty="0">
                <a:latin typeface="+mn-ea"/>
              </a:rPr>
              <a:t>Видимост на членовете на клас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875356"/>
            <a:ext cx="3314701" cy="22098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4663446"/>
            <a:ext cx="3149970" cy="147838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210784" y="3980256"/>
            <a:ext cx="2597629" cy="2006988"/>
            <a:chOff x="3960812" y="3624633"/>
            <a:chExt cx="2597629" cy="2006988"/>
          </a:xfrm>
        </p:grpSpPr>
        <p:pic>
          <p:nvPicPr>
            <p:cNvPr id="24" name="Picture 23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1658</Words>
  <Application>Microsoft Office PowerPoint</Application>
  <PresentationFormat>Custom</PresentationFormat>
  <Paragraphs>408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1_SoftUni 16x9</vt:lpstr>
      <vt:lpstr>Капсулация и валидация Модификатори за достъп</vt:lpstr>
      <vt:lpstr>Съдържание</vt:lpstr>
      <vt:lpstr>Ключова дума this</vt:lpstr>
      <vt:lpstr>Ключова дума this (2)</vt:lpstr>
      <vt:lpstr>Капсулация</vt:lpstr>
      <vt:lpstr>Капсулация</vt:lpstr>
      <vt:lpstr>Задача: Клас Creature</vt:lpstr>
      <vt:lpstr>Решение: Клас Creature</vt:lpstr>
      <vt:lpstr>Модификатори за достъп</vt:lpstr>
      <vt:lpstr>Private Модификатор за достъп </vt:lpstr>
      <vt:lpstr>Protected Модификатор за достъп</vt:lpstr>
      <vt:lpstr>Internal модификатор за достъп</vt:lpstr>
      <vt:lpstr>Public модификатор за достъп</vt:lpstr>
      <vt:lpstr>Задача: Подредете Persons по Name и Age</vt:lpstr>
      <vt:lpstr>Задача: Подредете Persons по Name и Age</vt:lpstr>
      <vt:lpstr>Задача: Увеличение на заплатата</vt:lpstr>
      <vt:lpstr>Решение: Getters and Setters</vt:lpstr>
      <vt:lpstr>Валидация</vt:lpstr>
      <vt:lpstr>Валидация</vt:lpstr>
      <vt:lpstr>Валидация (2)</vt:lpstr>
      <vt:lpstr>Задача: Валидация на данни</vt:lpstr>
      <vt:lpstr>Задача: Валидация на данни</vt:lpstr>
      <vt:lpstr>Обобщение – капсулация и валидация</vt:lpstr>
      <vt:lpstr>Капсулация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Basics Course</dc:subject>
  <dc:creator/>
  <cp:keywords>Encapsulation, OOP, programming, course, SoftUni, Software University, OOP, Encapsulation</cp:keywords>
  <dc:description>Software University Foundation - http://softuni.org</dc:description>
  <cp:lastModifiedBy/>
  <cp:revision>6</cp:revision>
  <dcterms:created xsi:type="dcterms:W3CDTF">2020-12-08T12:14:20Z</dcterms:created>
  <dcterms:modified xsi:type="dcterms:W3CDTF">2020-12-14T11:34:29Z</dcterms:modified>
  <cp:category>programming, OOP, C#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1033-11.1.0.9719</vt:lpwstr>
  </property>
</Properties>
</file>