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47" r:id="rId3"/>
    <p:sldId id="448" r:id="rId4"/>
    <p:sldId id="452" r:id="rId5"/>
    <p:sldId id="449" r:id="rId6"/>
    <p:sldId id="450" r:id="rId7"/>
    <p:sldId id="451" r:id="rId8"/>
    <p:sldId id="453" r:id="rId9"/>
    <p:sldId id="454" r:id="rId10"/>
    <p:sldId id="459" r:id="rId11"/>
    <p:sldId id="458" r:id="rId12"/>
    <p:sldId id="460" r:id="rId13"/>
    <p:sldId id="461" r:id="rId14"/>
    <p:sldId id="462" r:id="rId15"/>
    <p:sldId id="463" r:id="rId16"/>
    <p:sldId id="464" r:id="rId17"/>
    <p:sldId id="455" r:id="rId18"/>
    <p:sldId id="456" r:id="rId19"/>
    <p:sldId id="457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447"/>
            <p14:sldId id="448"/>
          </p14:sldIdLst>
        </p14:section>
        <p14:section name="Статични полета и свойства" id="{B5B51E7A-51D1-4514-AC7A-EE29ACC6ADF1}">
          <p14:sldIdLst>
            <p14:sldId id="452"/>
            <p14:sldId id="449"/>
            <p14:sldId id="450"/>
            <p14:sldId id="451"/>
            <p14:sldId id="453"/>
            <p14:sldId id="454"/>
          </p14:sldIdLst>
        </p14:section>
        <p14:section name="Статични методи" id="{98BC235C-81C3-4B76-A19C-92101C077418}">
          <p14:sldIdLst>
            <p14:sldId id="459"/>
            <p14:sldId id="458"/>
            <p14:sldId id="460"/>
            <p14:sldId id="461"/>
            <p14:sldId id="462"/>
            <p14:sldId id="463"/>
            <p14:sldId id="464"/>
          </p14:sldIdLst>
        </p14:section>
        <p14:section name="Край" id="{2BAB9E8E-DE50-4D66-AC35-0986B9476175}">
          <p14:sldIdLst>
            <p14:sldId id="455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2075" autoAdjust="0"/>
  </p:normalViewPr>
  <p:slideViewPr>
    <p:cSldViewPr>
      <p:cViewPr varScale="1">
        <p:scale>
          <a:sx n="44" d="100"/>
          <a:sy n="44" d="100"/>
        </p:scale>
        <p:origin x="1114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2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6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8775" indent="-358775">
              <a:lnSpc>
                <a:spcPct val="11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Статични полета: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sz="3000" dirty="0"/>
              <a:t>Имат еднаква стойност за всички обекти от клас</a:t>
            </a:r>
            <a:r>
              <a:rPr lang="en-US" sz="3000" dirty="0"/>
              <a:t>a</a:t>
            </a:r>
            <a:endParaRPr lang="bg-BG" sz="30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sz="3000" dirty="0"/>
              <a:t>Достъп - без да се създава обект от класа, а чрез самия клас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sz="3000" dirty="0"/>
              <a:t>Удобни са за поддържане на брояч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Статични свойства: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sz="2800" dirty="0"/>
              <a:t>Принадлежат на класа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sz="2800" dirty="0"/>
              <a:t>Удобни за достъпване на информация от статични полета, която не бива да се променя от ползвателя на класа ни</a:t>
            </a:r>
          </a:p>
          <a:p>
            <a:pPr marL="358775" indent="-358775">
              <a:lnSpc>
                <a:spcPct val="110000"/>
              </a:lnSpc>
            </a:pPr>
            <a:r>
              <a:rPr lang="bg-BG" sz="2800" b="1" dirty="0"/>
              <a:t>Статични методи: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sz="2800" dirty="0"/>
              <a:t>принадлежат на класа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sz="2800" dirty="0"/>
              <a:t>могат да бъдат </a:t>
            </a:r>
            <a:r>
              <a:rPr lang="bg-BG" sz="2800" dirty="0" err="1"/>
              <a:t>достъпени</a:t>
            </a:r>
            <a:r>
              <a:rPr lang="bg-BG" sz="2800" dirty="0"/>
              <a:t> чрез името на класа, а не чрез създаване на обект.</a:t>
            </a:r>
          </a:p>
          <a:p>
            <a:pPr marL="358775" indent="-358775">
              <a:lnSpc>
                <a:spcPct val="110000"/>
              </a:lnSpc>
            </a:pPr>
            <a:r>
              <a:rPr lang="bg-BG" sz="2800" dirty="0"/>
              <a:t>От </a:t>
            </a:r>
            <a:r>
              <a:rPr lang="bg-BG" sz="2800" b="1" dirty="0"/>
              <a:t>статичен клас </a:t>
            </a:r>
            <a:r>
              <a:rPr lang="bg-BG" sz="2800" dirty="0"/>
              <a:t>не може да се създаде обект</a:t>
            </a:r>
          </a:p>
          <a:p>
            <a:pPr marL="358775" indent="-358775">
              <a:lnSpc>
                <a:spcPct val="110000"/>
              </a:lnSpc>
            </a:pPr>
            <a:r>
              <a:rPr lang="bg-BG" sz="2800" b="1" dirty="0"/>
              <a:t>Статичните конструктори </a:t>
            </a:r>
            <a:r>
              <a:rPr lang="bg-BG" sz="2800" dirty="0"/>
              <a:t>се изпълняват, когато за първи път се създаде обект от класа или се достъпи негов статичен член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1" r:id="rId3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065212" y="381000"/>
            <a:ext cx="10501099" cy="24892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</a:t>
            </a:r>
            <a:r>
              <a:rPr lang="bg-BG" dirty="0" smtClean="0"/>
              <a:t>елементи на класа </a:t>
            </a:r>
            <a:br>
              <a:rPr lang="bg-BG" dirty="0" smtClean="0"/>
            </a:br>
            <a:r>
              <a:rPr lang="bg-BG" sz="4000" b="0" dirty="0" smtClean="0"/>
              <a:t>(полета, свойства, методи, конструктори)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4E936716-A23E-4F86-B995-12891211D2FA}"/>
              </a:ext>
            </a:extLst>
          </p:cNvPr>
          <p:cNvGrpSpPr/>
          <p:nvPr/>
        </p:nvGrpSpPr>
        <p:grpSpPr>
          <a:xfrm>
            <a:off x="610826" y="3124200"/>
            <a:ext cx="4035786" cy="3378588"/>
            <a:chOff x="3960812" y="3624633"/>
            <a:chExt cx="2597629" cy="2006988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="" xmlns:a16="http://schemas.microsoft.com/office/drawing/2014/main" id="{14B4CEA4-9736-4560-9C42-D6728543E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E10DA20-4C33-4D13-9A36-C5D6DB9B3EAF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Принадлежат </a:t>
            </a:r>
            <a:r>
              <a:rPr lang="bg-BG" dirty="0"/>
              <a:t>на самия клас</a:t>
            </a:r>
          </a:p>
          <a:p>
            <a:r>
              <a:rPr lang="bg-BG" dirty="0"/>
              <a:t>Могат да бъдат достъпени само чрез класа - без създаване на обект от този клас</a:t>
            </a:r>
          </a:p>
          <a:p>
            <a:r>
              <a:rPr lang="bg-BG" dirty="0"/>
              <a:t>Удобни са за извършване на действия върху всички обекти от класа или за извършване на действия, които нямат пряко отношение към обектите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Аритметични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4800" dirty="0"/>
          </a:p>
          <a:p>
            <a:r>
              <a:rPr lang="bg-BG" dirty="0"/>
              <a:t>Извиквайте методите </a:t>
            </a:r>
            <a:r>
              <a:rPr lang="bg-BG" dirty="0" smtClean="0"/>
              <a:t>по аналогичен начин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rithmetics.Add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15);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4FBABCAD-1A50-476C-B28C-085B5290E3F0}"/>
              </a:ext>
            </a:extLst>
          </p:cNvPr>
          <p:cNvSpPr txBox="1">
            <a:spLocks/>
          </p:cNvSpPr>
          <p:nvPr/>
        </p:nvSpPr>
        <p:spPr>
          <a:xfrm>
            <a:off x="190413" y="990600"/>
            <a:ext cx="118048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304747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/>
              <a:t>class Arithmetics {</a:t>
            </a:r>
          </a:p>
          <a:p>
            <a:r>
              <a:rPr lang="en-GB" sz="3200"/>
              <a:t>  public static int Add(int a, int b){</a:t>
            </a:r>
          </a:p>
          <a:p>
            <a:r>
              <a:rPr lang="en-GB" sz="3200"/>
              <a:t>    return a+b;</a:t>
            </a:r>
          </a:p>
          <a:p>
            <a:r>
              <a:rPr lang="en-GB" sz="3200"/>
              <a:t>  }</a:t>
            </a:r>
          </a:p>
          <a:p>
            <a:endParaRPr lang="en-GB" sz="3200"/>
          </a:p>
          <a:p>
            <a:r>
              <a:rPr lang="en-GB" sz="3200"/>
              <a:t>  public static int Multiply(int a, int b) {</a:t>
            </a:r>
          </a:p>
          <a:p>
            <a:r>
              <a:rPr lang="en-GB" sz="3200"/>
              <a:t>    return a * b;</a:t>
            </a:r>
          </a:p>
          <a:p>
            <a:r>
              <a:rPr lang="en-GB" sz="3200"/>
              <a:t>  }</a:t>
            </a:r>
          </a:p>
          <a:p>
            <a:r>
              <a:rPr lang="en-GB" sz="3200"/>
              <a:t>}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4389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В решението оставихме класа </a:t>
            </a:r>
            <a:r>
              <a:rPr lang="bg-BG" sz="3200" dirty="0" smtClean="0"/>
              <a:t>нестатичен</a:t>
            </a:r>
            <a:r>
              <a:rPr lang="bg-BG" sz="3200" dirty="0"/>
              <a:t>. Това означава, че от него може да се </a:t>
            </a:r>
            <a:r>
              <a:rPr lang="bg-BG" sz="3200" dirty="0" smtClean="0"/>
              <a:t>създаде </a:t>
            </a:r>
            <a:r>
              <a:rPr lang="bg-BG" sz="3200" dirty="0"/>
              <a:t>обект. В случая това </a:t>
            </a:r>
            <a:r>
              <a:rPr lang="en-US" sz="3200" dirty="0" smtClean="0"/>
              <a:t>e</a:t>
            </a:r>
            <a:r>
              <a:rPr lang="bg-BG" sz="3200" dirty="0" smtClean="0"/>
              <a:t> </a:t>
            </a:r>
            <a:r>
              <a:rPr lang="bg-BG" sz="3200" dirty="0"/>
              <a:t>безсмислено. </a:t>
            </a:r>
            <a:endParaRPr lang="en-US" sz="3200" dirty="0" smtClean="0"/>
          </a:p>
          <a:p>
            <a:r>
              <a:rPr lang="bg-BG" sz="3200" dirty="0" smtClean="0">
                <a:solidFill>
                  <a:schemeClr val="accent1"/>
                </a:solidFill>
              </a:rPr>
              <a:t>За </a:t>
            </a:r>
            <a:r>
              <a:rPr lang="bg-BG" sz="3200" dirty="0">
                <a:solidFill>
                  <a:schemeClr val="accent1"/>
                </a:solidFill>
              </a:rPr>
              <a:t>да не се допуска създаване на обект </a:t>
            </a:r>
            <a:r>
              <a:rPr lang="bg-BG" sz="3200" dirty="0"/>
              <a:t>от </a:t>
            </a:r>
            <a:r>
              <a:rPr lang="bg-BG" sz="3200" dirty="0" smtClean="0"/>
              <a:t>клас</a:t>
            </a:r>
            <a:r>
              <a:rPr lang="bg-BG" sz="3200" dirty="0"/>
              <a:t>, който има само статични </a:t>
            </a:r>
            <a:r>
              <a:rPr lang="bg-BG" sz="3200" dirty="0" smtClean="0"/>
              <a:t>елементи, можем </a:t>
            </a:r>
            <a:r>
              <a:rPr lang="bg-BG" sz="3200" dirty="0"/>
              <a:t>да </a:t>
            </a:r>
            <a:r>
              <a:rPr lang="bg-BG" sz="3200" dirty="0" smtClean="0"/>
              <a:t>го направим статичен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static class.</a:t>
            </a:r>
          </a:p>
          <a:p>
            <a:r>
              <a:rPr lang="bg-BG" sz="3200" dirty="0"/>
              <a:t>Когато отбележим един клас като </a:t>
            </a:r>
            <a:r>
              <a:rPr lang="bg-BG" sz="3200" dirty="0" smtClean="0"/>
              <a:t>статичен, </a:t>
            </a:r>
            <a:r>
              <a:rPr lang="bg-BG" sz="3200" dirty="0"/>
              <a:t>това означава, че неговите </a:t>
            </a:r>
            <a:r>
              <a:rPr lang="bg-BG" sz="3200" dirty="0" smtClean="0"/>
              <a:t>елементи също </a:t>
            </a:r>
            <a:r>
              <a:rPr lang="bg-BG" sz="3200" dirty="0"/>
              <a:t>ще са статични и от този клас няма да може да се създават обекти, а </a:t>
            </a:r>
            <a:r>
              <a:rPr lang="bg-BG" sz="3200" dirty="0" smtClean="0"/>
              <a:t>членовете ми ще </a:t>
            </a:r>
            <a:r>
              <a:rPr lang="bg-BG" sz="3200" dirty="0"/>
              <a:t>може </a:t>
            </a:r>
            <a:r>
              <a:rPr lang="bg-BG" sz="3200" dirty="0" smtClean="0"/>
              <a:t>да </a:t>
            </a:r>
            <a:r>
              <a:rPr lang="bg-BG" sz="3200" dirty="0"/>
              <a:t>се ползват само статично. </a:t>
            </a:r>
            <a:r>
              <a:rPr lang="bg-BG" sz="3200" dirty="0">
                <a:solidFill>
                  <a:schemeClr val="accent1"/>
                </a:solidFill>
              </a:rPr>
              <a:t>Много класове от </a:t>
            </a:r>
            <a:r>
              <a:rPr lang="en-US" sz="3200" dirty="0">
                <a:solidFill>
                  <a:schemeClr val="accent1"/>
                </a:solidFill>
              </a:rPr>
              <a:t>.NET </a:t>
            </a:r>
            <a:r>
              <a:rPr lang="bg-BG" sz="3200" dirty="0">
                <a:solidFill>
                  <a:schemeClr val="accent1"/>
                </a:solidFill>
              </a:rPr>
              <a:t>са статични (например </a:t>
            </a:r>
            <a:r>
              <a:rPr lang="en-US" sz="3200" dirty="0">
                <a:solidFill>
                  <a:schemeClr val="accent1"/>
                </a:solidFill>
              </a:rPr>
              <a:t>Math)</a:t>
            </a:r>
          </a:p>
        </p:txBody>
      </p:sp>
    </p:spTree>
    <p:extLst>
      <p:ext uri="{BB962C8B-B14F-4D97-AF65-F5344CB8AC3E}">
        <p14:creationId xmlns:p14="http://schemas.microsoft.com/office/powerpoint/2010/main" val="9459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конструктори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в един клас също могат да бъдат статични</a:t>
            </a:r>
          </a:p>
          <a:p>
            <a:r>
              <a:rPr lang="bg-BG" dirty="0"/>
              <a:t>Ако един конструктор е </a:t>
            </a:r>
            <a:r>
              <a:rPr lang="bg-BG" dirty="0" smtClean="0"/>
              <a:t>статичен, </a:t>
            </a:r>
            <a:r>
              <a:rPr lang="bg-BG" dirty="0"/>
              <a:t>той се изпълнява, </a:t>
            </a:r>
            <a:r>
              <a:rPr lang="bg-BG" dirty="0">
                <a:solidFill>
                  <a:schemeClr val="accent1"/>
                </a:solidFill>
              </a:rPr>
              <a:t>когато </a:t>
            </a:r>
            <a:r>
              <a:rPr lang="bg-BG" dirty="0" smtClean="0">
                <a:solidFill>
                  <a:schemeClr val="accent1"/>
                </a:solidFill>
              </a:rPr>
              <a:t>за </a:t>
            </a:r>
            <a:r>
              <a:rPr lang="bg-BG" dirty="0">
                <a:solidFill>
                  <a:schemeClr val="accent1"/>
                </a:solidFill>
              </a:rPr>
              <a:t>първи </a:t>
            </a:r>
            <a:r>
              <a:rPr lang="bg-BG" dirty="0" smtClean="0">
                <a:solidFill>
                  <a:schemeClr val="accent1"/>
                </a:solidFill>
              </a:rPr>
              <a:t>път се използва класа</a:t>
            </a:r>
            <a:r>
              <a:rPr lang="bg-BG" dirty="0" smtClean="0"/>
              <a:t>. Например:</a:t>
            </a:r>
            <a:endParaRPr lang="bg-BG" dirty="0"/>
          </a:p>
          <a:p>
            <a:pPr lvl="1"/>
            <a:r>
              <a:rPr lang="bg-BG" dirty="0"/>
              <a:t>Създаде се обект от класа (ако </a:t>
            </a:r>
            <a:r>
              <a:rPr lang="bg-BG" dirty="0" smtClean="0"/>
              <a:t>класа е </a:t>
            </a:r>
            <a:r>
              <a:rPr lang="bg-BG" dirty="0"/>
              <a:t>нестатичен)</a:t>
            </a:r>
          </a:p>
          <a:p>
            <a:pPr lvl="1"/>
            <a:r>
              <a:rPr lang="bg-BG" dirty="0"/>
              <a:t>Достъпва се статичен член от класа</a:t>
            </a:r>
          </a:p>
          <a:p>
            <a:pPr marL="377887" lvl="1" indent="0">
              <a:buNone/>
            </a:pPr>
            <a:r>
              <a:rPr lang="bg-BG" dirty="0"/>
              <a:t>Най-често </a:t>
            </a:r>
            <a:r>
              <a:rPr lang="bg-BG" dirty="0" smtClean="0"/>
              <a:t>статичните </a:t>
            </a:r>
            <a:r>
              <a:rPr lang="bg-BG" dirty="0"/>
              <a:t>конструктори се използват за инициализация на статични полета</a:t>
            </a:r>
          </a:p>
        </p:txBody>
      </p:sp>
    </p:spTree>
    <p:extLst>
      <p:ext uri="{BB962C8B-B14F-4D97-AF65-F5344CB8AC3E}">
        <p14:creationId xmlns:p14="http://schemas.microsoft.com/office/powerpoint/2010/main" val="141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Заявка за корен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Напишете клас, който съдържа метод, който връща корен квадратен при подадена заявка. Възможно е да получите голям брой заявки, така че трябва да отговаряте бързо на всяка една от тях</a:t>
            </a:r>
            <a:r>
              <a:rPr lang="bg-BG" dirty="0" smtClean="0"/>
              <a:t>.</a:t>
            </a:r>
          </a:p>
          <a:p>
            <a:pPr marL="457200" lvl="1" indent="-457200">
              <a:buClr>
                <a:srgbClr val="F2B254"/>
              </a:buClr>
              <a:buSzPct val="100000"/>
            </a:pPr>
            <a:r>
              <a:rPr lang="bg-BG" dirty="0">
                <a:solidFill>
                  <a:schemeClr val="accent1"/>
                </a:solidFill>
              </a:rPr>
              <a:t>Подсказка: </a:t>
            </a:r>
            <a:r>
              <a:rPr lang="bg-BG" dirty="0" smtClean="0"/>
              <a:t>За не губим време при заявките, предварително ще извършим </a:t>
            </a:r>
            <a:r>
              <a:rPr lang="bg-BG" dirty="0" err="1" smtClean="0"/>
              <a:t>времеемките</a:t>
            </a:r>
            <a:r>
              <a:rPr lang="bg-BG" dirty="0" smtClean="0"/>
              <a:t> изчисления в нещо като кеш памет. Така ще можем да насмогнем на повишения брой заявки.</a:t>
            </a:r>
            <a:endParaRPr lang="en-GB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1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Заявка за корен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531812" y="1066800"/>
            <a:ext cx="11125200" cy="5546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static class </a:t>
            </a:r>
            <a:r>
              <a:rPr lang="en-US" sz="2700" dirty="0" err="1"/>
              <a:t>SquareRootPrecalculator</a:t>
            </a:r>
            <a:r>
              <a:rPr lang="bg-BG" sz="2700" dirty="0"/>
              <a:t> </a:t>
            </a:r>
            <a:r>
              <a:rPr lang="en-US" sz="2700" dirty="0"/>
              <a:t>{</a:t>
            </a:r>
          </a:p>
          <a:p>
            <a:r>
              <a:rPr lang="bg-BG" sz="2700" dirty="0"/>
              <a:t>  </a:t>
            </a:r>
            <a:r>
              <a:rPr lang="en-US" sz="2700" dirty="0"/>
              <a:t>public </a:t>
            </a:r>
            <a:r>
              <a:rPr lang="en-US" sz="2700" dirty="0" err="1"/>
              <a:t>const</a:t>
            </a:r>
            <a:r>
              <a:rPr lang="en-US" sz="2700" dirty="0"/>
              <a:t>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MaxValue</a:t>
            </a:r>
            <a:r>
              <a:rPr lang="en-US" sz="2700" dirty="0"/>
              <a:t> = 1000;</a:t>
            </a:r>
          </a:p>
          <a:p>
            <a:r>
              <a:rPr lang="bg-BG" sz="2700" dirty="0"/>
              <a:t>  </a:t>
            </a:r>
            <a:r>
              <a:rPr lang="en-US" sz="2700" dirty="0"/>
              <a:t>private static double[] </a:t>
            </a:r>
            <a:r>
              <a:rPr lang="en-US" sz="2700" dirty="0" err="1"/>
              <a:t>sqrtValues</a:t>
            </a:r>
            <a:r>
              <a:rPr lang="en-US" sz="2700" dirty="0" smtClean="0"/>
              <a:t>;</a:t>
            </a:r>
            <a:br>
              <a:rPr lang="en-US" sz="2700" dirty="0" smtClean="0"/>
            </a:br>
            <a:endParaRPr lang="en-US" sz="1800" dirty="0"/>
          </a:p>
          <a:p>
            <a:r>
              <a:rPr lang="bg-BG" sz="2700" dirty="0"/>
              <a:t>  </a:t>
            </a:r>
            <a:r>
              <a:rPr lang="en-US" sz="2700" dirty="0"/>
              <a:t>static </a:t>
            </a:r>
            <a:r>
              <a:rPr lang="en-US" sz="2700" dirty="0" err="1"/>
              <a:t>SquareRootPrecalculator</a:t>
            </a:r>
            <a:r>
              <a:rPr lang="en-US" sz="2700" dirty="0"/>
              <a:t>()</a:t>
            </a:r>
            <a:r>
              <a:rPr lang="bg-BG" sz="2700" dirty="0"/>
              <a:t> </a:t>
            </a:r>
            <a:r>
              <a:rPr lang="en-US" sz="2700" dirty="0"/>
              <a:t>{</a:t>
            </a:r>
          </a:p>
          <a:p>
            <a:r>
              <a:rPr lang="en-US" sz="2700" dirty="0"/>
              <a:t>  </a:t>
            </a:r>
            <a:r>
              <a:rPr lang="bg-BG" sz="2700" dirty="0"/>
              <a:t>  </a:t>
            </a:r>
            <a:r>
              <a:rPr lang="en-US" sz="2700" dirty="0" err="1"/>
              <a:t>sqrtValues</a:t>
            </a:r>
            <a:r>
              <a:rPr lang="en-US" sz="2700" dirty="0"/>
              <a:t> = new double[MaxValue+1];</a:t>
            </a:r>
          </a:p>
          <a:p>
            <a:r>
              <a:rPr lang="bg-BG" sz="2700" dirty="0"/>
              <a:t>    </a:t>
            </a:r>
            <a:r>
              <a:rPr lang="nn-NO" sz="2700" dirty="0"/>
              <a:t>for (int i = 1; i &lt;= MaxValue; i++</a:t>
            </a:r>
            <a:r>
              <a:rPr lang="bg-BG" sz="2700" dirty="0"/>
              <a:t>)</a:t>
            </a:r>
            <a:endParaRPr lang="en-US" sz="2700" dirty="0"/>
          </a:p>
          <a:p>
            <a:r>
              <a:rPr lang="en-US" sz="2700" dirty="0"/>
              <a:t>    </a:t>
            </a:r>
            <a:r>
              <a:rPr lang="bg-BG" sz="2700" dirty="0"/>
              <a:t>  </a:t>
            </a:r>
            <a:r>
              <a:rPr lang="en-US" sz="2700" dirty="0" err="1"/>
              <a:t>sqrtValues</a:t>
            </a:r>
            <a:r>
              <a:rPr lang="en-US" sz="2700" dirty="0"/>
              <a:t>[</a:t>
            </a:r>
            <a:r>
              <a:rPr lang="en-US" sz="2700" dirty="0" err="1"/>
              <a:t>i</a:t>
            </a:r>
            <a:r>
              <a:rPr lang="en-US" sz="2700" dirty="0"/>
              <a:t>] = </a:t>
            </a:r>
            <a:r>
              <a:rPr lang="en-US" sz="2700" dirty="0" err="1"/>
              <a:t>Math.Sqrt</a:t>
            </a:r>
            <a:r>
              <a:rPr lang="en-US" sz="2700" dirty="0"/>
              <a:t>(</a:t>
            </a:r>
            <a:r>
              <a:rPr lang="en-US" sz="2700" dirty="0" err="1"/>
              <a:t>i</a:t>
            </a:r>
            <a:r>
              <a:rPr lang="en-US" sz="2700" dirty="0"/>
              <a:t>)</a:t>
            </a:r>
            <a:r>
              <a:rPr lang="bg-BG" sz="2700" dirty="0"/>
              <a:t>;</a:t>
            </a:r>
            <a:endParaRPr lang="en-US" sz="2700" dirty="0"/>
          </a:p>
          <a:p>
            <a:r>
              <a:rPr lang="bg-BG" sz="2700" dirty="0"/>
              <a:t>  </a:t>
            </a:r>
            <a:r>
              <a:rPr lang="en-US" sz="2700" dirty="0"/>
              <a:t>}</a:t>
            </a:r>
            <a:endParaRPr lang="bg-BG" sz="2700" dirty="0"/>
          </a:p>
          <a:p>
            <a:r>
              <a:rPr lang="bg-BG" sz="2700" dirty="0"/>
              <a:t>  </a:t>
            </a:r>
            <a:r>
              <a:rPr lang="en-US" sz="2700" dirty="0"/>
              <a:t>public static double </a:t>
            </a:r>
            <a:r>
              <a:rPr lang="en-US" sz="2700" dirty="0" err="1"/>
              <a:t>GetSqrt</a:t>
            </a:r>
            <a:r>
              <a:rPr lang="en-US" sz="2700" dirty="0"/>
              <a:t>(</a:t>
            </a:r>
            <a:r>
              <a:rPr lang="en-US" sz="2700" dirty="0" err="1"/>
              <a:t>int</a:t>
            </a:r>
            <a:r>
              <a:rPr lang="en-US" sz="2700" dirty="0"/>
              <a:t> value)</a:t>
            </a:r>
            <a:r>
              <a:rPr lang="bg-BG" sz="2700" dirty="0"/>
              <a:t> </a:t>
            </a:r>
            <a:r>
              <a:rPr lang="en-US" sz="2700" dirty="0"/>
              <a:t>{</a:t>
            </a:r>
          </a:p>
          <a:p>
            <a:r>
              <a:rPr lang="en-US" sz="2700" dirty="0"/>
              <a:t>  </a:t>
            </a:r>
            <a:r>
              <a:rPr lang="bg-BG" sz="2700" dirty="0"/>
              <a:t>  </a:t>
            </a:r>
            <a:r>
              <a:rPr lang="en-US" sz="2700" dirty="0"/>
              <a:t>return </a:t>
            </a:r>
            <a:r>
              <a:rPr lang="en-US" sz="2700" dirty="0" err="1"/>
              <a:t>sqrtValues</a:t>
            </a:r>
            <a:r>
              <a:rPr lang="en-US" sz="2700" dirty="0"/>
              <a:t>[value];</a:t>
            </a:r>
          </a:p>
          <a:p>
            <a:r>
              <a:rPr lang="bg-BG" sz="2700" dirty="0"/>
              <a:t>  </a:t>
            </a:r>
            <a:r>
              <a:rPr lang="en-US" sz="2700" dirty="0"/>
              <a:t>}</a:t>
            </a:r>
            <a:endParaRPr lang="bg-BG" sz="2700" dirty="0"/>
          </a:p>
          <a:p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74721"/>
            <a:ext cx="11804822" cy="580707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 полета: 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Еднаква стойност за всички обекти от клас</a:t>
            </a:r>
            <a:r>
              <a:rPr lang="en-US" sz="2800" dirty="0"/>
              <a:t>a</a:t>
            </a:r>
            <a:r>
              <a:rPr lang="bg-BG" sz="2800" dirty="0"/>
              <a:t>. Достъп чрез самия </a:t>
            </a:r>
            <a:r>
              <a:rPr lang="bg-BG" sz="2800" dirty="0" smtClean="0"/>
              <a:t>клас.</a:t>
            </a:r>
            <a:endParaRPr lang="en-US" sz="28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свойства: 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600" dirty="0"/>
              <a:t>Принадлежат на класа. Достъп до данни от статични </a:t>
            </a:r>
            <a:r>
              <a:rPr lang="bg-BG" sz="2600" dirty="0" smtClean="0"/>
              <a:t>полета.</a:t>
            </a:r>
            <a:endParaRPr lang="bg-BG" sz="26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методи: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600" dirty="0"/>
              <a:t>Принадлежат на класа. Достъп - чрез името на </a:t>
            </a:r>
            <a:r>
              <a:rPr lang="bg-BG" sz="2600" dirty="0" smtClean="0"/>
              <a:t>класа.</a:t>
            </a:r>
            <a:endParaRPr lang="bg-BG" sz="2600" dirty="0"/>
          </a:p>
          <a:p>
            <a:pPr marL="358775" indent="-358775">
              <a:lnSpc>
                <a:spcPct val="110000"/>
              </a:lnSpc>
            </a:pPr>
            <a:r>
              <a:rPr lang="bg-BG" sz="28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статичен клас </a:t>
            </a:r>
            <a:r>
              <a:rPr lang="bg-BG" sz="2800" dirty="0"/>
              <a:t>не може да се създаде </a:t>
            </a:r>
            <a:r>
              <a:rPr lang="bg-BG" sz="2800" dirty="0" smtClean="0"/>
              <a:t>обект.</a:t>
            </a:r>
            <a:endParaRPr lang="bg-BG" sz="28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конструктори </a:t>
            </a:r>
            <a:r>
              <a:rPr lang="bg-BG" sz="2800" dirty="0"/>
              <a:t>се изпълняват, когато за първи път се създаде обект от класа или се достъпи негов статичен член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716493"/>
            <a:ext cx="3002037" cy="22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</a:t>
            </a:r>
            <a:r>
              <a:rPr lang="bg-BG" dirty="0" smtClean="0"/>
              <a:t>елементи на класа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полета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свойства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методи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Напишете </a:t>
            </a:r>
            <a:r>
              <a:rPr lang="bg-BG" dirty="0"/>
              <a:t>програма, която да поддържа информация </a:t>
            </a:r>
            <a:r>
              <a:rPr lang="bg-BG" dirty="0">
                <a:solidFill>
                  <a:schemeClr val="accent1"/>
                </a:solidFill>
              </a:rPr>
              <a:t>колко обекта от клас </a:t>
            </a:r>
            <a:r>
              <a:rPr lang="en-US" dirty="0">
                <a:solidFill>
                  <a:schemeClr val="accent1"/>
                </a:solidFill>
              </a:rPr>
              <a:t>Person</a:t>
            </a:r>
            <a:r>
              <a:rPr lang="en-US" dirty="0"/>
              <a:t> </a:t>
            </a:r>
            <a:r>
              <a:rPr lang="bg-BG" dirty="0"/>
              <a:t>има създадени до момента. </a:t>
            </a:r>
            <a:endParaRPr lang="en-US" dirty="0" smtClean="0"/>
          </a:p>
          <a:p>
            <a:r>
              <a:rPr lang="bg-BG" dirty="0" smtClean="0">
                <a:solidFill>
                  <a:schemeClr val="accent1"/>
                </a:solidFill>
              </a:rPr>
              <a:t>Подсказка: </a:t>
            </a:r>
            <a:r>
              <a:rPr lang="bg-BG" dirty="0" smtClean="0"/>
              <a:t>Ще използваме </a:t>
            </a:r>
            <a:r>
              <a:rPr lang="bg-BG" dirty="0"/>
              <a:t>статично поле и </a:t>
            </a:r>
            <a:r>
              <a:rPr lang="bg-BG" dirty="0" smtClean="0"/>
              <a:t>свойство.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Преброй хората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Принадлежат </a:t>
            </a:r>
            <a:r>
              <a:rPr lang="bg-BG" dirty="0"/>
              <a:t>на самия клас</a:t>
            </a:r>
          </a:p>
          <a:p>
            <a:r>
              <a:rPr lang="bg-BG" dirty="0"/>
              <a:t>Имат една и съща стойност за всеки </a:t>
            </a:r>
            <a:r>
              <a:rPr lang="bg-BG" dirty="0" smtClean="0"/>
              <a:t>обект от класа</a:t>
            </a:r>
            <a:endParaRPr lang="bg-BG" dirty="0"/>
          </a:p>
          <a:p>
            <a:r>
              <a:rPr lang="bg-BG" dirty="0"/>
              <a:t>Могат да бъдат достъпени и само чрез класа - без създаване на обект от този </a:t>
            </a:r>
            <a:r>
              <a:rPr lang="bg-BG" dirty="0" smtClean="0"/>
              <a:t>клас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полета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Принадлежат </a:t>
            </a:r>
            <a:r>
              <a:rPr lang="bg-BG" dirty="0"/>
              <a:t>на самия клас</a:t>
            </a:r>
          </a:p>
          <a:p>
            <a:r>
              <a:rPr lang="bg-BG" dirty="0"/>
              <a:t>Могат да бъдат достъпени и само чрез класа - без създаване на обект от този </a:t>
            </a:r>
            <a:r>
              <a:rPr lang="bg-BG" dirty="0" smtClean="0"/>
              <a:t>клас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Използването на свойства е удобно, когато имаме статични полета, но не искаме да позволим тяхната промяна </a:t>
            </a:r>
            <a:r>
              <a:rPr lang="bg-BG" dirty="0" smtClean="0"/>
              <a:t>от </a:t>
            </a:r>
            <a:r>
              <a:rPr lang="bg-BG" dirty="0"/>
              <a:t>друг </a:t>
            </a:r>
            <a:r>
              <a:rPr lang="bg-BG" dirty="0" smtClean="0"/>
              <a:t>клас. </a:t>
            </a:r>
            <a:r>
              <a:rPr lang="bg-BG" dirty="0"/>
              <a:t>Ако трябва да използваме само поле, то за да го достъпим извън класа, </a:t>
            </a:r>
            <a:r>
              <a:rPr lang="bg-BG" dirty="0" smtClean="0"/>
              <a:t>полето трябва </a:t>
            </a:r>
            <a:r>
              <a:rPr lang="bg-BG" dirty="0"/>
              <a:t>да е </a:t>
            </a:r>
            <a:r>
              <a:rPr lang="en-US" dirty="0"/>
              <a:t>public</a:t>
            </a:r>
            <a:r>
              <a:rPr lang="bg-BG" dirty="0"/>
              <a:t>, което пък </a:t>
            </a:r>
            <a:r>
              <a:rPr lang="bg-BG" dirty="0" smtClean="0"/>
              <a:t>ще позволи </a:t>
            </a:r>
            <a:r>
              <a:rPr lang="bg-BG" dirty="0"/>
              <a:t>неговото изменение. </a:t>
            </a:r>
            <a:r>
              <a:rPr lang="bg-BG" dirty="0" smtClean="0"/>
              <a:t>Затова ползваме статичните </a:t>
            </a:r>
            <a:r>
              <a:rPr lang="bg-BG" dirty="0"/>
              <a:t>свойства.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Ще създадем статично поле, което ще </a:t>
            </a:r>
            <a:r>
              <a:rPr lang="bg-BG" dirty="0" smtClean="0"/>
              <a:t>пази информацията</a:t>
            </a:r>
            <a:r>
              <a:rPr lang="bg-BG" dirty="0"/>
              <a:t>. 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След </a:t>
            </a:r>
            <a:r>
              <a:rPr lang="bg-BG" dirty="0"/>
              <a:t>това ще направим статично свойство, което ще има само </a:t>
            </a:r>
            <a:r>
              <a:rPr lang="en-US" dirty="0"/>
              <a:t>get</a:t>
            </a:r>
            <a:r>
              <a:rPr lang="bg-BG" dirty="0"/>
              <a:t>, понеже в противен случай ще можем да манипулираме брояча, когато използваме класа, а в случая идеята е ползвателя на класа да не може да промени полето, в което е записан броя, а само да го достъпи.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Броячът ще се увеличава в </a:t>
            </a:r>
            <a:r>
              <a:rPr lang="bg-BG" dirty="0" smtClean="0"/>
              <a:t>конструктора </a:t>
            </a:r>
            <a:r>
              <a:rPr lang="bg-BG" dirty="0"/>
              <a:t>на класа.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Преброй хората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Преброй хората (2)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90413" y="990600"/>
            <a:ext cx="11804822" cy="50544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class Person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</a:t>
            </a:r>
            <a:r>
              <a:rPr lang="bg-BG" sz="2900" dirty="0" smtClean="0"/>
              <a:t/>
            </a:r>
            <a:br>
              <a:rPr lang="bg-BG" sz="2900" dirty="0" smtClean="0"/>
            </a:br>
            <a:r>
              <a:rPr lang="bg-BG" sz="2900" dirty="0" smtClean="0"/>
              <a:t>  // останалите </a:t>
            </a:r>
            <a:r>
              <a:rPr lang="bg-BG" sz="2900" dirty="0"/>
              <a:t>части на класа са пропуснати</a:t>
            </a:r>
          </a:p>
          <a:p>
            <a:r>
              <a:rPr lang="en-US" sz="2900" dirty="0"/>
              <a:t>  private static </a:t>
            </a:r>
            <a:r>
              <a:rPr lang="en-US" sz="2900" dirty="0" err="1"/>
              <a:t>int</a:t>
            </a:r>
            <a:r>
              <a:rPr lang="en-US" sz="2900" dirty="0"/>
              <a:t> count = 0;</a:t>
            </a:r>
          </a:p>
          <a:p>
            <a:r>
              <a:rPr lang="en-US" sz="2900" dirty="0"/>
              <a:t>  public Person(string name, </a:t>
            </a:r>
            <a:r>
              <a:rPr lang="en-US" sz="2900" dirty="0" err="1"/>
              <a:t>int</a:t>
            </a:r>
            <a:r>
              <a:rPr lang="en-US" sz="2900" dirty="0"/>
              <a:t> age) {</a:t>
            </a:r>
          </a:p>
          <a:p>
            <a:r>
              <a:rPr lang="en-US" sz="2900" dirty="0"/>
              <a:t>    </a:t>
            </a:r>
            <a:r>
              <a:rPr lang="en-US" sz="2900" dirty="0" smtClean="0"/>
              <a:t>//</a:t>
            </a:r>
            <a:r>
              <a:rPr lang="bg-BG" sz="2900" dirty="0" smtClean="0"/>
              <a:t> в </a:t>
            </a:r>
            <a:r>
              <a:rPr lang="bg-BG" sz="2900" dirty="0"/>
              <a:t>конструктора </a:t>
            </a:r>
            <a:r>
              <a:rPr lang="bg-BG" sz="2900" dirty="0" smtClean="0"/>
              <a:t>променяме </a:t>
            </a:r>
            <a:r>
              <a:rPr lang="bg-BG" sz="2900" dirty="0"/>
              <a:t>стойността на </a:t>
            </a:r>
            <a:r>
              <a:rPr lang="en-US" sz="2900" dirty="0" smtClean="0"/>
              <a:t>count</a:t>
            </a:r>
            <a:endParaRPr lang="bg-BG" sz="2900" dirty="0"/>
          </a:p>
          <a:p>
            <a:r>
              <a:rPr lang="bg-BG" sz="2900" dirty="0"/>
              <a:t>    </a:t>
            </a:r>
            <a:r>
              <a:rPr lang="en-US" sz="2900" dirty="0" err="1"/>
              <a:t>Person.count</a:t>
            </a:r>
            <a:r>
              <a:rPr lang="en-US" sz="2900" dirty="0"/>
              <a:t> += 1;</a:t>
            </a:r>
          </a:p>
          <a:p>
            <a:r>
              <a:rPr lang="en-US" sz="2900" dirty="0"/>
              <a:t>  }</a:t>
            </a:r>
            <a:endParaRPr lang="bg-BG" sz="2900" dirty="0"/>
          </a:p>
          <a:p>
            <a:r>
              <a:rPr lang="bg-BG" sz="2900" dirty="0"/>
              <a:t>  </a:t>
            </a:r>
            <a:r>
              <a:rPr lang="en-US" sz="2900" dirty="0"/>
              <a:t>public static </a:t>
            </a:r>
            <a:r>
              <a:rPr lang="en-US" sz="2900" dirty="0" err="1"/>
              <a:t>int</a:t>
            </a:r>
            <a:r>
              <a:rPr lang="en-US" sz="2900" dirty="0"/>
              <a:t> Count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</a:t>
            </a:r>
            <a:r>
              <a:rPr lang="bg-BG" sz="2900" dirty="0" smtClean="0"/>
              <a:t>// статично </a:t>
            </a:r>
            <a:r>
              <a:rPr lang="bg-BG" sz="2900" dirty="0"/>
              <a:t>свойство</a:t>
            </a:r>
            <a:endParaRPr lang="en-US" sz="2900" dirty="0"/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/>
              <a:t>get { return count; }</a:t>
            </a:r>
          </a:p>
          <a:p>
            <a:r>
              <a:rPr lang="ru-RU" sz="2900" dirty="0"/>
              <a:t>  </a:t>
            </a:r>
            <a:r>
              <a:rPr lang="en-US" sz="2900" dirty="0"/>
              <a:t>}</a:t>
            </a:r>
          </a:p>
          <a:p>
            <a:r>
              <a:rPr lang="en-US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Създайте клас, който поддържа </a:t>
            </a:r>
            <a:r>
              <a:rPr lang="bg-BG" dirty="0" smtClean="0"/>
              <a:t>методи </a:t>
            </a:r>
            <a:r>
              <a:rPr lang="bg-BG" dirty="0"/>
              <a:t>за аритметични действия върху две цели числа: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Add(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– събира </a:t>
            </a:r>
            <a:r>
              <a:rPr lang="bg-BG" dirty="0" smtClean="0"/>
              <a:t>числата, подадени като параметри</a:t>
            </a:r>
            <a:endParaRPr lang="bg-BG" dirty="0"/>
          </a:p>
          <a:p>
            <a:pPr lvl="1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Multiply(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– </a:t>
            </a:r>
            <a:r>
              <a:rPr lang="bg-BG" dirty="0"/>
              <a:t>умножава </a:t>
            </a:r>
            <a:r>
              <a:rPr lang="bg-BG" dirty="0" smtClean="0"/>
              <a:t>числата.</a:t>
            </a:r>
            <a:endParaRPr lang="bg-BG" dirty="0"/>
          </a:p>
          <a:p>
            <a:pPr marL="377887" lvl="1" indent="0">
              <a:buNone/>
            </a:pPr>
            <a:r>
              <a:rPr lang="bg-BG" dirty="0"/>
              <a:t>Използвайте методите от този клас в </a:t>
            </a:r>
            <a:r>
              <a:rPr lang="en-US" dirty="0"/>
              <a:t>Main </a:t>
            </a:r>
            <a:r>
              <a:rPr lang="bg-BG" dirty="0" smtClean="0"/>
              <a:t>метода, за </a:t>
            </a:r>
            <a:r>
              <a:rPr lang="bg-BG" dirty="0"/>
              <a:t>да </a:t>
            </a:r>
            <a:r>
              <a:rPr lang="bg-BG" dirty="0" smtClean="0"/>
              <a:t>въведете команда, числата </a:t>
            </a:r>
            <a:r>
              <a:rPr lang="bg-BG" dirty="0"/>
              <a:t>и </a:t>
            </a:r>
            <a:r>
              <a:rPr lang="bg-BG" dirty="0" smtClean="0"/>
              <a:t>да извършете </a:t>
            </a:r>
            <a:r>
              <a:rPr lang="bg-BG" dirty="0"/>
              <a:t>операцията</a:t>
            </a:r>
            <a:r>
              <a:rPr lang="bg-BG" dirty="0" smtClean="0"/>
              <a:t>.</a:t>
            </a:r>
          </a:p>
          <a:p>
            <a:pPr marL="377887" lvl="1" indent="0">
              <a:buNone/>
            </a:pPr>
            <a:r>
              <a:rPr lang="bg-BG" dirty="0">
                <a:solidFill>
                  <a:schemeClr val="accent1"/>
                </a:solidFill>
              </a:rPr>
              <a:t>Подсказка: </a:t>
            </a:r>
            <a:r>
              <a:rPr lang="bg-BG" dirty="0" smtClean="0"/>
              <a:t>Тъй като не се пази никаква информация, няма смисъл да се създават обекти. Ще </a:t>
            </a:r>
            <a:r>
              <a:rPr lang="bg-BG" dirty="0"/>
              <a:t>използваме </a:t>
            </a:r>
            <a:r>
              <a:rPr lang="bg-BG" dirty="0" smtClean="0"/>
              <a:t>статични методи.</a:t>
            </a:r>
            <a:endParaRPr lang="en-GB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Аритметични 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1111</Words>
  <Application>Microsoft Office PowerPoint</Application>
  <PresentationFormat>Custom</PresentationFormat>
  <Paragraphs>158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Задача: Преброй хората</vt:lpstr>
      <vt:lpstr>Статични полета</vt:lpstr>
      <vt:lpstr>Статични свойства</vt:lpstr>
      <vt:lpstr>Статични свойства</vt:lpstr>
      <vt:lpstr>Решение: Преброй хората (1)</vt:lpstr>
      <vt:lpstr>Решение: Преброй хората (2)</vt:lpstr>
      <vt:lpstr>Задача: Аритметични действия</vt:lpstr>
      <vt:lpstr>Статични методи</vt:lpstr>
      <vt:lpstr>Решение: Аритметични действия</vt:lpstr>
      <vt:lpstr>Статични класове</vt:lpstr>
      <vt:lpstr>Статични конструктори</vt:lpstr>
      <vt:lpstr>Задача: Заявка за корен</vt:lpstr>
      <vt:lpstr>Решение: Заявка за корен</vt:lpstr>
      <vt:lpstr>Какво научихме?</vt:lpstr>
      <vt:lpstr>Статични елементи на класа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2020-12-14T11:06:14Z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