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3" r:id="rId2"/>
  </p:sldMasterIdLst>
  <p:notesMasterIdLst>
    <p:notesMasterId r:id="rId26"/>
  </p:notesMasterIdLst>
  <p:handoutMasterIdLst>
    <p:handoutMasterId r:id="rId27"/>
  </p:handoutMasterIdLst>
  <p:sldIdLst>
    <p:sldId id="274" r:id="rId3"/>
    <p:sldId id="276" r:id="rId4"/>
    <p:sldId id="447" r:id="rId5"/>
    <p:sldId id="448" r:id="rId6"/>
    <p:sldId id="449" r:id="rId7"/>
    <p:sldId id="450" r:id="rId8"/>
    <p:sldId id="451" r:id="rId9"/>
    <p:sldId id="452" r:id="rId10"/>
    <p:sldId id="453" r:id="rId11"/>
    <p:sldId id="454" r:id="rId12"/>
    <p:sldId id="455" r:id="rId13"/>
    <p:sldId id="456" r:id="rId14"/>
    <p:sldId id="457" r:id="rId15"/>
    <p:sldId id="458" r:id="rId16"/>
    <p:sldId id="459" r:id="rId17"/>
    <p:sldId id="460" r:id="rId18"/>
    <p:sldId id="461" r:id="rId19"/>
    <p:sldId id="462" r:id="rId20"/>
    <p:sldId id="463" r:id="rId21"/>
    <p:sldId id="464" r:id="rId22"/>
    <p:sldId id="465" r:id="rId23"/>
    <p:sldId id="446" r:id="rId24"/>
    <p:sldId id="413" r:id="rId2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Начало" id="{8F6E0F67-B7EF-4901-A3C0-40B3481461F5}">
          <p14:sldIdLst>
            <p14:sldId id="274"/>
            <p14:sldId id="276"/>
          </p14:sldIdLst>
        </p14:section>
        <p14:section name="Дефиниране и извикване на методи" id="{7C7BB306-2492-4C24-950D-B11BF218946A}">
          <p14:sldIdLst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</p14:sldIdLst>
        </p14:section>
        <p14:section name="Методи с параметри" id="{C32F3695-891A-402F-96BE-A231061D5D0C}">
          <p14:sldIdLst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</p14:sldIdLst>
        </p14:section>
        <p14:section name="Край" id="{2BAB9E8E-DE50-4D66-AC35-0986B9476175}">
          <p14:sldIdLst>
            <p14:sldId id="465"/>
            <p14:sldId id="446"/>
            <p14:sldId id="4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97CC"/>
    <a:srgbClr val="FFF0D9"/>
    <a:srgbClr val="FFA72A"/>
    <a:srgbClr val="F0F5FA"/>
    <a:srgbClr val="1A8AFA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97" d="100"/>
          <a:sy n="97" d="100"/>
        </p:scale>
        <p:origin x="78" y="4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bg-BG" smtClean="0"/>
              <a:t>01.Първа конзолна програма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11/18/2020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000" smtClean="0"/>
              <a:t>Проект "Свободни уроци"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r>
              <a:rPr lang="bg-BG" smtClean="0"/>
              <a:t>01.Първа конзолна програма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bg-BG" sz="1000" smtClean="0"/>
              <a:t>Проект "Свободни уроци"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z="1000" smtClean="0"/>
              <a:t>Проект "Свободни уроци"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bg-BG" smtClean="0"/>
              <a:t>01.Първа конзолна програма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z="1000" smtClean="0"/>
              <a:t>Проект "Свободни уроци"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bg-BG" smtClean="0"/>
              <a:t>01.Първа конзолна програма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633156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78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89682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2D76B48-857F-4E3A-B30D-EFD8DEDF63DB}" type="slidenum">
              <a:rPr lang="en-US"/>
              <a:t>21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10101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z="1000" smtClean="0"/>
              <a:t>Проект "Свободни уроци"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bg-BG" smtClean="0"/>
              <a:t>01.Първа конзолна програма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3901-E160-4E2D-BAD3-DEB893E93FD2}" type="datetimeFigureOut">
              <a:rPr lang="bg-BG" smtClean="0"/>
              <a:t>18.11.2020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ECF1C-BC4E-45A1-8873-31F292AC3052}" type="slidenum">
              <a:rPr lang="bg-BG" smtClean="0"/>
              <a:t>‹#›</a:t>
            </a:fld>
            <a:endParaRPr lang="bg-BG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26D2E24-4644-41DB-8E64-BC46F991FA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23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97644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75826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C431853-B75C-45A2-9924-62560BA896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554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82151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50871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1691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37822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89444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641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30559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338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intro-csharp-book/" TargetMode="External"/><Relationship Id="rId4" Type="http://schemas.openxmlformats.org/officeDocument/2006/relationships/hyperlink" Target="https://softuni.foundation/projects/applied-software-developer-professio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359" y="569637"/>
            <a:ext cx="10512862" cy="1325563"/>
          </a:xfrm>
        </p:spPr>
        <p:txBody>
          <a:bodyPr>
            <a:normAutofit/>
          </a:bodyPr>
          <a:lstStyle/>
          <a:p>
            <a:pPr algn="ctr"/>
            <a:r>
              <a:rPr lang="bg-BG" sz="6600" dirty="0" smtClean="0">
                <a:solidFill>
                  <a:schemeClr val="accent5"/>
                </a:solidFill>
              </a:rPr>
              <a:t>Методи</a:t>
            </a:r>
            <a:endParaRPr lang="en-US" sz="6600" dirty="0">
              <a:solidFill>
                <a:schemeClr val="accent5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idx="1"/>
          </p:nvPr>
        </p:nvSpPr>
        <p:spPr>
          <a:xfrm>
            <a:off x="837982" y="1904999"/>
            <a:ext cx="10512862" cy="4271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bg-BG" i="1" dirty="0" smtClean="0"/>
              <a:t>Деклариране и извикване на методи</a:t>
            </a:r>
            <a:endParaRPr lang="bg-BG" i="1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F9BCDD8-62AB-43FE-9E79-20C9E4A768B4}"/>
              </a:ext>
            </a:extLst>
          </p:cNvPr>
          <p:cNvSpPr txBox="1"/>
          <p:nvPr/>
        </p:nvSpPr>
        <p:spPr>
          <a:xfrm>
            <a:off x="2484497" y="2733299"/>
            <a:ext cx="2363276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Увод в</a:t>
            </a:r>
          </a:p>
          <a:p>
            <a:pPr algn="ctr">
              <a:lnSpc>
                <a:spcPct val="85000"/>
              </a:lnSpc>
            </a:pPr>
            <a:r>
              <a:rPr lang="bg-B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програмирането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4EB96839-112A-441F-9909-10A3D2EB16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3399" y="3325547"/>
            <a:ext cx="2253081" cy="2438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F9FF7DA0-75F7-4DFE-9CDC-41A9385F9C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1" y="2317457"/>
            <a:ext cx="2212117" cy="551743"/>
          </a:xfrm>
          <a:prstGeom prst="rect">
            <a:avLst/>
          </a:prstGeom>
        </p:spPr>
      </p:pic>
      <p:pic>
        <p:nvPicPr>
          <p:cNvPr id="8" name="Picture Placeholder 9"/>
          <p:cNvPicPr>
            <a:picLocks noChangeAspect="1"/>
          </p:cNvPicPr>
          <p:nvPr/>
        </p:nvPicPr>
        <p:blipFill>
          <a:blip r:embed="rId5" cstate="print"/>
          <a:srcRect t="2654" b="2654"/>
          <a:stretch>
            <a:fillRect/>
          </a:stretch>
        </p:blipFill>
        <p:spPr>
          <a:xfrm>
            <a:off x="3666135" y="3624500"/>
            <a:ext cx="5148188" cy="194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11" y="1752600"/>
            <a:ext cx="11580813" cy="4968876"/>
          </a:xfrm>
        </p:spPr>
        <p:txBody>
          <a:bodyPr>
            <a:normAutofit/>
          </a:bodyPr>
          <a:lstStyle/>
          <a:p>
            <a:r>
              <a:rPr lang="bg-BG" sz="3200" dirty="0" smtClean="0"/>
              <a:t>Създайте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3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метода</a:t>
            </a:r>
            <a:r>
              <a:rPr lang="en-US" sz="3200" dirty="0" smtClean="0"/>
              <a:t> </a:t>
            </a:r>
            <a:r>
              <a:rPr lang="bg-BG" sz="3200" dirty="0" smtClean="0"/>
              <a:t>за печат на секциите</a:t>
            </a:r>
            <a:r>
              <a:rPr lang="en-US" sz="3200" dirty="0" smtClean="0"/>
              <a:t> </a:t>
            </a:r>
            <a:r>
              <a:rPr lang="en-US" sz="3200" dirty="0"/>
              <a:t>(header + body + footer)</a:t>
            </a:r>
          </a:p>
          <a:p>
            <a:pPr lvl="1"/>
            <a:r>
              <a:rPr lang="bg-BG" dirty="0" smtClean="0"/>
              <a:t>Копирайте съдържанието от предния слайд</a:t>
            </a:r>
            <a:endParaRPr lang="en-US" dirty="0"/>
          </a:p>
          <a:p>
            <a:pPr lvl="1"/>
            <a:r>
              <a:rPr lang="bg-BG" dirty="0" smtClean="0"/>
              <a:t>За символ</a:t>
            </a:r>
            <a:r>
              <a:rPr lang="en-US" dirty="0" smtClean="0"/>
              <a:t>a</a:t>
            </a:r>
            <a:r>
              <a:rPr lang="bg-BG" dirty="0" smtClean="0"/>
              <a:t> </a:t>
            </a:r>
            <a:r>
              <a:rPr lang="en-US" dirty="0" smtClean="0"/>
              <a:t>© </a:t>
            </a:r>
            <a:r>
              <a:rPr lang="bg-BG" dirty="0" smtClean="0"/>
              <a:t>използвайте</a:t>
            </a:r>
            <a:r>
              <a:rPr lang="en-US" dirty="0" smtClean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Unicode</a:t>
            </a:r>
            <a:r>
              <a:rPr lang="en-US" dirty="0"/>
              <a:t> </a:t>
            </a:r>
            <a:r>
              <a:rPr lang="bg-BG" dirty="0" smtClean="0"/>
              <a:t>знака</a:t>
            </a:r>
            <a:r>
              <a:rPr lang="en-US" dirty="0" smtClean="0"/>
              <a:t>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u00A9</a:t>
            </a:r>
            <a:r>
              <a:rPr lang="en-US" dirty="0"/>
              <a:t>"</a:t>
            </a:r>
          </a:p>
          <a:p>
            <a:r>
              <a:rPr lang="bg-BG" sz="3200" dirty="0" smtClean="0"/>
              <a:t>Създайте метод</a:t>
            </a:r>
            <a:r>
              <a:rPr lang="en-US" sz="3200" dirty="0" smtClean="0"/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PrintReceipt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bg-BG" sz="3200" b="1" noProof="1" smtClean="0">
                <a:latin typeface="Consolas" panose="020B0609020204030204" pitchFamily="49" charset="0"/>
              </a:rPr>
              <a:t>,</a:t>
            </a:r>
            <a:r>
              <a:rPr lang="en-US" sz="3200" dirty="0" smtClean="0"/>
              <a:t> </a:t>
            </a:r>
            <a:r>
              <a:rPr lang="bg-BG" sz="3200" dirty="0" smtClean="0"/>
              <a:t>извикващ тези 3 метода</a:t>
            </a:r>
            <a:r>
              <a:rPr lang="en-US" sz="3200" dirty="0" smtClean="0"/>
              <a:t>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</a:t>
            </a:r>
            <a:r>
              <a:rPr lang="en-US" dirty="0" smtClean="0"/>
              <a:t>: </a:t>
            </a:r>
            <a:r>
              <a:rPr lang="bg-BG" dirty="0" smtClean="0"/>
              <a:t>Празна касова бележка</a:t>
            </a:r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836612" y="3909259"/>
            <a:ext cx="5105400" cy="210402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void PrintReceipt()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PrintHeader();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PrintBody();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PrintFooter();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812" y="3904487"/>
            <a:ext cx="4188576" cy="2113716"/>
          </a:xfrm>
          <a:prstGeom prst="rect">
            <a:avLst/>
          </a:prstGeom>
        </p:spPr>
      </p:pic>
      <p:sp>
        <p:nvSpPr>
          <p:cNvPr id="22" name="Right Arrow 12"/>
          <p:cNvSpPr/>
          <p:nvPr/>
        </p:nvSpPr>
        <p:spPr>
          <a:xfrm>
            <a:off x="6246812" y="4770773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76199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645497"/>
            <a:ext cx="8938472" cy="774883"/>
          </a:xfrm>
        </p:spPr>
        <p:txBody>
          <a:bodyPr>
            <a:normAutofit fontScale="90000"/>
          </a:bodyPr>
          <a:lstStyle/>
          <a:p>
            <a:pPr>
              <a:lnSpc>
                <a:spcPts val="5400"/>
              </a:lnSpc>
            </a:pPr>
            <a:r>
              <a:rPr lang="bg-BG" dirty="0"/>
              <a:t>Методи с параметри</a:t>
            </a:r>
            <a:endParaRPr lang="en-US" dirty="0"/>
          </a:p>
        </p:txBody>
      </p:sp>
      <p:pic>
        <p:nvPicPr>
          <p:cNvPr id="4" name="Picture 4" descr="http://support2.dundas.com/OnlineDocumentation/WinChart2003/images/Formulas_Willia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11"/>
          <a:stretch>
            <a:fillRect/>
          </a:stretch>
        </p:blipFill>
        <p:spPr bwMode="auto">
          <a:xfrm>
            <a:off x="4533537" y="2443300"/>
            <a:ext cx="2991848" cy="1814180"/>
          </a:xfrm>
          <a:prstGeom prst="roundRect">
            <a:avLst>
              <a:gd name="adj" fmla="val 5770"/>
            </a:avLst>
          </a:prstGeom>
          <a:noFill/>
        </p:spPr>
      </p:pic>
      <p:sp>
        <p:nvSpPr>
          <p:cNvPr id="5" name="TextBox 4"/>
          <p:cNvSpPr txBox="1"/>
          <p:nvPr/>
        </p:nvSpPr>
        <p:spPr>
          <a:xfrm rot="364535">
            <a:off x="6575950" y="4445794"/>
            <a:ext cx="21884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decimal</a:t>
            </a:r>
            <a:endParaRPr lang="en-US" sz="40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 rot="509281">
            <a:off x="1959561" y="2270490"/>
            <a:ext cx="21900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double</a:t>
            </a:r>
            <a:endParaRPr lang="en-US" sz="44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0875553">
            <a:off x="3489784" y="4476571"/>
            <a:ext cx="12726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float</a:t>
            </a:r>
            <a:endParaRPr lang="en-US" sz="36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 rot="21132441">
            <a:off x="8114742" y="1423027"/>
            <a:ext cx="1015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long</a:t>
            </a:r>
          </a:p>
        </p:txBody>
      </p:sp>
      <p:sp>
        <p:nvSpPr>
          <p:cNvPr id="9" name="TextBox 8"/>
          <p:cNvSpPr txBox="1"/>
          <p:nvPr/>
        </p:nvSpPr>
        <p:spPr>
          <a:xfrm rot="21521100">
            <a:off x="5341833" y="1049373"/>
            <a:ext cx="8730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</a:t>
            </a:r>
            <a:endParaRPr lang="en-US" sz="40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0" name="Picture 2" descr="http://www.techno-archery.com/Archery%20copy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2" y="1981200"/>
            <a:ext cx="1097848" cy="1097848"/>
          </a:xfrm>
          <a:prstGeom prst="ellipse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2697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2" y="1676400"/>
            <a:ext cx="10512862" cy="4699377"/>
          </a:xfrm>
        </p:spPr>
        <p:txBody>
          <a:bodyPr>
            <a:normAutofit/>
          </a:bodyPr>
          <a:lstStyle/>
          <a:p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</a:rPr>
              <a:t>Параметрите</a:t>
            </a:r>
            <a:r>
              <a:rPr lang="bg-BG" sz="2800" dirty="0" smtClean="0"/>
              <a:t> могат да са от </a:t>
            </a: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</a:rPr>
              <a:t>всеки тип данни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spcBef>
                <a:spcPts val="3000"/>
              </a:spcBef>
              <a:buNone/>
            </a:pPr>
            <a:endParaRPr lang="en-US" sz="800" dirty="0"/>
          </a:p>
          <a:p>
            <a:pPr>
              <a:spcBef>
                <a:spcPts val="1800"/>
              </a:spcBef>
            </a:pPr>
            <a:endParaRPr lang="en-US" sz="2800" dirty="0" smtClean="0"/>
          </a:p>
          <a:p>
            <a:pPr>
              <a:spcBef>
                <a:spcPts val="3000"/>
              </a:spcBef>
            </a:pPr>
            <a:r>
              <a:rPr lang="bg-BG" sz="2800" dirty="0" smtClean="0"/>
              <a:t>Извикването на метода е с конкретни стойности </a:t>
            </a:r>
            <a:r>
              <a:rPr lang="en-US" sz="2800" dirty="0" smtClean="0"/>
              <a:t>(</a:t>
            </a: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</a:rPr>
              <a:t>аргументи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95428" y="5030031"/>
            <a:ext cx="10363200" cy="13234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PrintNumbers(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402006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Параметри на методите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95428" y="2136776"/>
            <a:ext cx="10363200" cy="233653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 void PrintNumbers(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start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,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end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for (int i =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start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 i &lt;=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end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 i++)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Console.Write("{0} ", i);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}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8387291" y="2221120"/>
            <a:ext cx="2895600" cy="1100857"/>
          </a:xfrm>
          <a:prstGeom prst="wedgeRoundRectCallout">
            <a:avLst>
              <a:gd name="adj1" fmla="val -80828"/>
              <a:gd name="adj2" fmla="val -34901"/>
              <a:gd name="adj3" fmla="val 16667"/>
            </a:avLst>
          </a:prstGeom>
          <a:solidFill>
            <a:schemeClr val="accent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Приема параметри</a:t>
            </a:r>
            <a:endParaRPr lang="en-US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start</a:t>
            </a:r>
            <a:r>
              <a:rPr lang="en-US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</a:t>
            </a:r>
            <a:r>
              <a:rPr lang="en-US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end</a:t>
            </a:r>
            <a:r>
              <a:rPr lang="en-US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bg-BG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 тип</a:t>
            </a:r>
            <a:r>
              <a:rPr lang="en-US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endParaRPr lang="en-US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789612" y="5287204"/>
            <a:ext cx="3429000" cy="869600"/>
          </a:xfrm>
          <a:prstGeom prst="wedgeRoundRectCallout">
            <a:avLst>
              <a:gd name="adj1" fmla="val -83767"/>
              <a:gd name="adj2" fmla="val 21197"/>
              <a:gd name="adj3" fmla="val 16667"/>
            </a:avLst>
          </a:prstGeom>
          <a:solidFill>
            <a:schemeClr val="accent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</a:t>
            </a:r>
            <a:r>
              <a:rPr lang="bg-BG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ри </a:t>
            </a:r>
            <a:r>
              <a:rPr lang="bg-BG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извикване подаваме аргументите</a:t>
            </a:r>
            <a:endParaRPr lang="en-US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6726342" y="3457970"/>
            <a:ext cx="3308140" cy="862468"/>
          </a:xfrm>
          <a:prstGeom prst="wedgeRoundRectCallout">
            <a:avLst>
              <a:gd name="adj1" fmla="val -69694"/>
              <a:gd name="adj2" fmla="val -155757"/>
              <a:gd name="adj3" fmla="val 16667"/>
            </a:avLst>
          </a:prstGeom>
          <a:solidFill>
            <a:schemeClr val="accent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</a:t>
            </a:r>
            <a:r>
              <a:rPr lang="bg-BG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яколко </a:t>
            </a:r>
            <a:r>
              <a:rPr lang="bg-BG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параметъра</a:t>
            </a:r>
            <a:r>
              <a:rPr lang="bg-BG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разделени със запетая</a:t>
            </a:r>
            <a:endParaRPr lang="en-US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690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7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Може да подаваме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нула</a:t>
            </a:r>
            <a:r>
              <a:rPr lang="en-US" dirty="0" smtClean="0"/>
              <a:t> </a:t>
            </a:r>
            <a:r>
              <a:rPr lang="bg-BG" dirty="0" smtClean="0"/>
              <a:t>или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повече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параматъра</a:t>
            </a:r>
            <a:endParaRPr lang="en-US" dirty="0"/>
          </a:p>
          <a:p>
            <a:r>
              <a:rPr lang="bg-BG" dirty="0"/>
              <a:t>Параметрите могат да </a:t>
            </a:r>
            <a:r>
              <a:rPr lang="bg-BG" dirty="0" smtClean="0"/>
              <a:t>бъдат от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различен тип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 smtClean="0"/>
              <a:t>Затова всеки параметър има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име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и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тип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Параметри на методите </a:t>
            </a:r>
            <a:r>
              <a:rPr lang="en-US" dirty="0" smtClean="0"/>
              <a:t>(2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7982" y="4572864"/>
            <a:ext cx="10363200" cy="183817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PrintStudent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Console.Write("Student: {0}; Age: {1}, Grade: {2}",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5865812" y="3522160"/>
            <a:ext cx="2189673" cy="928302"/>
          </a:xfrm>
          <a:prstGeom prst="wedgeRoundRectCallout">
            <a:avLst>
              <a:gd name="adj1" fmla="val 72004"/>
              <a:gd name="adj2" fmla="val 63703"/>
              <a:gd name="adj3" fmla="val 16667"/>
            </a:avLst>
          </a:prstGeom>
          <a:solidFill>
            <a:schemeClr val="accent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 </a:t>
            </a:r>
            <a:r>
              <a:rPr lang="bg-BG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параметъра</a:t>
            </a:r>
            <a:endParaRPr lang="en-US" sz="280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9867308" y="3505199"/>
            <a:ext cx="2127926" cy="933717"/>
          </a:xfrm>
          <a:prstGeom prst="wedgeRoundRectCallout">
            <a:avLst>
              <a:gd name="adj1" fmla="val -69997"/>
              <a:gd name="adj2" fmla="val 67135"/>
              <a:gd name="adj3" fmla="val 16667"/>
            </a:avLst>
          </a:prstGeom>
          <a:solidFill>
            <a:schemeClr val="accent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</a:t>
            </a:r>
            <a:r>
              <a:rPr lang="bg-BG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параметъра</a:t>
            </a:r>
            <a:endParaRPr lang="en-US" sz="280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37982" y="3505199"/>
            <a:ext cx="3505200" cy="933717"/>
          </a:xfrm>
          <a:prstGeom prst="wedgeRoundRectCallout">
            <a:avLst>
              <a:gd name="adj1" fmla="val 65537"/>
              <a:gd name="adj2" fmla="val 64445"/>
              <a:gd name="adj3" fmla="val 16667"/>
            </a:avLst>
          </a:prstGeom>
          <a:solidFill>
            <a:schemeClr val="accent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Няколко параметъра </a:t>
            </a:r>
            <a:r>
              <a:rPr lang="bg-BG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 различен тип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27562" y="4572864"/>
            <a:ext cx="5581650" cy="479298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8932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Създайте метод, който отпечатва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знака</a:t>
            </a:r>
            <a:r>
              <a:rPr lang="en-US" dirty="0" smtClean="0"/>
              <a:t> </a:t>
            </a:r>
            <a:r>
              <a:rPr lang="bg-BG" dirty="0" smtClean="0"/>
              <a:t>на цяло число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Знака на цяло число</a:t>
            </a:r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03412" y="2579820"/>
            <a:ext cx="914400" cy="69208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808412" y="2579820"/>
            <a:ext cx="6157800" cy="69208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number 2 is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positive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3119176" y="273536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903412" y="3726963"/>
            <a:ext cx="914400" cy="69208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-5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808411" y="4823821"/>
            <a:ext cx="6157799" cy="69208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number 0 is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zero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119176" y="5029648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903412" y="4870515"/>
            <a:ext cx="914400" cy="69208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9" name="Right Arrow 15"/>
          <p:cNvSpPr/>
          <p:nvPr/>
        </p:nvSpPr>
        <p:spPr>
          <a:xfrm>
            <a:off x="3119176" y="3882505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833200" y="3726963"/>
            <a:ext cx="6133011" cy="69208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number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-5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negative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299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</a:t>
            </a:r>
            <a:r>
              <a:rPr lang="en-US" dirty="0" smtClean="0"/>
              <a:t>: </a:t>
            </a:r>
            <a:r>
              <a:rPr lang="bg-BG" dirty="0" smtClean="0"/>
              <a:t>Знак на цяло число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837982" y="1600200"/>
            <a:ext cx="10866430" cy="452431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(number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0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Console.WriteLine("The number {0} is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positive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(number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0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Console.WriteLine("The number {0} 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negative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Console.WriteLine("The number {0} is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zero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(int.Parse(Console.ReadLine())); }</a:t>
            </a:r>
          </a:p>
        </p:txBody>
      </p:sp>
    </p:spTree>
    <p:extLst>
      <p:ext uri="{BB962C8B-B14F-4D97-AF65-F5344CB8AC3E}">
        <p14:creationId xmlns:p14="http://schemas.microsoft.com/office/powerpoint/2010/main" val="370086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7982" y="1690689"/>
            <a:ext cx="10512862" cy="4486274"/>
          </a:xfrm>
        </p:spPr>
        <p:txBody>
          <a:bodyPr>
            <a:normAutofit/>
          </a:bodyPr>
          <a:lstStyle/>
          <a:p>
            <a:r>
              <a:rPr lang="bg-BG" sz="2800" dirty="0" smtClean="0"/>
              <a:t>Параметрите могат да имат</a:t>
            </a:r>
            <a:r>
              <a:rPr lang="en-US" sz="2800" dirty="0" smtClean="0"/>
              <a:t> </a:t>
            </a: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</a:rPr>
              <a:t>стойности по подразбиране</a:t>
            </a:r>
            <a:r>
              <a:rPr lang="en-US" sz="2800" dirty="0" smtClean="0"/>
              <a:t>:</a:t>
            </a:r>
            <a:r>
              <a:rPr lang="bg-BG" sz="2800" dirty="0" smtClean="0"/>
              <a:t/>
            </a:r>
            <a:br>
              <a:rPr lang="bg-BG" sz="2800" dirty="0" smtClean="0"/>
            </a:br>
            <a:endParaRPr lang="en-US" sz="28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2800" dirty="0"/>
          </a:p>
          <a:p>
            <a:endParaRPr lang="en-US" sz="1800" dirty="0"/>
          </a:p>
          <a:p>
            <a:r>
              <a:rPr lang="bg-BG" sz="2800" dirty="0" smtClean="0"/>
              <a:t>Методът по-горе може да бъде извикан по множество начини</a:t>
            </a:r>
            <a:r>
              <a:rPr lang="en-US" sz="2800" dirty="0" smtClean="0"/>
              <a:t>:</a:t>
            </a:r>
            <a:endParaRPr lang="bg-BG" sz="2800" dirty="0"/>
          </a:p>
          <a:p>
            <a:endParaRPr lang="en-US" sz="3200" dirty="0"/>
          </a:p>
          <a:p>
            <a:endParaRPr lang="en-US" sz="2800" dirty="0"/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Опционални параметри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41412" y="2165240"/>
            <a:ext cx="9982200" cy="241912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PrintNumbers(int start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int end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100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start; i &lt;= end; i++)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Console.Write("{0} ", i);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41412" y="5058915"/>
            <a:ext cx="9989079" cy="137473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PrintNumbers(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PrintNumbers(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PrintNumbers();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PrintNumbers(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end: 40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start: 35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8151812" y="2819400"/>
            <a:ext cx="2209800" cy="838200"/>
          </a:xfrm>
          <a:prstGeom prst="wedgeRoundRectCallout">
            <a:avLst>
              <a:gd name="adj1" fmla="val -83023"/>
              <a:gd name="adj2" fmla="val -78514"/>
              <a:gd name="adj3" fmla="val 16667"/>
            </a:avLst>
          </a:prstGeom>
          <a:solidFill>
            <a:schemeClr val="accent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Стойности по подразбиране</a:t>
            </a:r>
            <a:endParaRPr lang="en-US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6932612" y="5238524"/>
            <a:ext cx="3810000" cy="782374"/>
          </a:xfrm>
          <a:prstGeom prst="wedgeRoundRectCallout">
            <a:avLst>
              <a:gd name="adj1" fmla="val -117214"/>
              <a:gd name="adj2" fmla="val 31568"/>
              <a:gd name="adj3" fmla="val 16667"/>
            </a:avLst>
          </a:prstGeom>
          <a:solidFill>
            <a:schemeClr val="accent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Може да</a:t>
            </a:r>
            <a:r>
              <a:rPr lang="en-US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ги пропуснем</a:t>
            </a:r>
            <a:r>
              <a:rPr lang="en-US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извикването на метода</a:t>
            </a:r>
            <a:endParaRPr lang="en-US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26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Отпечатване на триъгълник</a:t>
            </a:r>
            <a:endParaRPr lang="bg-BG" dirty="0"/>
          </a:p>
        </p:txBody>
      </p:sp>
      <p:sp>
        <p:nvSpPr>
          <p:cNvPr id="576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Създайте метод за отпечатване на триъгълници по начина, показан по-долу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79812" y="3034036"/>
            <a:ext cx="1447800" cy="25879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40811" y="2560059"/>
            <a:ext cx="1792201" cy="353594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1 2 3 4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98612" y="3982597"/>
            <a:ext cx="914400" cy="69208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2"/>
          <p:cNvSpPr/>
          <p:nvPr/>
        </p:nvSpPr>
        <p:spPr>
          <a:xfrm>
            <a:off x="2817812" y="4137531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59611" y="3982597"/>
            <a:ext cx="914400" cy="69208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578811" y="4137531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529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Създайте метод за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печат на един ред</a:t>
            </a:r>
            <a:r>
              <a:rPr lang="bg-BG" dirty="0"/>
              <a:t> </a:t>
            </a:r>
            <a:r>
              <a:rPr lang="bg-BG" dirty="0" smtClean="0"/>
              <a:t>от триъгълника,</a:t>
            </a:r>
            <a:r>
              <a:rPr lang="en-US" dirty="0" smtClean="0"/>
              <a:t> </a:t>
            </a:r>
            <a:r>
              <a:rPr lang="bg-BG" dirty="0" smtClean="0"/>
              <a:t>извеждащ числата от</a:t>
            </a:r>
            <a:r>
              <a:rPr lang="en-US" dirty="0" smtClean="0"/>
              <a:t> </a:t>
            </a:r>
            <a:r>
              <a:rPr lang="bg-BG" dirty="0" smtClean="0"/>
              <a:t>подаден</a:t>
            </a:r>
            <a:r>
              <a:rPr lang="en-US" dirty="0" smtClean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start</a:t>
            </a:r>
            <a:r>
              <a:rPr lang="en-US" dirty="0"/>
              <a:t> </a:t>
            </a:r>
            <a:r>
              <a:rPr lang="bg-BG" dirty="0" smtClean="0"/>
              <a:t>до подаден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end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</a:t>
            </a:r>
            <a:r>
              <a:rPr lang="en-US" dirty="0" smtClean="0"/>
              <a:t>: </a:t>
            </a:r>
            <a:r>
              <a:rPr lang="bg-BG" dirty="0"/>
              <a:t>Отпечатване на триъгълник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141412" y="2772469"/>
            <a:ext cx="10134600" cy="353943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int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74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Създайте метод, печатащ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първата част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(1..n)</a:t>
            </a:r>
            <a:r>
              <a:rPr lang="en-US" dirty="0"/>
              <a:t> </a:t>
            </a:r>
            <a:r>
              <a:rPr lang="bg-BG" dirty="0" smtClean="0"/>
              <a:t>и друг за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втората част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(n-1…1)</a:t>
            </a:r>
            <a:r>
              <a:rPr lang="en-US" dirty="0"/>
              <a:t> </a:t>
            </a:r>
            <a:r>
              <a:rPr lang="bg-BG" dirty="0" smtClean="0"/>
              <a:t>от триъгълника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Отпечатване на </a:t>
            </a:r>
            <a:r>
              <a:rPr lang="bg-BG" dirty="0" smtClean="0"/>
              <a:t>триъгълник </a:t>
            </a:r>
            <a:r>
              <a:rPr lang="en-GB" dirty="0" smtClean="0"/>
              <a:t>(2</a:t>
            </a:r>
            <a:r>
              <a:rPr lang="en-GB" dirty="0"/>
              <a:t>)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141412" y="2880067"/>
            <a:ext cx="10134600" cy="353943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PrintTriangle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line = 1; line &lt;= n; line++)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line = n - 1; line &gt;= 1; line--)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380412" y="2434052"/>
            <a:ext cx="2275657" cy="978316"/>
          </a:xfrm>
          <a:prstGeom prst="wedgeRoundRectCallout">
            <a:avLst>
              <a:gd name="adj1" fmla="val -86708"/>
              <a:gd name="adj2" fmla="val 28351"/>
              <a:gd name="adj3" fmla="val 16667"/>
            </a:avLst>
          </a:prstGeom>
          <a:solidFill>
            <a:schemeClr val="accent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 с </a:t>
            </a:r>
            <a:r>
              <a:rPr lang="bg-BG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параметър</a:t>
            </a:r>
            <a:r>
              <a:rPr lang="en-US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6743700" y="4347603"/>
            <a:ext cx="2286000" cy="604359"/>
          </a:xfrm>
          <a:prstGeom prst="wedgeRoundRectCallout">
            <a:avLst>
              <a:gd name="adj1" fmla="val -79827"/>
              <a:gd name="adj2" fmla="val -41397"/>
              <a:gd name="adj3" fmla="val 16667"/>
            </a:avLst>
          </a:prstGeom>
          <a:solidFill>
            <a:schemeClr val="accent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Редове</a:t>
            </a:r>
            <a:r>
              <a:rPr 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1...n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6667500" y="5695325"/>
            <a:ext cx="2362200" cy="604359"/>
          </a:xfrm>
          <a:prstGeom prst="wedgeRoundRectCallout">
            <a:avLst>
              <a:gd name="adj1" fmla="val -77662"/>
              <a:gd name="adj2" fmla="val -53623"/>
              <a:gd name="adj3" fmla="val 16667"/>
            </a:avLst>
          </a:prstGeom>
          <a:solidFill>
            <a:schemeClr val="accent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Редове</a:t>
            </a:r>
            <a:r>
              <a:rPr 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n-1…1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209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lnSpc>
                <a:spcPct val="110000"/>
              </a:lnSpc>
            </a:pPr>
            <a:r>
              <a:rPr lang="bg-BG" dirty="0" smtClean="0"/>
              <a:t>Използване на методи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bg-BG" dirty="0" smtClean="0"/>
              <a:t>Какво е метод?</a:t>
            </a:r>
          </a:p>
          <a:p>
            <a:pPr lvl="1">
              <a:lnSpc>
                <a:spcPct val="110000"/>
              </a:lnSpc>
            </a:pPr>
            <a:r>
              <a:rPr lang="bg-BG" dirty="0" smtClean="0"/>
              <a:t>Защо използваме методи?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bg-BG" dirty="0" smtClean="0"/>
              <a:t>Деклариране на методи</a:t>
            </a:r>
          </a:p>
          <a:p>
            <a:pPr lvl="1">
              <a:lnSpc>
                <a:spcPct val="110000"/>
              </a:lnSpc>
            </a:pPr>
            <a:r>
              <a:rPr lang="bg-BG" dirty="0" smtClean="0"/>
              <a:t>Извикване на методи</a:t>
            </a:r>
            <a:endParaRPr lang="en-US" dirty="0" smtClean="0"/>
          </a:p>
          <a:p>
            <a:pPr lvl="0">
              <a:lnSpc>
                <a:spcPct val="110000"/>
              </a:lnSpc>
            </a:pPr>
            <a:r>
              <a:rPr lang="bg-BG" dirty="0" smtClean="0"/>
              <a:t>Методи с параметри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bg-BG" dirty="0" smtClean="0"/>
              <a:t>Как се ползват параметрите</a:t>
            </a:r>
            <a:br>
              <a:rPr lang="bg-BG" dirty="0" smtClean="0"/>
            </a:br>
            <a:r>
              <a:rPr lang="bg-BG" dirty="0" smtClean="0"/>
              <a:t>в методите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270F2C5-CB48-4E96-A0D5-C769DF5DA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682" y="1714500"/>
            <a:ext cx="47625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84212" y="1440046"/>
            <a:ext cx="11311022" cy="4976372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Да се отпечати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запълнен квадрат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 smtClean="0"/>
              <a:t>с размер</a:t>
            </a:r>
            <a:r>
              <a:rPr lang="en-US" sz="3200" dirty="0" smtClean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bg-BG" sz="3200" dirty="0" smtClean="0"/>
              <a:t>като в примера</a:t>
            </a:r>
            <a:r>
              <a:rPr lang="en-US" sz="3200" dirty="0" smtClean="0"/>
              <a:t>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Извеждане на запълнен квадрат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999412" y="2615457"/>
            <a:ext cx="609600" cy="6243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381098" y="2133600"/>
            <a:ext cx="1752600" cy="169776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08000" tIns="36000" rIns="108000" bIns="36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--------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-\/\/\/-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-\/\/\/-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--------</a:t>
            </a:r>
          </a:p>
        </p:txBody>
      </p:sp>
      <p:sp>
        <p:nvSpPr>
          <p:cNvPr id="7" name="Right Arrow 6"/>
          <p:cNvSpPr/>
          <p:nvPr/>
        </p:nvSpPr>
        <p:spPr>
          <a:xfrm>
            <a:off x="8780103" y="2737144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101811" y="2115055"/>
            <a:ext cx="5354181" cy="436194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PrintHeaderRow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Console.WriteLine(new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string('-', 2 * n));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PrintMiddleRow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Console.Write('-');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1; i &lt;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Console.Write("\\/");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Console.WriteLine('-');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650011" y="4146867"/>
            <a:ext cx="4916401" cy="229984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n =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read 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PrintHeaderRow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0; i &lt; n - 2;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PrintMiddleRow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PrintHeaderRow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5254250" y="2806543"/>
            <a:ext cx="2275657" cy="978316"/>
          </a:xfrm>
          <a:prstGeom prst="wedgeRoundRectCallout">
            <a:avLst>
              <a:gd name="adj1" fmla="val -15641"/>
              <a:gd name="adj2" fmla="val -78048"/>
              <a:gd name="adj3" fmla="val 16667"/>
            </a:avLst>
          </a:prstGeom>
          <a:solidFill>
            <a:schemeClr val="accent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 с </a:t>
            </a:r>
            <a:r>
              <a:rPr lang="bg-BG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параметър</a:t>
            </a:r>
            <a:r>
              <a:rPr lang="en-US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318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21</a:t>
            </a:fld>
            <a:endParaRPr lang="en-US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2755" indent="-452755">
              <a:lnSpc>
                <a:spcPct val="100000"/>
              </a:lnSpc>
            </a:pPr>
            <a:r>
              <a:rPr lang="bg-BG" dirty="0"/>
              <a:t>Можем да разделим голяма програма</a:t>
            </a:r>
            <a:br>
              <a:rPr lang="bg-BG" dirty="0"/>
            </a:br>
            <a:r>
              <a:rPr lang="bg-BG" dirty="0"/>
              <a:t>на прости </a:t>
            </a:r>
            <a:r>
              <a:rPr lang="bg-BG" dirty="0">
                <a:solidFill>
                  <a:schemeClr val="accent6"/>
                </a:solidFill>
              </a:rPr>
              <a:t>методи</a:t>
            </a:r>
            <a:r>
              <a:rPr lang="bg-BG" dirty="0"/>
              <a:t>, които решават </a:t>
            </a:r>
            <a:br>
              <a:rPr lang="bg-BG" dirty="0"/>
            </a:br>
            <a:r>
              <a:rPr lang="bg-BG" dirty="0"/>
              <a:t>по-малки проблеми</a:t>
            </a:r>
          </a:p>
          <a:p>
            <a:pPr marL="452755" indent="-452755">
              <a:lnSpc>
                <a:spcPct val="100000"/>
              </a:lnSpc>
            </a:pPr>
            <a:r>
              <a:rPr lang="bg-BG" dirty="0"/>
              <a:t>Методите имат </a:t>
            </a:r>
          </a:p>
          <a:p>
            <a:pPr marL="756920" lvl="1" indent="-452755">
              <a:lnSpc>
                <a:spcPct val="100000"/>
              </a:lnSpc>
            </a:pPr>
            <a:r>
              <a:rPr lang="bg-BG" dirty="0">
                <a:solidFill>
                  <a:schemeClr val="accent6"/>
                </a:solidFill>
              </a:rPr>
              <a:t>име, тип, параметри и тяло</a:t>
            </a:r>
          </a:p>
          <a:p>
            <a:pPr marL="452755" indent="-452755"/>
            <a:r>
              <a:rPr lang="bg-BG" dirty="0"/>
              <a:t>Методите се извикват </a:t>
            </a:r>
            <a:r>
              <a:rPr lang="bg-BG" dirty="0" smtClean="0"/>
              <a:t>чрез</a:t>
            </a:r>
            <a:r>
              <a:rPr lang="bg-BG" dirty="0" smtClean="0"/>
              <a:t> </a:t>
            </a:r>
            <a:r>
              <a:rPr lang="bg-BG" dirty="0"/>
              <a:t>тяхното </a:t>
            </a:r>
            <a:r>
              <a:rPr lang="bg-BG" dirty="0">
                <a:solidFill>
                  <a:schemeClr val="accent6"/>
                </a:solidFill>
              </a:rPr>
              <a:t>име</a:t>
            </a:r>
            <a:endParaRPr lang="en-US" dirty="0">
              <a:solidFill>
                <a:schemeClr val="accent6"/>
              </a:solidFill>
            </a:endParaRPr>
          </a:p>
          <a:p>
            <a:pPr marL="452755" indent="-452755"/>
            <a:r>
              <a:rPr lang="bg-BG" dirty="0"/>
              <a:t>Могат да приемат </a:t>
            </a:r>
            <a:r>
              <a:rPr lang="bg-BG" dirty="0">
                <a:solidFill>
                  <a:schemeClr val="accent6"/>
                </a:solidFill>
              </a:rPr>
              <a:t>параметри</a:t>
            </a:r>
            <a:endParaRPr lang="en-US" dirty="0">
              <a:solidFill>
                <a:schemeClr val="accent6"/>
              </a:solidFill>
            </a:endParaRPr>
          </a:p>
          <a:p>
            <a:pPr marL="800100" lvl="1" indent="-452755"/>
            <a:r>
              <a:rPr lang="bg-BG" dirty="0"/>
              <a:t>Параметрите </a:t>
            </a:r>
            <a:r>
              <a:rPr lang="bg-BG" dirty="0" smtClean="0"/>
              <a:t>получават конкретни стойности,</a:t>
            </a:r>
            <a:r>
              <a:rPr lang="bg-BG" dirty="0"/>
              <a:t/>
            </a:r>
            <a:br>
              <a:rPr lang="bg-BG" dirty="0"/>
            </a:br>
            <a:r>
              <a:rPr lang="bg-BG" dirty="0" smtClean="0"/>
              <a:t>когато </a:t>
            </a:r>
            <a:r>
              <a:rPr lang="bg-BG" dirty="0"/>
              <a:t>методът се </a:t>
            </a:r>
            <a:r>
              <a:rPr lang="bg-BG" dirty="0">
                <a:solidFill>
                  <a:schemeClr val="accent6"/>
                </a:solidFill>
              </a:rPr>
              <a:t>извика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3577" y="3352800"/>
            <a:ext cx="1807035" cy="147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7212" y="4338373"/>
            <a:ext cx="1831741" cy="14089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757" y="1413393"/>
            <a:ext cx="3203889" cy="274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94273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Деклариране и извикване на методи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chemeClr val="accent5"/>
                </a:solidFill>
              </a:rPr>
              <a:t>Въпроси</a:t>
            </a:r>
            <a:r>
              <a:rPr lang="en-US" sz="6600" b="1" dirty="0">
                <a:solidFill>
                  <a:schemeClr val="accent5"/>
                </a:solidFill>
              </a:rPr>
              <a:t>?</a:t>
            </a:r>
            <a:endParaRPr lang="en-US" sz="6600" b="1" spc="150" dirty="0">
              <a:ln w="11430"/>
              <a:solidFill>
                <a:schemeClr val="accent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12618F4-C478-4C86-9335-0173A61320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741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Договор за ползване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2" y="1690689"/>
            <a:ext cx="10666630" cy="4665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800" dirty="0" smtClean="0"/>
              <a:t>Този </a:t>
            </a:r>
            <a:r>
              <a:rPr lang="bg-BG" sz="2800" dirty="0"/>
              <a:t>курс </a:t>
            </a:r>
            <a:r>
              <a:rPr lang="en-US" sz="2800" dirty="0"/>
              <a:t>(</a:t>
            </a:r>
            <a:r>
              <a:rPr lang="bg-BG" sz="2800" dirty="0"/>
              <a:t>слайдове</a:t>
            </a:r>
            <a:r>
              <a:rPr lang="en-US" sz="2800" dirty="0"/>
              <a:t>, </a:t>
            </a:r>
            <a:r>
              <a:rPr lang="bg-BG" sz="2800" dirty="0"/>
              <a:t>примери</a:t>
            </a:r>
            <a:r>
              <a:rPr lang="en-US" sz="2800" dirty="0"/>
              <a:t>, </a:t>
            </a:r>
            <a:r>
              <a:rPr lang="bg-BG" sz="2800" dirty="0" smtClean="0"/>
              <a:t>задачи </a:t>
            </a:r>
            <a:r>
              <a:rPr lang="bg-BG" sz="2800" dirty="0"/>
              <a:t>и др.</a:t>
            </a:r>
            <a:r>
              <a:rPr lang="en-US" sz="2800" dirty="0"/>
              <a:t>)</a:t>
            </a:r>
            <a:r>
              <a:rPr lang="bg-BG" sz="2800" dirty="0"/>
              <a:t> се </a:t>
            </a:r>
            <a:r>
              <a:rPr lang="bg-BG" sz="2800" dirty="0" smtClean="0"/>
              <a:t>разпространяват </a:t>
            </a:r>
            <a:r>
              <a:rPr lang="bg-BG" sz="2800" dirty="0"/>
              <a:t>под свободен лиценз </a:t>
            </a:r>
            <a:r>
              <a:rPr lang="en-US" sz="2800" dirty="0" smtClean="0"/>
              <a:t>"</a:t>
            </a:r>
            <a:r>
              <a:rPr lang="en-US" sz="2800" dirty="0">
                <a:hlinkClick r:id="rId3"/>
              </a:rPr>
              <a:t>Creative Commons </a:t>
            </a:r>
            <a:r>
              <a:rPr lang="en-US" sz="2800" noProof="1">
                <a:hlinkClick r:id="rId3"/>
              </a:rPr>
              <a:t>Attribution-NonCommercial-ShareAlike</a:t>
            </a:r>
            <a:r>
              <a:rPr lang="en-US" sz="2800" dirty="0">
                <a:hlinkClick r:id="rId3"/>
              </a:rPr>
              <a:t> 4.0 International</a:t>
            </a:r>
            <a:r>
              <a:rPr lang="en-US" sz="2800" dirty="0"/>
              <a:t>"</a:t>
            </a:r>
            <a:endParaRPr lang="bg-BG" sz="2800" dirty="0"/>
          </a:p>
          <a:p>
            <a:pPr marL="0" indent="0">
              <a:buNone/>
            </a:pPr>
            <a:endParaRPr lang="bg-BG" sz="2400" dirty="0"/>
          </a:p>
          <a:p>
            <a:pPr marL="0" indent="0">
              <a:buNone/>
            </a:pPr>
            <a:endParaRPr lang="bg-BG" sz="2400" dirty="0"/>
          </a:p>
          <a:p>
            <a:pPr marL="0" indent="0">
              <a:buNone/>
            </a:pPr>
            <a:endParaRPr lang="bg-BG" sz="2400" dirty="0"/>
          </a:p>
          <a:p>
            <a:pPr marL="0" indent="0">
              <a:buNone/>
            </a:pPr>
            <a:endParaRPr lang="bg-BG" sz="2400" dirty="0"/>
          </a:p>
          <a:p>
            <a:pPr marL="0" indent="0">
              <a:spcBef>
                <a:spcPts val="1800"/>
              </a:spcBef>
              <a:buNone/>
            </a:pPr>
            <a:r>
              <a:rPr lang="bg-BG" sz="2800" dirty="0" smtClean="0"/>
              <a:t>Базиран е на учебните материали на </a:t>
            </a:r>
            <a:r>
              <a:rPr lang="bg-BG" sz="2800" dirty="0" smtClean="0">
                <a:hlinkClick r:id="rId4"/>
              </a:rPr>
              <a:t>НП „Обучение за ИТ Кариера“</a:t>
            </a:r>
            <a:r>
              <a:rPr lang="bg-BG" sz="2800" dirty="0" smtClean="0"/>
              <a:t>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bg-BG" sz="2800" dirty="0" smtClean="0"/>
              <a:t>Може да съдържа </a:t>
            </a:r>
            <a:r>
              <a:rPr lang="bg-BG" sz="2800" dirty="0"/>
              <a:t>части от следните </a:t>
            </a:r>
            <a:r>
              <a:rPr lang="bg-BG" sz="2800" dirty="0" smtClean="0"/>
              <a:t>източници: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5"/>
              </a:rPr>
              <a:t>Основи на програмирането със </a:t>
            </a:r>
            <a:r>
              <a:rPr lang="en-US" sz="2000" dirty="0">
                <a:hlinkClick r:id="rId5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6"/>
              </a:rPr>
              <a:t>CC-BY-SA</a:t>
            </a:r>
            <a:endParaRPr lang="bg-BG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85909" y="327660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61883"/>
            <a:ext cx="8938472" cy="173469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ru-RU" dirty="0" smtClean="0"/>
              <a:t>Дефиниране </a:t>
            </a:r>
            <a:r>
              <a:rPr lang="ru-RU" dirty="0"/>
              <a:t>и извикване на методи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97158" y="990600"/>
            <a:ext cx="7236579" cy="3560373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9688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32287" y="3029169"/>
            <a:ext cx="7053473" cy="1455921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600" smtClean="0"/>
              <a:pPr/>
              <a:t>4</a:t>
            </a:fld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371600"/>
            <a:ext cx="11733212" cy="53498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Метод</a:t>
            </a:r>
            <a:r>
              <a:rPr lang="en-US" sz="3200" dirty="0" smtClean="0"/>
              <a:t> </a:t>
            </a:r>
            <a:r>
              <a:rPr lang="bg-BG" sz="3200" dirty="0"/>
              <a:t>е</a:t>
            </a:r>
            <a:r>
              <a:rPr lang="en-US" sz="3200" dirty="0" smtClean="0"/>
              <a:t>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именована част от кода,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 smtClean="0"/>
              <a:t>която може да бъде извикана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dirty="0" smtClean="0"/>
              <a:t>Примерна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дефиниция </a:t>
            </a:r>
            <a:r>
              <a:rPr lang="bg-BG" dirty="0" smtClean="0"/>
              <a:t>на метод</a:t>
            </a:r>
            <a:r>
              <a:rPr lang="en-US" dirty="0" smtClean="0"/>
              <a:t>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bg-BG" dirty="0" smtClean="0"/>
              <a:t/>
            </a:r>
            <a:br>
              <a:rPr lang="bg-BG" dirty="0" smtClean="0"/>
            </a:b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Извикване</a:t>
            </a:r>
            <a:r>
              <a:rPr lang="en-US" dirty="0" smtClean="0"/>
              <a:t> </a:t>
            </a:r>
            <a:r>
              <a:rPr lang="bg-BG" dirty="0" smtClean="0"/>
              <a:t>на метода няколко пъти поред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Прости методи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836612" y="2303145"/>
            <a:ext cx="10820400" cy="2272352"/>
            <a:chOff x="836612" y="2303145"/>
            <a:chExt cx="10820400" cy="2272352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836612" y="2570539"/>
              <a:ext cx="10515600" cy="2004958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square" lIns="180000" tIns="36000" rIns="180000" bIns="72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static void PrintHeader()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{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  Console.WriteLine("----------");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}</a:t>
              </a:r>
            </a:p>
          </p:txBody>
        </p:sp>
        <p:sp>
          <p:nvSpPr>
            <p:cNvPr id="6" name="AutoShape 23"/>
            <p:cNvSpPr>
              <a:spLocks noChangeArrowheads="1"/>
            </p:cNvSpPr>
            <p:nvPr/>
          </p:nvSpPr>
          <p:spPr bwMode="auto">
            <a:xfrm>
              <a:off x="8228012" y="3124200"/>
              <a:ext cx="3429000" cy="1114328"/>
            </a:xfrm>
            <a:prstGeom prst="wedgeRoundRectCallout">
              <a:avLst>
                <a:gd name="adj1" fmla="val -70454"/>
                <a:gd name="adj2" fmla="val -23245"/>
                <a:gd name="adj3" fmla="val 16667"/>
              </a:avLst>
            </a:prstGeom>
            <a:solidFill>
              <a:schemeClr val="accent1"/>
            </a:solidFill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28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Тялото </a:t>
              </a:r>
              <a:r>
                <a:rPr lang="bg-BG" sz="28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на метода се огражда с</a:t>
              </a:r>
              <a:r>
                <a:rPr lang="en-US" sz="28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sz="28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{</a:t>
              </a:r>
              <a:r>
                <a:rPr lang="en-US" sz="280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sz="28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}</a:t>
              </a:r>
              <a:endParaRPr lang="bg-BG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  <p:sp>
          <p:nvSpPr>
            <p:cNvPr id="7" name="AutoShape 23"/>
            <p:cNvSpPr>
              <a:spLocks noChangeArrowheads="1"/>
            </p:cNvSpPr>
            <p:nvPr/>
          </p:nvSpPr>
          <p:spPr bwMode="auto">
            <a:xfrm>
              <a:off x="6627812" y="2303145"/>
              <a:ext cx="5029200" cy="649332"/>
            </a:xfrm>
            <a:prstGeom prst="wedgeRoundRectCallout">
              <a:avLst>
                <a:gd name="adj1" fmla="val -63435"/>
                <a:gd name="adj2" fmla="val 33600"/>
                <a:gd name="adj3" fmla="val 16667"/>
              </a:avLst>
            </a:prstGeom>
            <a:solidFill>
              <a:schemeClr val="accent1"/>
            </a:solidFill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28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Метод, наречен </a:t>
              </a:r>
              <a:r>
                <a:rPr lang="en-US" sz="2800" b="1" noProof="1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PrintHeader</a:t>
              </a:r>
              <a:endPara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</p:grp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6612" y="5396552"/>
            <a:ext cx="10515600" cy="102065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PrintHeader();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PrintHeader();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32287" y="3029169"/>
            <a:ext cx="7053473" cy="1455921"/>
          </a:xfrm>
          <a:prstGeom prst="rect">
            <a:avLst/>
          </a:prstGeom>
          <a:solidFill>
            <a:srgbClr val="5B9BD5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0550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Защо да използваме методи</a:t>
            </a:r>
            <a:r>
              <a:rPr lang="en-US" dirty="0" smtClean="0"/>
              <a:t>?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837982" y="1690689"/>
            <a:ext cx="10512862" cy="4486274"/>
          </a:xfrm>
        </p:spPr>
        <p:txBody>
          <a:bodyPr>
            <a:noAutofit/>
          </a:bodyPr>
          <a:lstStyle/>
          <a:p>
            <a:pPr>
              <a:lnSpc>
                <a:spcPts val="3600"/>
              </a:lnSpc>
            </a:pPr>
            <a:r>
              <a:rPr lang="bg-BG" sz="2800" dirty="0" smtClean="0"/>
              <a:t>Програмирането става </a:t>
            </a: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</a:rPr>
              <a:t>по-обозримо</a:t>
            </a:r>
            <a:endParaRPr lang="en-US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ts val="3600"/>
              </a:lnSpc>
            </a:pPr>
            <a:r>
              <a:rPr lang="bg-BG" dirty="0" smtClean="0"/>
              <a:t>Разделяме големите задачи на малки части</a:t>
            </a:r>
            <a:endParaRPr lang="en-US" dirty="0" smtClean="0"/>
          </a:p>
          <a:p>
            <a:pPr lvl="1">
              <a:lnSpc>
                <a:spcPts val="3600"/>
              </a:lnSpc>
            </a:pPr>
            <a:r>
              <a:rPr lang="bg-BG" dirty="0" smtClean="0"/>
              <a:t>По-оптимална организация на програмата</a:t>
            </a:r>
            <a:endParaRPr lang="en-US" dirty="0"/>
          </a:p>
          <a:p>
            <a:pPr lvl="1">
              <a:lnSpc>
                <a:spcPts val="3600"/>
              </a:lnSpc>
            </a:pPr>
            <a:r>
              <a:rPr lang="bg-BG" dirty="0" smtClean="0"/>
              <a:t>Подобрява се четимостта на кода</a:t>
            </a:r>
            <a:endParaRPr lang="en-US" dirty="0"/>
          </a:p>
          <a:p>
            <a:pPr lvl="1">
              <a:lnSpc>
                <a:spcPts val="3600"/>
              </a:lnSpc>
            </a:pPr>
            <a:r>
              <a:rPr lang="bg-BG" dirty="0"/>
              <a:t>Улеснява разбирането на кода</a:t>
            </a:r>
            <a:endParaRPr lang="en-US" dirty="0"/>
          </a:p>
          <a:p>
            <a:pPr>
              <a:lnSpc>
                <a:spcPts val="3600"/>
              </a:lnSpc>
            </a:pPr>
            <a:r>
              <a:rPr lang="bg-BG" sz="2800" dirty="0" smtClean="0"/>
              <a:t>Избягват се</a:t>
            </a:r>
            <a:r>
              <a:rPr lang="en-US" sz="2800" dirty="0" smtClean="0"/>
              <a:t> </a:t>
            </a: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</a:rPr>
              <a:t>повторенията в кода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ts val="3600"/>
              </a:lnSpc>
            </a:pPr>
            <a:r>
              <a:rPr lang="bg-BG" dirty="0" smtClean="0"/>
              <a:t>Улеснява поддръжката на кода</a:t>
            </a:r>
            <a:endParaRPr lang="en-US" dirty="0"/>
          </a:p>
          <a:p>
            <a:pPr>
              <a:lnSpc>
                <a:spcPts val="3600"/>
              </a:lnSpc>
            </a:pP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</a:rPr>
              <a:t>Повторно използване</a:t>
            </a:r>
            <a:r>
              <a:rPr lang="bg-BG" sz="2800" dirty="0" smtClean="0"/>
              <a:t> на код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ts val="3600"/>
              </a:lnSpc>
            </a:pPr>
            <a:r>
              <a:rPr lang="bg-BG" dirty="0" smtClean="0"/>
              <a:t>Използваме методите няколко пъти</a:t>
            </a:r>
            <a:endParaRPr lang="bg-BG" dirty="0"/>
          </a:p>
        </p:txBody>
      </p:sp>
      <p:pic>
        <p:nvPicPr>
          <p:cNvPr id="6" name="Picture 2" descr="Резултат с изображение за func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583" y="1202888"/>
            <a:ext cx="2414829" cy="2388836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grpSp>
        <p:nvGrpSpPr>
          <p:cNvPr id="3" name="Group 2"/>
          <p:cNvGrpSpPr/>
          <p:nvPr/>
        </p:nvGrpSpPr>
        <p:grpSpPr>
          <a:xfrm>
            <a:off x="7964203" y="3920914"/>
            <a:ext cx="3604417" cy="2403686"/>
            <a:chOff x="7783982" y="3657600"/>
            <a:chExt cx="3964859" cy="2644055"/>
          </a:xfrm>
        </p:grpSpPr>
        <p:pic>
          <p:nvPicPr>
            <p:cNvPr id="2050" name="Picture 2" descr="Резултат с изображение за benefits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3982" y="3657600"/>
              <a:ext cx="3964859" cy="2644055"/>
            </a:xfrm>
            <a:prstGeom prst="rect">
              <a:avLst/>
            </a:prstGeom>
            <a:noFill/>
            <a:ln>
              <a:solidFill>
                <a:srgbClr val="76769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7923212" y="5184720"/>
              <a:ext cx="1828800" cy="53028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prstTxWarp prst="textChevron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Methods</a:t>
              </a:r>
            </a:p>
          </p:txBody>
        </p:sp>
      </p:grpSp>
      <p:sp>
        <p:nvSpPr>
          <p:cNvPr id="1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753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2412" y="2347830"/>
            <a:ext cx="9982200" cy="184317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 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double</a:t>
            </a: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GetSquare</a:t>
            </a: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double num</a:t>
            </a: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return num * num;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02896" y="4550432"/>
            <a:ext cx="10601716" cy="1726192"/>
          </a:xfrm>
        </p:spPr>
        <p:txBody>
          <a:bodyPr/>
          <a:lstStyle/>
          <a:p>
            <a:r>
              <a:rPr lang="bg-BG" dirty="0" smtClean="0"/>
              <a:t>Методите се дефинират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 класа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Main()</a:t>
            </a:r>
            <a:r>
              <a:rPr lang="en-US" dirty="0"/>
              <a:t> </a:t>
            </a:r>
            <a:r>
              <a:rPr lang="bg-BG" dirty="0" smtClean="0"/>
              <a:t>също е метод</a:t>
            </a:r>
            <a:endParaRPr lang="en-US" dirty="0"/>
          </a:p>
          <a:p>
            <a:r>
              <a:rPr lang="bg-BG" dirty="0" smtClean="0"/>
              <a:t>Променливите в метода са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локални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Дефиниране на методи</a:t>
            </a:r>
            <a:endParaRPr lang="en-US" dirty="0"/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8492026" y="1629601"/>
            <a:ext cx="2921139" cy="637601"/>
          </a:xfrm>
          <a:prstGeom prst="wedgeRoundRectCallout">
            <a:avLst>
              <a:gd name="adj1" fmla="val -146392"/>
              <a:gd name="adj2" fmla="val 90144"/>
              <a:gd name="adj3" fmla="val 16667"/>
            </a:avLst>
          </a:prstGeom>
          <a:solidFill>
            <a:schemeClr val="accent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метода</a:t>
            </a:r>
            <a:endParaRPr lang="bg-BG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3265749" y="1542942"/>
            <a:ext cx="4200916" cy="625172"/>
          </a:xfrm>
          <a:prstGeom prst="wedgeRoundRectCallout">
            <a:avLst>
              <a:gd name="adj1" fmla="val -48563"/>
              <a:gd name="adj2" fmla="val 95978"/>
              <a:gd name="adj3" fmla="val 16667"/>
            </a:avLst>
          </a:prstGeom>
          <a:solidFill>
            <a:schemeClr val="accent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 на връщания резултат</a:t>
            </a:r>
            <a:endParaRPr lang="bg-BG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8466720" y="2446918"/>
            <a:ext cx="2915787" cy="625172"/>
          </a:xfrm>
          <a:prstGeom prst="wedgeRoundRectCallout">
            <a:avLst>
              <a:gd name="adj1" fmla="val -80072"/>
              <a:gd name="adj2" fmla="val -25542"/>
              <a:gd name="adj3" fmla="val 16667"/>
            </a:avLst>
          </a:prstGeom>
          <a:solidFill>
            <a:schemeClr val="accent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Параметри</a:t>
            </a:r>
            <a:endParaRPr lang="bg-BG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8466720" y="3267942"/>
            <a:ext cx="2915787" cy="652813"/>
          </a:xfrm>
          <a:prstGeom prst="wedgeRoundRectCallout">
            <a:avLst>
              <a:gd name="adj1" fmla="val -81287"/>
              <a:gd name="adj2" fmla="val -13020"/>
              <a:gd name="adj3" fmla="val 16667"/>
            </a:avLst>
          </a:prstGeom>
          <a:solidFill>
            <a:schemeClr val="accent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 на метода</a:t>
            </a:r>
            <a:endParaRPr lang="bg-BG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389812" y="4376201"/>
            <a:ext cx="4114800" cy="188010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 Program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static void 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Main()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GB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GB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en-GB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674811" y="2879382"/>
            <a:ext cx="5211691" cy="1210394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8213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25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468097"/>
            <a:ext cx="11504613" cy="51974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Методите първо се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дефинират</a:t>
            </a:r>
            <a:r>
              <a:rPr lang="en-US" dirty="0" smtClean="0"/>
              <a:t>, </a:t>
            </a:r>
            <a:r>
              <a:rPr lang="bg-BG" dirty="0" smtClean="0"/>
              <a:t>а после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извикват</a:t>
            </a:r>
            <a:r>
              <a:rPr lang="en-US" dirty="0" smtClean="0"/>
              <a:t> </a:t>
            </a:r>
            <a:r>
              <a:rPr lang="en-US" sz="3000" dirty="0" smtClean="0"/>
              <a:t>(</a:t>
            </a:r>
            <a:r>
              <a:rPr lang="bg-BG" sz="3000" dirty="0" smtClean="0"/>
              <a:t>многократно</a:t>
            </a:r>
            <a:r>
              <a:rPr lang="en-US" sz="3000" dirty="0" smtClean="0"/>
              <a:t>)</a:t>
            </a:r>
            <a:endParaRPr lang="en-US" sz="3000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Методите </a:t>
            </a:r>
            <a:r>
              <a:rPr lang="bg-BG" dirty="0" smtClean="0"/>
              <a:t>могат да бъдат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извикани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чрез името им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5024" y="2041933"/>
            <a:ext cx="10515600" cy="200495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 void PrintHeader()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Console.WriteLine("----------");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Извикване на метод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5024" y="4598376"/>
            <a:ext cx="10515600" cy="196860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PrintHeader()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8304212" y="2162272"/>
            <a:ext cx="2462100" cy="1114328"/>
          </a:xfrm>
          <a:prstGeom prst="wedgeRoundRectCallout">
            <a:avLst>
              <a:gd name="adj1" fmla="val -138637"/>
              <a:gd name="adj2" fmla="val -34678"/>
              <a:gd name="adj3" fmla="val 16667"/>
            </a:avLst>
          </a:prstGeom>
          <a:solidFill>
            <a:schemeClr val="accent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Дефиниране</a:t>
            </a:r>
            <a:r>
              <a:rPr lang="bg-BG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метода</a:t>
            </a:r>
            <a:endParaRPr lang="bg-BG" sz="28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5408612" y="4895493"/>
            <a:ext cx="2286000" cy="1114328"/>
          </a:xfrm>
          <a:prstGeom prst="wedgeRoundRectCallout">
            <a:avLst>
              <a:gd name="adj1" fmla="val -96170"/>
              <a:gd name="adj2" fmla="val 33035"/>
              <a:gd name="adj3" fmla="val 16667"/>
            </a:avLst>
          </a:prstGeom>
          <a:solidFill>
            <a:schemeClr val="accent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Извикване</a:t>
            </a:r>
            <a:r>
              <a:rPr lang="bg-BG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метода</a:t>
            </a:r>
            <a:endParaRPr lang="en-US" sz="28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762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4212" y="1524000"/>
            <a:ext cx="6248400" cy="5197476"/>
          </a:xfrm>
        </p:spPr>
        <p:txBody>
          <a:bodyPr/>
          <a:lstStyle/>
          <a:p>
            <a:r>
              <a:rPr lang="bg-BG" dirty="0" smtClean="0"/>
              <a:t>Метод може да бъде извикан от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bg-BG" dirty="0" smtClean="0"/>
              <a:t>Метода</a:t>
            </a:r>
            <a:r>
              <a:rPr lang="en-US" dirty="0" smtClean="0"/>
              <a:t> Main</a:t>
            </a:r>
            <a:r>
              <a:rPr lang="bg-BG" dirty="0" smtClean="0"/>
              <a:t> </a:t>
            </a:r>
            <a:r>
              <a:rPr lang="en-US" dirty="0" smtClean="0"/>
              <a:t>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Main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b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</a:b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835087" lvl="1" indent="-457200"/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835087" lvl="1" indent="-457200"/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err="1" smtClean="0">
                <a:solidFill>
                  <a:schemeClr val="tx2">
                    <a:lumMod val="75000"/>
                  </a:schemeClr>
                </a:solidFill>
              </a:rPr>
              <a:t>Сво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то тяло </a:t>
            </a:r>
            <a:r>
              <a:rPr lang="en-US" dirty="0" smtClean="0"/>
              <a:t>– </a:t>
            </a:r>
            <a:r>
              <a:rPr lang="bg-BG" dirty="0" smtClean="0"/>
              <a:t>рекурсия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Извикване на метод </a:t>
            </a:r>
            <a:r>
              <a:rPr lang="en-US" dirty="0" smtClean="0"/>
              <a:t>(2</a:t>
            </a:r>
            <a:r>
              <a:rPr lang="en-US" dirty="0"/>
              <a:t>)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55448" y="2592244"/>
            <a:ext cx="4029364" cy="183318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PrintHeader()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788888" y="2553514"/>
            <a:ext cx="4868124" cy="227330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 void PrintHeader()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PrintHeaderTop()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PrintHeaderBottom()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812" y="5105400"/>
            <a:ext cx="5791200" cy="1443601"/>
          </a:xfrm>
          <a:prstGeom prst="rect">
            <a:avLst/>
          </a:prstGeom>
        </p:spPr>
      </p:pic>
      <p:sp>
        <p:nvSpPr>
          <p:cNvPr id="9" name="Content Placeholder 6"/>
          <p:cNvSpPr txBox="1">
            <a:spLocks/>
          </p:cNvSpPr>
          <p:nvPr/>
        </p:nvSpPr>
        <p:spPr>
          <a:xfrm>
            <a:off x="5978956" y="1815524"/>
            <a:ext cx="5181600" cy="14759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bg-BG" dirty="0" smtClean="0"/>
              <a:t>Някой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друг метод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55448" y="5182048"/>
            <a:ext cx="4029364" cy="95294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 void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Crash()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Crash()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155001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Създайте метод, който отпечатва празна касова бележка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Празна касова бележка</a:t>
            </a:r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49648" y="2643706"/>
            <a:ext cx="2057400" cy="69208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Header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494212" y="2401678"/>
            <a:ext cx="6248400" cy="116606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CASH RECEIPT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------------------------------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808412" y="2799248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9648" y="4009021"/>
            <a:ext cx="2057400" cy="69208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Body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514955" y="5158539"/>
            <a:ext cx="6227657" cy="116606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------------------------------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© SoftUni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804976" y="5546039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446212" y="5386906"/>
            <a:ext cx="2057400" cy="69208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Footer</a:t>
            </a:r>
          </a:p>
        </p:txBody>
      </p:sp>
      <p:sp>
        <p:nvSpPr>
          <p:cNvPr id="19" name="Right Arrow 15"/>
          <p:cNvSpPr/>
          <p:nvPr/>
        </p:nvSpPr>
        <p:spPr>
          <a:xfrm>
            <a:off x="3808412" y="4164563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514955" y="3787173"/>
            <a:ext cx="6227657" cy="116606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Charged to____________________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Received by___________________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276210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FFC000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1249</Words>
  <Application>Microsoft Office PowerPoint</Application>
  <PresentationFormat>Custom</PresentationFormat>
  <Paragraphs>318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Wingdings 2</vt:lpstr>
      <vt:lpstr>Office Theme</vt:lpstr>
      <vt:lpstr>Методи</vt:lpstr>
      <vt:lpstr>Съдържание</vt:lpstr>
      <vt:lpstr>Дефиниране и извикване на методи</vt:lpstr>
      <vt:lpstr>Прости методи</vt:lpstr>
      <vt:lpstr>Защо да използваме методи?</vt:lpstr>
      <vt:lpstr>Дефиниране на методи</vt:lpstr>
      <vt:lpstr>Извикване на метод</vt:lpstr>
      <vt:lpstr>Извикване на метод (2)</vt:lpstr>
      <vt:lpstr>Задача: Празна касова бележка</vt:lpstr>
      <vt:lpstr>Решение: Празна касова бележка</vt:lpstr>
      <vt:lpstr>Методи с параметри</vt:lpstr>
      <vt:lpstr>Параметри на методите</vt:lpstr>
      <vt:lpstr>Параметри на методите (2)</vt:lpstr>
      <vt:lpstr>Задача: Знака на цяло число</vt:lpstr>
      <vt:lpstr>Решение: Знак на цяло число</vt:lpstr>
      <vt:lpstr>Опционални параметри</vt:lpstr>
      <vt:lpstr>Задача: Отпечатване на триъгълник</vt:lpstr>
      <vt:lpstr>Решение: Отпечатване на триъгълник</vt:lpstr>
      <vt:lpstr>Решение: Отпечатване на триъгълник (2)</vt:lpstr>
      <vt:lpstr>Задача: Извеждане на запълнен квадрат</vt:lpstr>
      <vt:lpstr>Какво научихме днес?</vt:lpstr>
      <vt:lpstr>Деклариране и извикване на методи</vt:lpstr>
      <vt:lpstr>Договор за ползване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Първа конзолна програма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2020-11-18T08:49:25Z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