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24"/>
  </p:notesMasterIdLst>
  <p:handoutMasterIdLst>
    <p:handoutMasterId r:id="rId25"/>
  </p:handoutMasterIdLst>
  <p:sldIdLst>
    <p:sldId id="274" r:id="rId3"/>
    <p:sldId id="276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46" r:id="rId22"/>
    <p:sldId id="41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Край" id="{2BAB9E8E-DE50-4D66-AC35-0986B9476175}">
          <p14:sldIdLst>
            <p14:sldId id="482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02E"/>
    <a:srgbClr val="5A8B39"/>
    <a:srgbClr val="5B9BD5"/>
    <a:srgbClr val="0097CC"/>
    <a:srgbClr val="FFF0D9"/>
    <a:srgbClr val="FFA72A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7" d="100"/>
          <a:sy n="87" d="100"/>
        </p:scale>
        <p:origin x="20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11/18/2020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CA3FD5-FD3F-4C79-A80B-E275BA2DB07B}" type="slidenum">
              <a:rPr lang="en-US"/>
              <a:t>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489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3713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2D76B48-857F-4E3A-B30D-EFD8DEDF63DB}" type="slidenum">
              <a:rPr lang="en-US"/>
              <a:t>19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599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>
                <a:solidFill>
                  <a:schemeClr val="accent5"/>
                </a:solidFill>
              </a:rPr>
              <a:t>Методи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i="1" dirty="0" smtClean="0"/>
              <a:t>Връщане на резултат и</a:t>
            </a:r>
            <a:br>
              <a:rPr lang="bg-BG" i="1" dirty="0" smtClean="0"/>
            </a:br>
            <a:r>
              <a:rPr lang="bg-BG" i="1" dirty="0" smtClean="0"/>
              <a:t>варианти на метод</a:t>
            </a:r>
            <a:endParaRPr lang="bg-BG" i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9BCDD8-62AB-43FE-9E79-20C9E4A768B4}"/>
              </a:ext>
            </a:extLst>
          </p:cNvPr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pic>
        <p:nvPicPr>
          <p:cNvPr id="8" name="Picture Placeholder 9"/>
          <p:cNvPicPr>
            <a:picLocks noChangeAspect="1"/>
          </p:cNvPicPr>
          <p:nvPr/>
        </p:nvPicPr>
        <p:blipFill>
          <a:blip r:embed="rId5" cstate="print"/>
          <a:srcRect t="2654" b="2654"/>
          <a:stretch>
            <a:fillRect/>
          </a:stretch>
        </p:blipFill>
        <p:spPr>
          <a:xfrm>
            <a:off x="3666135" y="3624500"/>
            <a:ext cx="5148188" cy="19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1811" y="1524000"/>
            <a:ext cx="11463423" cy="5076211"/>
          </a:xfrm>
        </p:spPr>
        <p:txBody>
          <a:bodyPr/>
          <a:lstStyle/>
          <a:p>
            <a:r>
              <a:rPr lang="bg-BG" dirty="0" smtClean="0"/>
              <a:t>Създайте метод, който изчислява и връща стойността на </a:t>
            </a:r>
            <a:r>
              <a:rPr lang="bg-BG" dirty="0" smtClean="0">
                <a:solidFill>
                  <a:schemeClr val="accent6"/>
                </a:solidFill>
              </a:rPr>
              <a:t>число, повдигнато на степен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Метод за повдигане на степен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912812" y="3495068"/>
            <a:ext cx="10439400" cy="30188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double </a:t>
            </a:r>
            <a:r>
              <a:rPr lang="en-US" sz="2600" dirty="0" err="1">
                <a:solidFill>
                  <a:schemeClr val="accent4"/>
                </a:solidFill>
              </a:rPr>
              <a:t>RaiseToPower</a:t>
            </a:r>
            <a:r>
              <a:rPr lang="en-US" sz="2600" dirty="0"/>
              <a:t>(double </a:t>
            </a:r>
            <a:r>
              <a:rPr lang="en-US" sz="2600" dirty="0">
                <a:solidFill>
                  <a:schemeClr val="accent4"/>
                </a:solidFill>
              </a:rPr>
              <a:t>number</a:t>
            </a:r>
            <a:r>
              <a:rPr lang="en-US" sz="2600" dirty="0"/>
              <a:t>,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4"/>
                </a:solidFill>
              </a:rPr>
              <a:t>power</a:t>
            </a:r>
            <a:r>
              <a:rPr lang="en-US" sz="2600" dirty="0"/>
              <a:t>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double result = 1;</a:t>
            </a:r>
          </a:p>
          <a:p>
            <a:r>
              <a:rPr lang="en-US" sz="2600" dirty="0"/>
              <a:t>  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power;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r>
              <a:rPr lang="en-US" sz="2600" dirty="0"/>
              <a:t>    result *= number;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600" dirty="0">
                <a:solidFill>
                  <a:schemeClr val="accent4"/>
                </a:solidFill>
              </a:rPr>
              <a:t>return </a:t>
            </a:r>
            <a:r>
              <a:rPr lang="en-US" sz="2600" dirty="0"/>
              <a:t>result;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6212" y="2613456"/>
            <a:ext cx="1548000" cy="6659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32412" y="2613456"/>
            <a:ext cx="15480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99144" y="275591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60812" y="2590800"/>
            <a:ext cx="1548000" cy="6659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27012" y="2590800"/>
            <a:ext cx="1548000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401211" y="2733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9756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Предефиниране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08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5" y="1598978"/>
            <a:ext cx="10787697" cy="4649422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Комбинацията от</a:t>
            </a:r>
            <a:r>
              <a:rPr lang="bg-BG" dirty="0"/>
              <a:t> </a:t>
            </a:r>
            <a:r>
              <a:rPr lang="bg-BG" dirty="0" smtClean="0">
                <a:solidFill>
                  <a:schemeClr val="accent6"/>
                </a:solidFill>
              </a:rPr>
              <a:t>името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параметрите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на метод се нарича негова </a:t>
            </a:r>
            <a:r>
              <a:rPr lang="bg-BG" b="1" dirty="0" smtClean="0">
                <a:solidFill>
                  <a:schemeClr val="accent6"/>
                </a:solidFill>
              </a:rPr>
              <a:t>сигнатура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Сигнатурата ни помага да  </a:t>
            </a:r>
            <a:r>
              <a:rPr lang="bg-BG" dirty="0" smtClean="0">
                <a:solidFill>
                  <a:schemeClr val="accent6"/>
                </a:solidFill>
              </a:rPr>
              <a:t>различим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методи с еднакви имена</a:t>
            </a:r>
            <a:endParaRPr lang="en-US" dirty="0"/>
          </a:p>
          <a:p>
            <a:r>
              <a:rPr lang="bg-BG" dirty="0" smtClean="0"/>
              <a:t>Когато два метода с </a:t>
            </a:r>
            <a:r>
              <a:rPr lang="bg-BG" dirty="0" smtClean="0">
                <a:solidFill>
                  <a:schemeClr val="accent6"/>
                </a:solidFill>
              </a:rPr>
              <a:t>едно и също име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6"/>
                </a:solidFill>
              </a:rPr>
              <a:t>различна сигнатура</a:t>
            </a:r>
            <a:r>
              <a:rPr lang="en-US" dirty="0" smtClean="0"/>
              <a:t>, </a:t>
            </a:r>
            <a:r>
              <a:rPr lang="bg-BG" dirty="0" smtClean="0"/>
              <a:t>това се нарича</a:t>
            </a:r>
            <a:r>
              <a:rPr lang="en-US" dirty="0" smtClean="0"/>
              <a:t> „</a:t>
            </a:r>
            <a:r>
              <a:rPr lang="bg-BG" dirty="0" smtClean="0">
                <a:solidFill>
                  <a:schemeClr val="accent6"/>
                </a:solidFill>
              </a:rPr>
              <a:t>предефиниране</a:t>
            </a:r>
            <a:r>
              <a:rPr lang="bg-BG" dirty="0" smtClean="0"/>
              <a:t>“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350" y="2621002"/>
            <a:ext cx="10439400" cy="17458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6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987015" y="2133600"/>
            <a:ext cx="1911061" cy="920883"/>
          </a:xfrm>
          <a:prstGeom prst="wedgeRoundRectCallout">
            <a:avLst>
              <a:gd name="adj1" fmla="val -99518"/>
              <a:gd name="adj2" fmla="val 37679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Сигнатура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1212" y="2626360"/>
            <a:ext cx="35052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29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524000"/>
            <a:ext cx="11311023" cy="5113155"/>
          </a:xfrm>
        </p:spPr>
        <p:txBody>
          <a:bodyPr/>
          <a:lstStyle/>
          <a:p>
            <a:r>
              <a:rPr lang="bg-BG" dirty="0" smtClean="0"/>
              <a:t>Използване на едно и също име за множество методи с различни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6"/>
                </a:solidFill>
              </a:rPr>
              <a:t>сигнатури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име и параметри на метода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67723" y="5324556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62081" y="3917396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3053289" y="2509268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009" y="5293200"/>
            <a:ext cx="10058400" cy="126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50009" y="3874120"/>
            <a:ext cx="10058400" cy="126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8801" y="2459436"/>
            <a:ext cx="10058400" cy="126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Предефиниране на методи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053835" y="3403081"/>
            <a:ext cx="2649537" cy="1012172"/>
          </a:xfrm>
          <a:prstGeom prst="wedgeRoundRectCallout">
            <a:avLst>
              <a:gd name="adj1" fmla="val -113927"/>
              <a:gd name="adj2" fmla="val -11115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Различни сигнатури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053834" y="3403075"/>
            <a:ext cx="2649537" cy="1012172"/>
          </a:xfrm>
          <a:prstGeom prst="wedgeRoundRectCallout">
            <a:avLst>
              <a:gd name="adj1" fmla="val -101316"/>
              <a:gd name="adj2" fmla="val 130235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Различни сигнатури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053835" y="3414160"/>
            <a:ext cx="3450777" cy="1114328"/>
          </a:xfrm>
          <a:prstGeom prst="wedgeRoundRectCallout">
            <a:avLst>
              <a:gd name="adj1" fmla="val -102285"/>
              <a:gd name="adj2" fmla="val 7799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с различни сигнатури</a:t>
            </a:r>
          </a:p>
        </p:txBody>
      </p:sp>
    </p:spTree>
    <p:extLst>
      <p:ext uri="{BB962C8B-B14F-4D97-AF65-F5344CB8AC3E}">
        <p14:creationId xmlns:p14="http://schemas.microsoft.com/office/powerpoint/2010/main" val="1097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0" grpId="0" bldLvl="0" animBg="1"/>
      <p:bldP spid="8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524001"/>
            <a:ext cx="11504613" cy="5197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Типът данни, връщани от метода </a:t>
            </a:r>
            <a:r>
              <a:rPr lang="bg-BG" dirty="0" smtClean="0">
                <a:solidFill>
                  <a:schemeClr val="accent6"/>
                </a:solidFill>
              </a:rPr>
              <a:t>не е част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от сигнатурата му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Разгледайте следния пример – в кода извикваме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Print("test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")</a:t>
            </a:r>
            <a:r>
              <a:rPr lang="en-US" dirty="0" smtClean="0"/>
              <a:t>: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Как компилаторът да прецени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6"/>
                </a:solidFill>
              </a:rPr>
              <a:t>кой от двата метода да извика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2743200"/>
            <a:ext cx="10439400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Сигнатура и връщан тип данни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4450140"/>
            <a:ext cx="10439400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string </a:t>
            </a:r>
            <a:r>
              <a:rPr lang="en-US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876" y="3688140"/>
            <a:ext cx="31860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Грешка по време на компилиране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65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7981" y="1524000"/>
            <a:ext cx="11157253" cy="5197476"/>
          </a:xfrm>
        </p:spPr>
        <p:txBody>
          <a:bodyPr/>
          <a:lstStyle/>
          <a:p>
            <a:r>
              <a:rPr lang="bg-BG" dirty="0" smtClean="0"/>
              <a:t>Създайте метод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 smtClean="0"/>
              <a:t>, който </a:t>
            </a:r>
            <a:r>
              <a:rPr lang="bg-BG" dirty="0" smtClean="0">
                <a:solidFill>
                  <a:schemeClr val="accent6"/>
                </a:solidFill>
              </a:rPr>
              <a:t>връща по-голямата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от две стойности</a:t>
            </a:r>
            <a:r>
              <a:rPr lang="en-US" dirty="0" smtClean="0"/>
              <a:t> (</a:t>
            </a:r>
            <a:r>
              <a:rPr lang="bg-BG" dirty="0" smtClean="0"/>
              <a:t>те могат да са от тип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По-голямото от две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4176756"/>
            <a:ext cx="1412248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693963"/>
            <a:ext cx="1412248" cy="16400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32825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3163246"/>
            <a:ext cx="1412248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730934"/>
            <a:ext cx="1552185" cy="16400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35557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5223346"/>
            <a:ext cx="1412248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760763"/>
            <a:ext cx="1552851" cy="16400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38605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179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5683"/>
            <a:ext cx="8938472" cy="173469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Процес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9866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8012" y="1524000"/>
            <a:ext cx="10962382" cy="4959423"/>
          </a:xfrm>
        </p:spPr>
        <p:txBody>
          <a:bodyPr/>
          <a:lstStyle/>
          <a:p>
            <a:r>
              <a:rPr lang="bg-BG" dirty="0"/>
              <a:t>Изпълнението се продължава след извикване на метод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46475" y="4580081"/>
            <a:ext cx="10623920" cy="20557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3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6474" y="2059059"/>
            <a:ext cx="10650095" cy="2387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287886" y="2668659"/>
            <a:ext cx="2726676" cy="586523"/>
          </a:xfrm>
          <a:prstGeom prst="wedgeRoundRectCallout">
            <a:avLst>
              <a:gd name="adj1" fmla="val -68284"/>
              <a:gd name="adj2" fmla="val 22131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Първо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85762" y="3285878"/>
            <a:ext cx="2752250" cy="586523"/>
          </a:xfrm>
          <a:prstGeom prst="wedgeRoundRectCallout">
            <a:avLst>
              <a:gd name="adj1" fmla="val -247304"/>
              <a:gd name="adj2" fmla="val -9921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Извикване на метод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285762" y="3893369"/>
            <a:ext cx="2752250" cy="586523"/>
          </a:xfrm>
          <a:prstGeom prst="wedgeRoundRectCallout">
            <a:avLst>
              <a:gd name="adj1" fmla="val -72735"/>
              <a:gd name="adj2" fmla="val -52295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Следващо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3224" y="3733800"/>
            <a:ext cx="1295387" cy="1295401"/>
            <a:chOff x="83674" y="3124198"/>
            <a:chExt cx="1220543" cy="1732721"/>
          </a:xfrm>
          <a:solidFill>
            <a:srgbClr val="5A8B39"/>
          </a:solidFill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8"/>
              <a:ext cx="457200" cy="266802"/>
            </a:xfrm>
            <a:prstGeom prst="rect">
              <a:avLst/>
            </a:prstGeom>
            <a:solidFill>
              <a:srgbClr val="48702E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25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</a:t>
            </a:r>
            <a:r>
              <a:rPr lang="bg-BG" dirty="0">
                <a:solidFill>
                  <a:schemeClr val="accent6"/>
                </a:solidFill>
              </a:rPr>
              <a:t>умножава сумата </a:t>
            </a:r>
            <a:r>
              <a:rPr lang="bg-BG" dirty="0"/>
              <a:t>от </a:t>
            </a:r>
            <a:r>
              <a:rPr lang="bg-BG" dirty="0">
                <a:solidFill>
                  <a:schemeClr val="accent6"/>
                </a:solidFill>
              </a:rPr>
              <a:t>всички четни цифри </a:t>
            </a:r>
            <a:r>
              <a:rPr lang="bg-BG" dirty="0"/>
              <a:t>на число </a:t>
            </a:r>
            <a:r>
              <a:rPr lang="bg-BG" dirty="0">
                <a:solidFill>
                  <a:schemeClr val="accent6"/>
                </a:solidFill>
              </a:rPr>
              <a:t>и сумата на всички нечетни цифри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същото число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Направете метод </a:t>
            </a:r>
            <a:r>
              <a:rPr lang="en-US" dirty="0" err="1"/>
              <a:t>GetMultipleOfEvensAndOdds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Направете методи </a:t>
            </a:r>
            <a:r>
              <a:rPr lang="en-US" dirty="0" err="1"/>
              <a:t>GetSumOfEvenDigits</a:t>
            </a:r>
            <a:r>
              <a:rPr lang="en-US" dirty="0"/>
              <a:t>()</a:t>
            </a:r>
            <a:r>
              <a:rPr lang="bg-BG" dirty="0"/>
              <a:t> и </a:t>
            </a:r>
            <a:r>
              <a:rPr lang="en-US" dirty="0" err="1"/>
              <a:t>GetSumOfOddDigits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Използвайте </a:t>
            </a:r>
            <a:r>
              <a:rPr lang="en-US" dirty="0" err="1"/>
              <a:t>Math.Abs</a:t>
            </a:r>
            <a:r>
              <a:rPr lang="en-US" dirty="0"/>
              <a:t>()</a:t>
            </a:r>
            <a:r>
              <a:rPr lang="bg-BG" dirty="0"/>
              <a:t> за негативните числа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819030" cy="1325563"/>
          </a:xfrm>
        </p:spPr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Умножение на четна и нечетна сума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72201" y="4724400"/>
            <a:ext cx="3209326" cy="10082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Четни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Нечетни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1 3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1" y="4724400"/>
            <a:ext cx="1399065" cy="10082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55875" y="50380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75637" y="4724400"/>
            <a:ext cx="3369873" cy="10082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Четна сума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Нечетна сума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9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01725" y="502495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10179672" y="502495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722953" y="4724400"/>
            <a:ext cx="934059" cy="10082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4168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19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50000"/>
              </a:lnSpc>
            </a:pPr>
            <a:r>
              <a:rPr lang="bg-BG" dirty="0"/>
              <a:t>Методите могат да </a:t>
            </a:r>
            <a:r>
              <a:rPr lang="bg-BG" dirty="0">
                <a:solidFill>
                  <a:schemeClr val="accent6"/>
                </a:solidFill>
              </a:rPr>
              <a:t>връщат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bg-BG" dirty="0"/>
              <a:t>стойност…</a:t>
            </a:r>
          </a:p>
          <a:p>
            <a:pPr marL="273050" indent="-273050">
              <a:lnSpc>
                <a:spcPct val="150000"/>
              </a:lnSpc>
            </a:pPr>
            <a:r>
              <a:rPr lang="bg-BG" dirty="0"/>
              <a:t>…или не </a:t>
            </a:r>
            <a:r>
              <a:rPr lang="en-US" dirty="0"/>
              <a:t>(</a:t>
            </a:r>
            <a:r>
              <a:rPr lang="bg-BG" dirty="0"/>
              <a:t>тип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Методите могат да </a:t>
            </a:r>
            <a:r>
              <a:rPr lang="" altLang="bg-BG" dirty="0"/>
              <a:t>бъдат </a:t>
            </a:r>
            <a:r>
              <a:rPr lang="bg-BG" dirty="0">
                <a:solidFill>
                  <a:schemeClr val="accent6"/>
                </a:solidFill>
              </a:rPr>
              <a:t>предефинирани </a:t>
            </a:r>
            <a:r>
              <a:rPr lang="" altLang="bg-BG" dirty="0"/>
              <a:t>в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различни </a:t>
            </a:r>
            <a:r>
              <a:rPr lang="bg-BG" dirty="0">
                <a:solidFill>
                  <a:schemeClr val="accent6"/>
                </a:solidFill>
              </a:rPr>
              <a:t>варианти </a:t>
            </a:r>
            <a:r>
              <a:rPr lang="bg-BG" dirty="0"/>
              <a:t>с едно </a:t>
            </a:r>
            <a:r>
              <a:rPr lang="bg-BG" dirty="0">
                <a:solidFill>
                  <a:schemeClr val="accent6"/>
                </a:solidFill>
              </a:rPr>
              <a:t>име</a:t>
            </a: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bg-BG" dirty="0"/>
              <a:t>Какъв е </a:t>
            </a:r>
            <a:r>
              <a:rPr lang="bg-BG" dirty="0">
                <a:solidFill>
                  <a:schemeClr val="accent6"/>
                </a:solidFill>
              </a:rPr>
              <a:t>процесът на изпълнение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  <a:p>
            <a:pPr marL="452755" indent="-452755">
              <a:lnSpc>
                <a:spcPct val="150000"/>
              </a:lnSpc>
            </a:pPr>
            <a:endParaRPr lang="en-US" dirty="0"/>
          </a:p>
          <a:p>
            <a:pPr marL="452755" indent="-452755">
              <a:lnSpc>
                <a:spcPct val="150000"/>
              </a:lnSpc>
            </a:pP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4272547"/>
            <a:ext cx="2590800" cy="1992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24" y="1531482"/>
            <a:ext cx="3348088" cy="28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31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bg-BG" dirty="0" smtClean="0"/>
              <a:t>Връщане на резултат</a:t>
            </a:r>
          </a:p>
          <a:p>
            <a:pPr lvl="0">
              <a:lnSpc>
                <a:spcPct val="110000"/>
              </a:lnSpc>
            </a:pPr>
            <a:r>
              <a:rPr lang="bg-BG" dirty="0" smtClean="0"/>
              <a:t>Варианти на метод</a:t>
            </a:r>
          </a:p>
          <a:p>
            <a:pPr lvl="0">
              <a:lnSpc>
                <a:spcPct val="110000"/>
              </a:lnSpc>
            </a:pPr>
            <a:r>
              <a:rPr lang="bg-BG" dirty="0" smtClean="0"/>
              <a:t>Процес на изпълнение на програма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930274"/>
          </a:xfrm>
        </p:spPr>
        <p:txBody>
          <a:bodyPr/>
          <a:lstStyle/>
          <a:p>
            <a:r>
              <a:rPr lang="bg-BG" dirty="0"/>
              <a:t>Връщане на резултат и варианти на метод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Връщана стойност от </a:t>
            </a:r>
            <a:r>
              <a:rPr lang="bg-BG" dirty="0" smtClean="0"/>
              <a:t>метод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08" y="1371600"/>
            <a:ext cx="3739208" cy="3698961"/>
          </a:xfrm>
          <a:prstGeom prst="roundRect">
            <a:avLst>
              <a:gd name="adj" fmla="val 13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324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1" y="1523999"/>
            <a:ext cx="11463423" cy="5197477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Тип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– </a:t>
            </a:r>
            <a:r>
              <a:rPr lang="bg-BG" sz="3200" dirty="0" smtClean="0"/>
              <a:t>не връща стойност (само изпълнява код)</a:t>
            </a:r>
            <a:endParaRPr lang="en-US" sz="3200" dirty="0"/>
          </a:p>
          <a:p>
            <a:pPr lvl="1"/>
            <a:endParaRPr lang="en-US" sz="2400" dirty="0"/>
          </a:p>
          <a:p>
            <a:pPr marL="457063" lvl="1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77825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bg-BG" sz="3200" dirty="0" smtClean="0"/>
              <a:t>Друг тип </a:t>
            </a:r>
            <a:r>
              <a:rPr lang="en-US" sz="3200" dirty="0"/>
              <a:t>– </a:t>
            </a:r>
            <a:r>
              <a:rPr lang="bg-BG" sz="3200" dirty="0"/>
              <a:t>връщат стойност от</a:t>
            </a:r>
            <a:r>
              <a:rPr lang="en-US" sz="3200" dirty="0"/>
              <a:t> </a:t>
            </a:r>
            <a:r>
              <a:rPr lang="bg-BG" sz="3200" dirty="0"/>
              <a:t>тип, съвместим с </a:t>
            </a:r>
            <a:r>
              <a:rPr lang="bg-BG" sz="3200" dirty="0">
                <a:solidFill>
                  <a:schemeClr val="accent6"/>
                </a:solidFill>
              </a:rPr>
              <a:t>типа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връщана стойност</a:t>
            </a:r>
            <a:endParaRPr lang="en-US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883802" y="2019891"/>
            <a:ext cx="10363198" cy="20647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AddOne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 += 1;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(n);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864608" y="4724400"/>
            <a:ext cx="10363198" cy="16954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571763"/>
            <a:ext cx="2743200" cy="1066800"/>
          </a:xfrm>
          <a:prstGeom prst="wedgeRoundRectCallout">
            <a:avLst>
              <a:gd name="adj1" fmla="val -78299"/>
              <a:gd name="adj2" fmla="val 2880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ипсва команда 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408776" y="5410200"/>
            <a:ext cx="2904836" cy="838200"/>
          </a:xfrm>
          <a:prstGeom prst="wedgeRoundRectCallout">
            <a:avLst>
              <a:gd name="adj1" fmla="val -75084"/>
              <a:gd name="adj2" fmla="val -8659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връща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от тип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8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523999"/>
            <a:ext cx="11430001" cy="519747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 smtClean="0"/>
              <a:t> </a:t>
            </a:r>
            <a:r>
              <a:rPr lang="bg-BG" sz="2800" dirty="0" smtClean="0"/>
              <a:t>веднага прекъсва изпълнението на метода</a:t>
            </a:r>
            <a:endParaRPr lang="en-US" sz="2800" dirty="0"/>
          </a:p>
          <a:p>
            <a:r>
              <a:rPr lang="bg-BG" sz="2800" dirty="0" smtClean="0"/>
              <a:t>Връща указаната </a:t>
            </a:r>
            <a:r>
              <a:rPr lang="bg-BG" sz="2800" dirty="0" smtClean="0"/>
              <a:t>стойност</a:t>
            </a:r>
            <a:br>
              <a:rPr lang="bg-BG" sz="2800" dirty="0" smtClean="0"/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spcBef>
                <a:spcPts val="1800"/>
              </a:spcBef>
            </a:pPr>
            <a:r>
              <a:rPr lang="en-US" sz="2800" dirty="0"/>
              <a:t>Void </a:t>
            </a:r>
            <a:r>
              <a:rPr lang="bg-BG" sz="2800" dirty="0" smtClean="0"/>
              <a:t>методите могат да бъдат </a:t>
            </a:r>
            <a:r>
              <a:rPr lang="bg-BG" sz="2800" dirty="0" smtClean="0">
                <a:solidFill>
                  <a:schemeClr val="accent6"/>
                </a:solidFill>
              </a:rPr>
              <a:t>завършени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bg-BG" sz="2800" dirty="0" smtClean="0"/>
              <a:t>чрез команда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77825" lvl="1" indent="0">
              <a:buNone/>
            </a:pPr>
            <a:endParaRPr lang="en-US" dirty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eturn</a:t>
            </a:r>
            <a:endParaRPr lang="en-US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989014" y="2595099"/>
            <a:ext cx="10363198" cy="24341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/>
              <a:t> ReadFullName()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string firstName = Console.ReadLine();</a:t>
            </a:r>
            <a:endParaRPr lang="en-US" dirty="0"/>
          </a:p>
          <a:p>
            <a:r>
              <a:rPr lang="en-US"/>
              <a:t>  string lastName = Console.ReadLine();</a:t>
            </a:r>
            <a:endParaRPr lang="en-US" dirty="0"/>
          </a:p>
          <a:p>
            <a:r>
              <a:rPr lang="en-US"/>
              <a:t>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/>
              <a:t> firstName + " " + lastName;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989014" y="5540948"/>
            <a:ext cx="10363198" cy="5874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532812" y="3943681"/>
            <a:ext cx="2387471" cy="685800"/>
          </a:xfrm>
          <a:prstGeom prst="wedgeRoundRectCallout">
            <a:avLst>
              <a:gd name="adj1" fmla="val -96711"/>
              <a:gd name="adj2" fmla="val 1734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</a:t>
            </a:r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5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1" y="1523999"/>
            <a:ext cx="11234823" cy="51974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 smtClean="0"/>
              <a:t>Връщаната стойност може да бъде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bg-BG" sz="3000" dirty="0" smtClean="0">
                <a:solidFill>
                  <a:schemeClr val="accent6"/>
                </a:solidFill>
              </a:rPr>
              <a:t>Присвоена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на променлива</a:t>
            </a:r>
            <a:r>
              <a:rPr lang="en-US" sz="3000" dirty="0" smtClean="0"/>
              <a:t>:</a:t>
            </a:r>
            <a:endParaRPr lang="en-US" sz="3000" dirty="0"/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 smtClean="0">
                <a:solidFill>
                  <a:schemeClr val="accent6"/>
                </a:solidFill>
              </a:rPr>
              <a:t>Включена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в израз</a:t>
            </a:r>
            <a:r>
              <a:rPr lang="en-US" sz="3000" dirty="0" smtClean="0"/>
              <a:t>:</a:t>
            </a:r>
            <a:endParaRPr lang="en-US" sz="3000" dirty="0"/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 smtClean="0">
                <a:solidFill>
                  <a:schemeClr val="accent6"/>
                </a:solidFill>
              </a:rPr>
              <a:t>Подадена</a:t>
            </a:r>
            <a:r>
              <a:rPr lang="en-US" sz="3000" dirty="0" smtClean="0">
                <a:solidFill>
                  <a:schemeClr val="accent6"/>
                </a:solidFill>
              </a:rPr>
              <a:t> </a:t>
            </a:r>
            <a:r>
              <a:rPr lang="bg-BG" sz="3000" dirty="0" smtClean="0"/>
              <a:t>на друг метод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Употреба на връщаната стойност</a:t>
            </a:r>
            <a:endParaRPr lang="en-US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1522412" y="2780003"/>
            <a:ext cx="9525000" cy="648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max = </a:t>
            </a:r>
            <a:r>
              <a:rPr lang="en-US" sz="2800" dirty="0" err="1">
                <a:solidFill>
                  <a:schemeClr val="accent4"/>
                </a:solidFill>
              </a:rPr>
              <a:t>GetMax</a:t>
            </a:r>
            <a:r>
              <a:rPr lang="en-US" sz="2800" dirty="0">
                <a:solidFill>
                  <a:schemeClr val="accent4"/>
                </a:solidFill>
              </a:rPr>
              <a:t>(5, 10)</a:t>
            </a:r>
            <a:r>
              <a:rPr lang="en-US" sz="2800" dirty="0"/>
              <a:t>;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1522412" y="3962400"/>
            <a:ext cx="9525000" cy="648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= </a:t>
            </a:r>
            <a:r>
              <a:rPr lang="en-US" sz="2800" dirty="0" err="1">
                <a:solidFill>
                  <a:schemeClr val="accent4"/>
                </a:solidFill>
              </a:rPr>
              <a:t>GetPrice</a:t>
            </a:r>
            <a:r>
              <a:rPr lang="en-US" sz="2800" dirty="0">
                <a:solidFill>
                  <a:schemeClr val="accent4"/>
                </a:solidFill>
              </a:rPr>
              <a:t>() </a:t>
            </a:r>
            <a:r>
              <a:rPr lang="en-US" sz="2800" dirty="0"/>
              <a:t>* quantity * 1.20m;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488926" y="5220997"/>
            <a:ext cx="9556237" cy="648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4"/>
                </a:solidFill>
              </a:rPr>
              <a:t>Console.ReadLine</a:t>
            </a:r>
            <a:r>
              <a:rPr lang="en-US" sz="2800" dirty="0">
                <a:solidFill>
                  <a:schemeClr val="accent4"/>
                </a:solidFill>
              </a:rPr>
              <a:t>()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245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7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Конвертира температури от Фаренхайт към Целзий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на температури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1031893" y="4230598"/>
            <a:ext cx="10530000" cy="22252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double celsius = </a:t>
            </a:r>
            <a:r>
              <a:rPr lang="en-US" sz="22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FahrenheitToCelsius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31893" y="2369266"/>
            <a:ext cx="10530000" cy="16158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double </a:t>
            </a:r>
            <a:r>
              <a:rPr lang="en-US" sz="22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FahrenheitToCelsius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degrees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52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6611" y="1690689"/>
            <a:ext cx="11158623" cy="5030787"/>
          </a:xfrm>
        </p:spPr>
        <p:txBody>
          <a:bodyPr/>
          <a:lstStyle/>
          <a:p>
            <a:r>
              <a:rPr lang="bg-BG" dirty="0" smtClean="0"/>
              <a:t>Създайте метод който пресмята и връща </a:t>
            </a:r>
            <a:r>
              <a:rPr lang="bg-BG" dirty="0" smtClean="0">
                <a:solidFill>
                  <a:schemeClr val="accent6"/>
                </a:solidFill>
              </a:rPr>
              <a:t>лицето на триъгълник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по дадени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6"/>
                </a:solidFill>
              </a:rPr>
              <a:t>основа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6"/>
                </a:solidFill>
              </a:rPr>
              <a:t>височина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Пресмятане на лице на 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>
            <a:fillRect/>
          </a:stretch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/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30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84211" y="1828800"/>
            <a:ext cx="11311023" cy="4808355"/>
          </a:xfrm>
        </p:spPr>
        <p:txBody>
          <a:bodyPr/>
          <a:lstStyle/>
          <a:p>
            <a:r>
              <a:rPr lang="bg-BG" dirty="0" smtClean="0"/>
              <a:t>Създайте метод с </a:t>
            </a:r>
            <a:r>
              <a:rPr lang="bg-BG" dirty="0" smtClean="0">
                <a:solidFill>
                  <a:schemeClr val="accent6"/>
                </a:solidFill>
              </a:rPr>
              <a:t>два параметъра от тип 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double</a:t>
            </a:r>
            <a:r>
              <a:rPr lang="bg-BG" dirty="0" smtClean="0">
                <a:solidFill>
                  <a:schemeClr val="accent6"/>
                </a:solidFill>
              </a:rPr>
              <a:t>, </a:t>
            </a:r>
            <a:r>
              <a:rPr lang="bg-BG" dirty="0" smtClean="0"/>
              <a:t>който връща </a:t>
            </a:r>
            <a:r>
              <a:rPr lang="bg-BG" dirty="0" smtClean="0">
                <a:solidFill>
                  <a:schemeClr val="accent6"/>
                </a:solidFill>
              </a:rPr>
              <a:t>резултат от тип 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5212" y="2798052"/>
            <a:ext cx="10515600" cy="15046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accent4"/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accent4"/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accent4"/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1065212" y="4405332"/>
            <a:ext cx="10515600" cy="21478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accent4"/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6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939</Words>
  <Application>Microsoft Office PowerPoint</Application>
  <PresentationFormat>По избор</PresentationFormat>
  <Paragraphs>239</Paragraphs>
  <Slides>21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Wingdings 2</vt:lpstr>
      <vt:lpstr>Office Theme</vt:lpstr>
      <vt:lpstr>Методи</vt:lpstr>
      <vt:lpstr>Съдържание</vt:lpstr>
      <vt:lpstr>Връщана стойност от метод</vt:lpstr>
      <vt:lpstr>Типове връщана стойност</vt:lpstr>
      <vt:lpstr>Команда return</vt:lpstr>
      <vt:lpstr>Употреба на връщаната стойност</vt:lpstr>
      <vt:lpstr>Конвертор на температури – пример</vt:lpstr>
      <vt:lpstr>Задача: Пресмятане на лице на триъгълник</vt:lpstr>
      <vt:lpstr>Решение: Пресмятане на лице на триъгълник</vt:lpstr>
      <vt:lpstr>Задача: Метод за повдигане на степен</vt:lpstr>
      <vt:lpstr>Предефиниране на методи</vt:lpstr>
      <vt:lpstr>Сигнатура на метод</vt:lpstr>
      <vt:lpstr>Предефиниране на методи</vt:lpstr>
      <vt:lpstr>Сигнатура и връщан тип данни</vt:lpstr>
      <vt:lpstr>Задача: По-голямото от две числа</vt:lpstr>
      <vt:lpstr>Процес на изпълнение на програма</vt:lpstr>
      <vt:lpstr>Изпълнение на програма</vt:lpstr>
      <vt:lpstr>Задача: Умножение на четна и нечетна сума</vt:lpstr>
      <vt:lpstr>Какво научихме днес?</vt:lpstr>
      <vt:lpstr>Връщане на резултат и варианти на метод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2020-11-18T09:38:56Z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