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2"/>
  </p:notesMasterIdLst>
  <p:handoutMasterIdLst>
    <p:handoutMasterId r:id="rId43"/>
  </p:handoutMasterIdLst>
  <p:sldIdLst>
    <p:sldId id="402" r:id="rId3"/>
    <p:sldId id="508" r:id="rId4"/>
    <p:sldId id="621" r:id="rId5"/>
    <p:sldId id="509" r:id="rId6"/>
    <p:sldId id="512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620" r:id="rId15"/>
    <p:sldId id="622" r:id="rId16"/>
    <p:sldId id="623" r:id="rId17"/>
    <p:sldId id="628" r:id="rId18"/>
    <p:sldId id="706" r:id="rId19"/>
    <p:sldId id="630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89" r:id="rId29"/>
    <p:sldId id="707" r:id="rId30"/>
    <p:sldId id="709" r:id="rId31"/>
    <p:sldId id="724" r:id="rId32"/>
    <p:sldId id="725" r:id="rId33"/>
    <p:sldId id="726" r:id="rId34"/>
    <p:sldId id="716" r:id="rId35"/>
    <p:sldId id="717" r:id="rId36"/>
    <p:sldId id="718" r:id="rId37"/>
    <p:sldId id="719" r:id="rId38"/>
    <p:sldId id="464" r:id="rId39"/>
    <p:sldId id="507" r:id="rId40"/>
    <p:sldId id="48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FB9FBD-8A81-4B3D-BB63-444DBA9D0E59}">
          <p14:sldIdLst>
            <p14:sldId id="402"/>
            <p14:sldId id="508"/>
          </p14:sldIdLst>
        </p14:section>
        <p14:section name="Хеш таблици" id="{A3F793A2-116C-4CF6-8DC2-D56476B4E75E}">
          <p14:sldIdLst>
            <p14:sldId id="621"/>
            <p14:sldId id="509"/>
            <p14:sldId id="512"/>
            <p14:sldId id="516"/>
            <p14:sldId id="517"/>
            <p14:sldId id="518"/>
            <p14:sldId id="519"/>
            <p14:sldId id="520"/>
            <p14:sldId id="521"/>
            <p14:sldId id="522"/>
            <p14:sldId id="620"/>
          </p14:sldIdLst>
        </p14:section>
        <p14:section name="Дървета" id="{5B1FAE53-236D-474B-9D30-FE28546E318B}">
          <p14:sldIdLst>
            <p14:sldId id="622"/>
            <p14:sldId id="623"/>
            <p14:sldId id="628"/>
            <p14:sldId id="706"/>
            <p14:sldId id="63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</p14:sldIdLst>
        </p14:section>
        <p14:section name="Графи" id="{3A6ACB48-7B72-494B-8DD5-BE31BAF1AA66}">
          <p14:sldIdLst>
            <p14:sldId id="707"/>
            <p14:sldId id="709"/>
            <p14:sldId id="724"/>
            <p14:sldId id="725"/>
            <p14:sldId id="726"/>
            <p14:sldId id="716"/>
            <p14:sldId id="717"/>
            <p14:sldId id="718"/>
            <p14:sldId id="719"/>
          </p14:sldIdLst>
        </p14:section>
        <p14:section name="Conclusion" id="{34F8163C-2FCD-4200-9B64-3373F71ECC40}">
          <p14:sldIdLst>
            <p14:sldId id="464"/>
            <p14:sldId id="50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71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4/22/2021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7748660A-CC16-4EBE-8689-FBC00DFB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87dbf7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87dbf7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4DA8D517-3AA2-4005-B90D-46EB8E4A1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782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87dbf74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87dbf74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0C1539AD-399E-4141-997F-A029DD933F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979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87dbf7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87dbf7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A8794782-2527-4126-BA2E-011A3AED45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6212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69fb6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69fb6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93EED1FC-A3DC-49C0-9167-4D3DA6327F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2213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a85f360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a85f360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6C224350-F593-445D-9DDC-BB1144BCBF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9641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85f360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85f360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E717B31F-5D2D-457C-9C55-0CC84D7E8A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262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a85f3607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a85f3607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CF7B3888-424C-4385-978C-3576DE1DB0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314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6f09e22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6f09e22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897DE2F5-F772-46E6-9D8C-64F5EA00D1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4509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85f3607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85f3607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7EB2EBB5-EB27-4CC7-A60D-82DFDF3EB2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6295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eab2fd98f_0_26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g5eab2fd98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1B28CB02-30C9-403C-9B1D-D0BBB45CC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372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7f54ddc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7f54ddc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906178BE-993B-4AC8-B141-1FD82EFB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3031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5ea85f3607_4_124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g5ea85f3607_4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BA675FAA-35C1-4651-B409-362DEBC0F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61664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5eab2fd98f_0_2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g5eab2fd98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DB9E8E7A-FF2F-4332-9092-FBBA7DAC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7456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ea85f3607_4_12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g5ea85f3607_4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64D1C032-4D4D-4803-8A4B-AA7BB8B5DD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4871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eab2fd98f_0_2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g5eab2fd98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63AD4619-7FF5-44C2-8B78-A4D309126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3767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eab2fd98f_0_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g5eab2fd9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89A91302-CE2C-46E0-AF94-9857F98414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6870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5eab2fd98f_0_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g5eab2fd9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E398B4BA-F383-4101-997B-C29AB3083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70453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eab2fd98f_0_3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g5eab2fd9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57C1B627-8F70-403A-9F11-A7C03802A4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8345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5eab2fd98f_0_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g5eab2fd98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031A7637-BDC9-4C11-9B68-DAFC79B46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2099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c2ab9f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c2ab9f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52D6DCE4-1738-48E0-B999-EE5784D19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77803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e4dd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6e4dd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12B429E4-32C2-46AD-B899-B00E4434E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171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e87dbf74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e87dbf74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80B30C4E-B69B-41C0-9192-0452CD29C9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6316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e4dd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6e4dd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12B429E4-32C2-46AD-B899-B00E4434E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3499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6e4ddf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6e4ddf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C68A057-E46A-4E1A-8081-CA60392A10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066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6e4ddf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6e4ddf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C68A057-E46A-4E1A-8081-CA60392A10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7630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c2ab9f0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c2ab9f0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9D629386-E0F5-41C9-A650-1FD0A72FB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7850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c2ab9f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c2ab9f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B1A9F8A5-9FB9-4CBA-BACD-B5B6715F73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521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2ab9f0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c2ab9f0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0277C66E-0659-4E2B-B44B-EBDECBAD6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8281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c2ab9f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c2ab9f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BE45A784-6FE2-44F5-A72F-D4B6272C92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Created by the </a:t>
            </a:r>
            <a:r>
              <a:rPr lang="en-US" b="1" dirty="0">
                <a:solidFill>
                  <a:prstClr val="black"/>
                </a:solidFill>
              </a:rPr>
              <a:t>Software University Foundation</a:t>
            </a:r>
            <a:r>
              <a:rPr lang="en-US" dirty="0">
                <a:solidFill>
                  <a:prstClr val="black"/>
                </a:solidFill>
              </a:rPr>
              <a:t>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https://softuni.foundation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2473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CEF3CDB7-C63F-40A6-A12C-E63B48B14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8000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450273F6-D092-4839-A43D-2473996EB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237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D99EC6F9-8176-4E85-9FEA-C4A589D06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61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7f54dd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7f54dd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F522501-8AE2-4CE8-B270-BED2EF5AED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958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869fb6b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869fb6b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6B08E3E7-2F18-42FC-9476-071F4B84F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579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7f54dd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7f54dd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E5A71C2E-45C3-432E-9E16-28FB1C3934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468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6F1FBADA-FDBB-48A4-B3CC-3DED016E7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799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87dbf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87dbf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32360E68-897E-4B12-B365-733DDD3EC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644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87dbf7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87dbf7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3C0D854A-B2E5-4991-A079-D0D3214381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795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bg.wikipedia.org/wiki/%D0%9B%D0%B5%D0%BE%D0%BD%D0%B0%D1%80%D0%B4_%D0%9E%D0%B9%D0%BB%D0%B5%D1%80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bg.wikipedia.org/wiki/%D0%A1%D0%B5%D0%B4%D0%B5%D0%BC_%D0%BC%D0%BE%D1%81%D1%82%D0%B0_%D0%BD%D0%B0_%D0%9A%D1%8C%D0%BE%D0%BD%D0%B8%D0%B3%D1%81%D0%B1%D0%B5%D1%80%D0%B3" TargetMode="Externa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7.jpeg"/><Relationship Id="rId4" Type="http://schemas.openxmlformats.org/officeDocument/2006/relationships/image" Target="../media/image24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279016"/>
            <a:ext cx="99676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Други структури от данни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68437" y="1712317"/>
            <a:ext cx="9597873" cy="881182"/>
          </a:xfrm>
        </p:spPr>
        <p:txBody>
          <a:bodyPr>
            <a:normAutofit/>
          </a:bodyPr>
          <a:lstStyle/>
          <a:p>
            <a:r>
              <a:rPr lang="bg-BG" dirty="0" err="1" smtClean="0"/>
              <a:t>хеш</a:t>
            </a:r>
            <a:r>
              <a:rPr lang="bg-BG" dirty="0" smtClean="0"/>
              <a:t> таблици, дървета и графи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932199" y="3633054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6AA4D6C-D331-468E-881C-B2F5296648AC}"/>
              </a:ext>
            </a:extLst>
          </p:cNvPr>
          <p:cNvGrpSpPr/>
          <p:nvPr/>
        </p:nvGrpSpPr>
        <p:grpSpPr>
          <a:xfrm>
            <a:off x="9789676" y="4329358"/>
            <a:ext cx="2246643" cy="1435813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xmlns="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41346"/>
            <a:chOff x="288583" y="3624633"/>
            <a:chExt cx="5501027" cy="2641346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12888" y="419314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498808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2390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0751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56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grpSp>
        <p:nvGrpSpPr>
          <p:cNvPr id="19" name="Google Shape;260;p28"/>
          <p:cNvGrpSpPr/>
          <p:nvPr/>
        </p:nvGrpSpPr>
        <p:grpSpPr>
          <a:xfrm>
            <a:off x="6322071" y="4033446"/>
            <a:ext cx="3176039" cy="1759475"/>
            <a:chOff x="608012" y="1670160"/>
            <a:chExt cx="3428863" cy="1635416"/>
          </a:xfrm>
        </p:grpSpPr>
        <p:cxnSp>
          <p:nvCxnSpPr>
            <p:cNvPr id="23" name="Google Shape;261;p28"/>
            <p:cNvCxnSpPr>
              <a:stCxn id="31" idx="0"/>
              <a:endCxn id="30" idx="3"/>
            </p:cNvCxnSpPr>
            <p:nvPr/>
          </p:nvCxnSpPr>
          <p:spPr>
            <a:xfrm rot="10800000" flipH="1">
              <a:off x="1144112" y="2218243"/>
              <a:ext cx="604500" cy="347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8" name="Google Shape;264;p28"/>
            <p:cNvCxnSpPr>
              <a:stCxn id="32" idx="0"/>
              <a:endCxn id="30" idx="4"/>
            </p:cNvCxnSpPr>
            <p:nvPr/>
          </p:nvCxnSpPr>
          <p:spPr>
            <a:xfrm rot="10800000" flipH="1">
              <a:off x="2334078" y="2312276"/>
              <a:ext cx="4200" cy="31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9" name="Google Shape;266;p28"/>
            <p:cNvCxnSpPr>
              <a:stCxn id="30" idx="5"/>
              <a:endCxn id="33" idx="0"/>
            </p:cNvCxnSpPr>
            <p:nvPr/>
          </p:nvCxnSpPr>
          <p:spPr>
            <a:xfrm>
              <a:off x="2927995" y="2218141"/>
              <a:ext cx="569700" cy="355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30" name="Google Shape;263;p28"/>
            <p:cNvSpPr/>
            <p:nvPr/>
          </p:nvSpPr>
          <p:spPr>
            <a:xfrm>
              <a:off x="1504268" y="1670160"/>
              <a:ext cx="1668000" cy="6420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Manager</a:t>
              </a:r>
              <a:endParaRPr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2;p28"/>
            <p:cNvSpPr/>
            <p:nvPr/>
          </p:nvSpPr>
          <p:spPr>
            <a:xfrm>
              <a:off x="608012" y="2565343"/>
              <a:ext cx="1072200" cy="7257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5;p28"/>
            <p:cNvSpPr/>
            <p:nvPr/>
          </p:nvSpPr>
          <p:spPr>
            <a:xfrm>
              <a:off x="1830228" y="2623976"/>
              <a:ext cx="1007700" cy="6816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7;p28"/>
            <p:cNvSpPr/>
            <p:nvPr/>
          </p:nvSpPr>
          <p:spPr>
            <a:xfrm>
              <a:off x="2958375" y="2573883"/>
              <a:ext cx="1078500" cy="7059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QA Team Leader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" name="Google Shape;11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913812" y="2960954"/>
            <a:ext cx="2882688" cy="1181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7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25" name="Google Shape;225;p30"/>
          <p:cNvGraphicFramePr/>
          <p:nvPr/>
        </p:nvGraphicFramePr>
        <p:xfrm>
          <a:off x="9288430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" name="Google Shape;226;p30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gosho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9FB6AB88-A98D-443A-9BAB-ED2432021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gosho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4" name="Google Shape;234;p31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BA1A276D-CD1C-4DF4-B21A-47F50AD1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3"/>
          <p:cNvSpPr txBox="1">
            <a:spLocks noGrp="1"/>
          </p:cNvSpPr>
          <p:nvPr>
            <p:ph idx="1"/>
          </p:nvPr>
        </p:nvSpPr>
        <p:spPr>
          <a:xfrm>
            <a:off x="303211" y="3276600"/>
            <a:ext cx="8610601" cy="3444876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Колизия настъпва, когато хеш функцията генерира един и същ хеш за различни ключове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sz="2600" dirty="0" smtClean="0">
                <a:latin typeface="Cambria"/>
                <a:ea typeface="Cambria"/>
                <a:cs typeface="Cambria"/>
                <a:sym typeface="Cambria"/>
              </a:rPr>
              <a:t>При </a:t>
            </a:r>
            <a:r>
              <a:rPr lang="bg-BG" sz="2600" dirty="0" smtClean="0">
                <a:latin typeface="Cambria"/>
                <a:ea typeface="Cambria"/>
                <a:cs typeface="Cambria"/>
                <a:sym typeface="Cambria"/>
              </a:rPr>
              <a:t>малко </a:t>
            </a:r>
            <a:r>
              <a:rPr lang="en" sz="2600" dirty="0" smtClean="0">
                <a:latin typeface="Cambria"/>
                <a:ea typeface="Cambria"/>
                <a:cs typeface="Cambria"/>
                <a:sym typeface="Cambria"/>
              </a:rPr>
              <a:t>колизии</a:t>
            </a:r>
            <a:r>
              <a:rPr lang="en" sz="2600" dirty="0">
                <a:latin typeface="Cambria"/>
                <a:ea typeface="Cambria"/>
                <a:cs typeface="Cambria"/>
                <a:sym typeface="Cambria"/>
              </a:rPr>
              <a:t>, бързодействието </a:t>
            </a:r>
            <a:r>
              <a:rPr lang="en" sz="2600" dirty="0" smtClean="0">
                <a:latin typeface="Cambria"/>
                <a:ea typeface="Cambria"/>
                <a:cs typeface="Cambria"/>
                <a:sym typeface="Cambria"/>
              </a:rPr>
              <a:t>не </a:t>
            </a:r>
            <a:r>
              <a:rPr lang="en" sz="2600" dirty="0">
                <a:latin typeface="Cambria"/>
                <a:ea typeface="Cambria"/>
                <a:cs typeface="Cambria"/>
                <a:sym typeface="Cambria"/>
              </a:rPr>
              <a:t>се </a:t>
            </a:r>
            <a:r>
              <a:rPr lang="en" sz="2600" dirty="0" smtClean="0">
                <a:latin typeface="Cambria"/>
                <a:ea typeface="Cambria"/>
                <a:cs typeface="Cambria"/>
                <a:sym typeface="Cambria"/>
              </a:rPr>
              <a:t>афектира</a:t>
            </a:r>
            <a:endParaRPr lang="bg-BG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rgbClr val="ED9411"/>
              </a:buClr>
              <a:buFont typeface="Cambria"/>
              <a:buChar char="▪"/>
            </a:pPr>
            <a:r>
              <a:rPr lang="ru-RU" sz="2400" dirty="0">
                <a:latin typeface="Cambria"/>
                <a:ea typeface="Cambria"/>
                <a:cs typeface="Cambria"/>
                <a:sym typeface="Cambria"/>
              </a:rPr>
              <a:t>Стратегии за разрешаване на </a:t>
            </a:r>
            <a:r>
              <a:rPr lang="ru-RU" sz="2400" dirty="0" smtClean="0">
                <a:latin typeface="Cambria"/>
                <a:ea typeface="Cambria"/>
                <a:cs typeface="Cambria"/>
                <a:sym typeface="Cambria"/>
              </a:rPr>
              <a:t>колизии:</a:t>
            </a:r>
            <a:endParaRPr lang="ru-RU" sz="2400" dirty="0"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ru-RU" sz="2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Свързване</a:t>
            </a:r>
            <a:r>
              <a:rPr lang="ru-RU" sz="2000" dirty="0">
                <a:latin typeface="Cambria"/>
                <a:ea typeface="Cambria"/>
                <a:cs typeface="Cambria"/>
                <a:sym typeface="Cambria"/>
              </a:rPr>
              <a:t> на елементите в </a:t>
            </a:r>
            <a:r>
              <a:rPr lang="ru-RU" sz="2000" dirty="0" smtClean="0">
                <a:latin typeface="Cambria"/>
                <a:ea typeface="Cambria"/>
                <a:cs typeface="Cambria"/>
                <a:sym typeface="Cambria"/>
              </a:rPr>
              <a:t>колизия в списък</a:t>
            </a:r>
            <a:endParaRPr lang="ru-RU" sz="2000" dirty="0"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ru-RU" sz="2000" dirty="0">
                <a:latin typeface="Cambria"/>
                <a:ea typeface="Cambria"/>
                <a:cs typeface="Cambria"/>
                <a:sym typeface="Cambria"/>
              </a:rPr>
              <a:t>Използване на </a:t>
            </a:r>
            <a:r>
              <a:rPr lang="ru-RU" sz="2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други </a:t>
            </a:r>
            <a:r>
              <a:rPr lang="bg-BG" sz="2000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свободни</a:t>
            </a:r>
            <a:r>
              <a:rPr lang="en-US" sz="2000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ru-RU" sz="2000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клетки</a:t>
            </a:r>
            <a:r>
              <a:rPr lang="ru-RU" sz="20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ru-RU" sz="2000" dirty="0">
                <a:latin typeface="Cambria"/>
                <a:ea typeface="Cambria"/>
                <a:cs typeface="Cambria"/>
                <a:sym typeface="Cambria"/>
              </a:rPr>
              <a:t>от таблицата</a:t>
            </a: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ru-RU" sz="2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Cuckoo</a:t>
            </a:r>
            <a:r>
              <a:rPr lang="ru-RU" sz="20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ru-RU" sz="2000" dirty="0" smtClean="0">
                <a:latin typeface="Cambria"/>
                <a:ea typeface="Cambria"/>
                <a:cs typeface="Cambria"/>
                <a:sym typeface="Cambria"/>
              </a:rPr>
              <a:t>хеширане</a:t>
            </a:r>
            <a:r>
              <a:rPr lang="en-US" sz="20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bg-BG" sz="2000" dirty="0" smtClean="0">
                <a:latin typeface="Cambria"/>
                <a:ea typeface="Cambria"/>
                <a:cs typeface="Cambria"/>
                <a:sym typeface="Cambria"/>
              </a:rPr>
              <a:t>и </a:t>
            </a:r>
            <a:r>
              <a:rPr lang="ru-RU" sz="2000" dirty="0" smtClean="0">
                <a:latin typeface="Cambria"/>
                <a:ea typeface="Cambria"/>
                <a:cs typeface="Cambria"/>
                <a:sym typeface="Cambria"/>
              </a:rPr>
              <a:t>други</a:t>
            </a:r>
            <a:r>
              <a:rPr lang="ru-RU" sz="2000" dirty="0">
                <a:latin typeface="Cambria"/>
                <a:ea typeface="Cambria"/>
                <a:cs typeface="Cambria"/>
                <a:sym typeface="Cambria"/>
              </a:rPr>
              <a:t>...</a:t>
            </a:r>
          </a:p>
          <a:p>
            <a:pPr lvl="1">
              <a:buClr>
                <a:srgbClr val="ED9411"/>
              </a:buClr>
              <a:buFont typeface="Cambria"/>
              <a:buChar char="▪"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41" name="Google Shape;241;p32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gosho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2" name="Google Shape;242;p32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5765032" y="1345399"/>
            <a:ext cx="3148780" cy="1268470"/>
          </a:xfrm>
          <a:prstGeom prst="wedgeRoundRectCallout">
            <a:avLst>
              <a:gd name="adj1" fmla="val 69950"/>
              <a:gd name="adj2" fmla="val 13273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47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Колизия</a:t>
            </a:r>
            <a:endParaRPr sz="4799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4" name="Google Shape;244;p32" descr="Clo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2430" y="2192622"/>
            <a:ext cx="3460965" cy="34609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BBA3DC49-CD15-42B0-A52D-C202CD4E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sz="3200" dirty="0">
                <a:solidFill>
                  <a:srgbClr val="FFA72A"/>
                </a:solidFill>
                <a:latin typeface="Cambria"/>
                <a:ea typeface="Cambria"/>
                <a:cs typeface="Cambria"/>
                <a:sym typeface="Cambria"/>
              </a:rPr>
              <a:t>Перфектно хеширане</a:t>
            </a:r>
            <a:endParaRPr sz="3200" dirty="0">
              <a:solidFill>
                <a:srgbClr val="FFA72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Перфектно хешираща функция е </a:t>
            </a:r>
            <a:r>
              <a:rPr lang="en" sz="2800" dirty="0" smtClean="0">
                <a:latin typeface="Cambria"/>
                <a:ea typeface="Cambria"/>
                <a:cs typeface="Cambria"/>
                <a:sym typeface="Cambria"/>
              </a:rPr>
              <a:t>тази,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която прави 1:1 съответствие </a:t>
            </a:r>
            <a:r>
              <a:rPr lang="bg-BG" sz="2800" dirty="0" smtClean="0">
                <a:latin typeface="Cambria"/>
                <a:ea typeface="Cambria"/>
                <a:cs typeface="Cambria"/>
                <a:sym typeface="Cambria"/>
              </a:rPr>
              <a:t>и</a:t>
            </a:r>
            <a:r>
              <a:rPr lang="en" sz="28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свързва всеки </a:t>
            </a:r>
            <a:r>
              <a:rPr lang="en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ключ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 към </a:t>
            </a:r>
            <a:r>
              <a:rPr lang="en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уникално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цяло число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 рамките на конкретен интервал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 повечето случаи перфектното хеширане </a:t>
            </a:r>
            <a:r>
              <a:rPr lang="bg-BG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не </a:t>
            </a:r>
            <a:r>
              <a:rPr lang="en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е </a:t>
            </a:r>
            <a:r>
              <a:rPr lang="en" sz="2800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възможно</a:t>
            </a:r>
            <a:endParaRPr lang="bg-BG" sz="2800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rgbClr val="ED9411"/>
              </a:buClr>
              <a:buFont typeface="Cambria"/>
              <a:buChar char="▪"/>
            </a:pPr>
            <a:r>
              <a:rPr lang="ru-RU" sz="3200" dirty="0">
                <a:solidFill>
                  <a:srgbClr val="FFA72A"/>
                </a:solidFill>
                <a:latin typeface="Cambria"/>
                <a:ea typeface="Cambria"/>
                <a:cs typeface="Cambria"/>
                <a:sym typeface="Cambria"/>
              </a:rPr>
              <a:t>Свойства</a:t>
            </a:r>
            <a:r>
              <a:rPr lang="ru-RU" sz="3200" dirty="0">
                <a:latin typeface="Cambria"/>
                <a:ea typeface="Cambria"/>
                <a:cs typeface="Cambria"/>
                <a:sym typeface="Cambria"/>
              </a:rPr>
              <a:t> на добрата хешираща функция</a:t>
            </a: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ru-RU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Консистентност</a:t>
            </a:r>
            <a:r>
              <a:rPr lang="ru-RU" sz="2800" dirty="0">
                <a:latin typeface="Cambria"/>
                <a:ea typeface="Cambria"/>
                <a:cs typeface="Cambria"/>
                <a:sym typeface="Cambria"/>
              </a:rPr>
              <a:t> - еднакви ключове </a:t>
            </a:r>
            <a:r>
              <a:rPr lang="ru-RU" sz="2800" dirty="0" smtClean="0">
                <a:latin typeface="Cambria"/>
                <a:ea typeface="Cambria"/>
                <a:cs typeface="Cambria"/>
                <a:sym typeface="Cambria"/>
              </a:rPr>
              <a:t> =&gt; един </a:t>
            </a:r>
            <a:r>
              <a:rPr lang="ru-RU" sz="2800" dirty="0">
                <a:latin typeface="Cambria"/>
                <a:ea typeface="Cambria"/>
                <a:cs typeface="Cambria"/>
                <a:sym typeface="Cambria"/>
              </a:rPr>
              <a:t>и същ хеш</a:t>
            </a: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ru-RU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Ефективност</a:t>
            </a:r>
            <a:r>
              <a:rPr lang="ru-RU" sz="28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ru-RU" sz="2800" dirty="0" smtClean="0">
                <a:latin typeface="Cambria"/>
                <a:ea typeface="Cambria"/>
                <a:cs typeface="Cambria"/>
                <a:sym typeface="Cambria"/>
              </a:rPr>
              <a:t>– бързи при </a:t>
            </a:r>
            <a:r>
              <a:rPr lang="ru-RU" sz="2800" dirty="0">
                <a:latin typeface="Cambria"/>
                <a:ea typeface="Cambria"/>
                <a:cs typeface="Cambria"/>
                <a:sym typeface="Cambria"/>
              </a:rPr>
              <a:t>изчисляването на </a:t>
            </a:r>
            <a:r>
              <a:rPr lang="ru-RU" sz="2800" dirty="0" smtClean="0">
                <a:latin typeface="Cambria"/>
                <a:ea typeface="Cambria"/>
                <a:cs typeface="Cambria"/>
                <a:sym typeface="Cambria"/>
              </a:rPr>
              <a:t>хеш-а</a:t>
            </a:r>
            <a:endParaRPr lang="ru-RU" sz="2800" dirty="0"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ru-RU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Равномерност</a:t>
            </a:r>
            <a:r>
              <a:rPr lang="ru-RU" sz="2800" dirty="0">
                <a:latin typeface="Cambria"/>
                <a:ea typeface="Cambria"/>
                <a:cs typeface="Cambria"/>
                <a:sym typeface="Cambria"/>
              </a:rPr>
              <a:t> - хешовете, произведени от хеширащата функция трябва да се равномерно разпределени</a:t>
            </a: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endParaRPr sz="3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="" xmlns:a16="http://schemas.microsoft.com/office/drawing/2014/main" id="{AAB5C4E8-C718-4EF2-AD5E-9240CAA23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545889" y="5275414"/>
            <a:ext cx="10917797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Дървовидни структури от данни</a:t>
            </a:r>
            <a:endParaRPr dirty="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92" y="1533171"/>
            <a:ext cx="8560778" cy="32667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="" xmlns:a16="http://schemas.microsoft.com/office/drawing/2014/main" id="{7B471116-E128-4D4C-B7DC-27BE2DC4959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219075">
              <a:buSzPts val="2000"/>
            </a:pPr>
            <a:r>
              <a:rPr lang="en" sz="2666" dirty="0"/>
              <a:t>Дървовидните структури </a:t>
            </a:r>
            <a:r>
              <a:rPr lang="en" sz="2666" dirty="0" smtClean="0"/>
              <a:t>са</a:t>
            </a:r>
            <a:r>
              <a:rPr lang="bg-BG" sz="2666" dirty="0" smtClean="0"/>
              <a:t> р</a:t>
            </a:r>
            <a:r>
              <a:rPr lang="en" sz="2666" dirty="0" smtClean="0"/>
              <a:t>азклонени </a:t>
            </a:r>
            <a:r>
              <a:rPr lang="bg-BG" sz="2666" dirty="0" smtClean="0"/>
              <a:t/>
            </a:r>
            <a:br>
              <a:rPr lang="bg-BG" sz="2666" dirty="0" smtClean="0"/>
            </a:br>
            <a:r>
              <a:rPr lang="en" sz="2666" dirty="0" smtClean="0"/>
              <a:t>йерархични </a:t>
            </a:r>
            <a:r>
              <a:rPr lang="en" sz="2666" dirty="0"/>
              <a:t>структури от данни</a:t>
            </a:r>
            <a:endParaRPr sz="2666" dirty="0"/>
          </a:p>
          <a:p>
            <a:pPr marL="304800" lvl="1" indent="-219075">
              <a:spcBef>
                <a:spcPts val="0"/>
              </a:spcBef>
              <a:buSzPts val="2000"/>
            </a:pPr>
            <a:r>
              <a:rPr lang="en" sz="2666" dirty="0"/>
              <a:t>Изградени </a:t>
            </a:r>
            <a:r>
              <a:rPr lang="bg-BG" sz="2666" dirty="0" smtClean="0"/>
              <a:t>са </a:t>
            </a:r>
            <a:r>
              <a:rPr lang="en" sz="2666" dirty="0" smtClean="0"/>
              <a:t>от </a:t>
            </a:r>
            <a:r>
              <a:rPr lang="en" sz="2666" dirty="0" smtClean="0">
                <a:solidFill>
                  <a:srgbClr val="FFA72A"/>
                </a:solidFill>
              </a:rPr>
              <a:t>възли</a:t>
            </a:r>
            <a:r>
              <a:rPr lang="bg-BG" sz="2666" dirty="0" smtClean="0">
                <a:solidFill>
                  <a:srgbClr val="FFA72A"/>
                </a:solidFill>
              </a:rPr>
              <a:t> </a:t>
            </a:r>
            <a:r>
              <a:rPr lang="bg-BG" sz="2666" dirty="0" smtClean="0"/>
              <a:t>(върхове)</a:t>
            </a:r>
            <a:endParaRPr sz="2666" dirty="0"/>
          </a:p>
          <a:p>
            <a:pPr marL="304800" lvl="1" indent="-219075">
              <a:spcBef>
                <a:spcPts val="0"/>
              </a:spcBef>
              <a:buSzPts val="2000"/>
            </a:pPr>
            <a:r>
              <a:rPr lang="en" sz="2666" dirty="0"/>
              <a:t>Всеки възел е свързан с други възли </a:t>
            </a:r>
            <a:r>
              <a:rPr lang="bg-BG" sz="2666" dirty="0" smtClean="0"/>
              <a:t/>
            </a:r>
            <a:br>
              <a:rPr lang="bg-BG" sz="2666" dirty="0" smtClean="0"/>
            </a:br>
            <a:r>
              <a:rPr lang="en" sz="2666" dirty="0" smtClean="0"/>
              <a:t>(</a:t>
            </a:r>
            <a:r>
              <a:rPr lang="en" sz="2666" dirty="0"/>
              <a:t>разклонения на дървото</a:t>
            </a:r>
            <a:r>
              <a:rPr lang="en" sz="2666" dirty="0" smtClean="0"/>
              <a:t>)</a:t>
            </a:r>
            <a:r>
              <a:rPr lang="bg-BG" sz="2666" dirty="0" smtClean="0"/>
              <a:t> чрез </a:t>
            </a:r>
            <a:r>
              <a:rPr lang="bg-BG" sz="2666" dirty="0" smtClean="0">
                <a:solidFill>
                  <a:srgbClr val="FFA72A"/>
                </a:solidFill>
              </a:rPr>
              <a:t>ребра</a:t>
            </a:r>
          </a:p>
          <a:p>
            <a:pPr marL="304800" lvl="1" indent="-219075">
              <a:spcBef>
                <a:spcPts val="0"/>
              </a:spcBef>
              <a:buSzPts val="2000"/>
            </a:pPr>
            <a:r>
              <a:rPr lang="ru-RU" sz="2666" dirty="0" smtClean="0"/>
              <a:t>Върховете може да са:</a:t>
            </a:r>
            <a:endParaRPr lang="ru-RU" sz="2666" dirty="0"/>
          </a:p>
          <a:p>
            <a:pPr marL="609600" lvl="2" indent="-219075">
              <a:spcBef>
                <a:spcPts val="0"/>
              </a:spcBef>
              <a:buSzPts val="2000"/>
            </a:pPr>
            <a:r>
              <a:rPr lang="ru-RU" sz="2466" dirty="0">
                <a:solidFill>
                  <a:srgbClr val="FFA72A"/>
                </a:solidFill>
              </a:rPr>
              <a:t>Родител</a:t>
            </a:r>
          </a:p>
          <a:p>
            <a:pPr marL="609600" lvl="2" indent="-219075">
              <a:spcBef>
                <a:spcPts val="0"/>
              </a:spcBef>
              <a:buSzPts val="2000"/>
            </a:pPr>
            <a:r>
              <a:rPr lang="ru-RU" sz="2466" dirty="0" smtClean="0">
                <a:solidFill>
                  <a:srgbClr val="FFA72A"/>
                </a:solidFill>
              </a:rPr>
              <a:t>Наследник</a:t>
            </a:r>
            <a:endParaRPr lang="bg-BG" sz="2666" dirty="0" smtClean="0">
              <a:solidFill>
                <a:srgbClr val="FFA72A"/>
              </a:solidFill>
            </a:endParaRPr>
          </a:p>
          <a:p>
            <a:pPr marL="304800" lvl="1" indent="-219075">
              <a:spcBef>
                <a:spcPts val="0"/>
              </a:spcBef>
              <a:buSzPts val="2000"/>
            </a:pPr>
            <a:r>
              <a:rPr lang="ru-RU" sz="2666" dirty="0" smtClean="0"/>
              <a:t>Върхът </a:t>
            </a:r>
            <a:r>
              <a:rPr lang="ru-RU" sz="2666" dirty="0"/>
              <a:t>без родител се нарича “</a:t>
            </a:r>
            <a:r>
              <a:rPr lang="ru-RU" sz="2666" dirty="0">
                <a:solidFill>
                  <a:srgbClr val="FFA72A"/>
                </a:solidFill>
              </a:rPr>
              <a:t>корен</a:t>
            </a:r>
            <a:r>
              <a:rPr lang="ru-RU" sz="2666" dirty="0"/>
              <a:t>”</a:t>
            </a:r>
          </a:p>
          <a:p>
            <a:pPr marL="609600" lvl="2" indent="-219075">
              <a:spcBef>
                <a:spcPts val="0"/>
              </a:spcBef>
              <a:buSzPts val="2000"/>
            </a:pPr>
            <a:r>
              <a:rPr lang="ru-RU" sz="2466" dirty="0"/>
              <a:t>Всяко дърво има само </a:t>
            </a:r>
            <a:r>
              <a:rPr lang="ru-RU" sz="2466" dirty="0" smtClean="0"/>
              <a:t>един корен</a:t>
            </a:r>
            <a:endParaRPr lang="ru-RU" sz="2466" dirty="0"/>
          </a:p>
          <a:p>
            <a:pPr marL="304800" lvl="1" indent="-219075">
              <a:spcBef>
                <a:spcPts val="0"/>
              </a:spcBef>
              <a:buSzPts val="2000"/>
            </a:pPr>
            <a:r>
              <a:rPr lang="ru-RU" sz="2666" dirty="0"/>
              <a:t>Връх без наследници се нарича “</a:t>
            </a:r>
            <a:r>
              <a:rPr lang="ru-RU" sz="2666" dirty="0">
                <a:solidFill>
                  <a:srgbClr val="FFA72A"/>
                </a:solidFill>
              </a:rPr>
              <a:t>листо</a:t>
            </a:r>
            <a:r>
              <a:rPr lang="ru-RU" sz="2666" dirty="0"/>
              <a:t>”</a:t>
            </a:r>
          </a:p>
          <a:p>
            <a:pPr marL="304800" lvl="1" indent="-219075">
              <a:spcBef>
                <a:spcPts val="0"/>
              </a:spcBef>
              <a:buSzPts val="2000"/>
            </a:pPr>
            <a:endParaRPr sz="2666" dirty="0" smtClean="0"/>
          </a:p>
          <a:p>
            <a:pPr indent="0">
              <a:buNone/>
            </a:pPr>
            <a:endParaRPr sz="2666"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Дървовидни структури от данни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7721927" y="419013"/>
            <a:ext cx="3622312" cy="2775765"/>
            <a:chOff x="2845389" y="3634852"/>
            <a:chExt cx="3185374" cy="2530829"/>
          </a:xfrm>
        </p:grpSpPr>
        <p:cxnSp>
          <p:nvCxnSpPr>
            <p:cNvPr id="168" name="Google Shape;168;p26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26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6"/>
            <p:cNvCxnSpPr/>
            <p:nvPr/>
          </p:nvCxnSpPr>
          <p:spPr>
            <a:xfrm>
              <a:off x="3920989" y="5179720"/>
              <a:ext cx="189000" cy="34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6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6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6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895589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6" name="Google Shape;196;p26"/>
          <p:cNvSpPr/>
          <p:nvPr/>
        </p:nvSpPr>
        <p:spPr>
          <a:xfrm>
            <a:off x="5948429" y="1855712"/>
            <a:ext cx="1133305" cy="639034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Дърво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" name="Slide Number Placeholder">
            <a:extLst>
              <a:ext uri="{FF2B5EF4-FFF2-40B4-BE49-F238E27FC236}">
                <a16:creationId xmlns="" xmlns:a16="http://schemas.microsoft.com/office/drawing/2014/main" id="{6DFD1E94-8950-4422-B640-02B6AC677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uiExpand="1" build="p"/>
      <p:bldP spid="1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3200" dirty="0"/>
              <a:t>Възел, ребро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Корен, родител, дете, брат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Дълбочина, височина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Под-дърво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Вътрешен възел, листо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Предшественик, наследник</a:t>
            </a:r>
            <a:endParaRPr sz="3200"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 dirty="0"/>
              <a:t>Дървовидни структури от данни – терминология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9717641" y="2098665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0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9718340" y="3342907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1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9718340" y="4626406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2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6100862" y="2226163"/>
            <a:ext cx="3616793" cy="2877646"/>
            <a:chOff x="2845389" y="3634852"/>
            <a:chExt cx="3185374" cy="2530829"/>
          </a:xfrm>
        </p:grpSpPr>
        <p:cxnSp>
          <p:nvCxnSpPr>
            <p:cNvPr id="316" name="Google Shape;316;p31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31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1"/>
            <p:cNvCxnSpPr/>
            <p:nvPr/>
          </p:nvCxnSpPr>
          <p:spPr>
            <a:xfrm>
              <a:off x="3952908" y="5142992"/>
              <a:ext cx="221400" cy="4101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1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1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31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31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3199"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199"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006044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199"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9479603" y="5871315"/>
            <a:ext cx="2362185" cy="539459"/>
          </a:xfrm>
          <a:prstGeom prst="wedgeRoundRectCallout">
            <a:avLst>
              <a:gd name="adj1" fmla="val -60865"/>
              <a:gd name="adj2" fmla="val -17321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Височина = 3</a:t>
            </a:r>
            <a:endParaRPr sz="23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6401978" y="1828800"/>
            <a:ext cx="1166096" cy="539459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Корен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7506146" y="5299996"/>
            <a:ext cx="1166096" cy="539459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Листо</a:t>
            </a:r>
            <a:endParaRPr sz="23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5865812" y="2999207"/>
            <a:ext cx="2511746" cy="2193429"/>
          </a:xfrm>
          <a:prstGeom prst="triangle">
            <a:avLst>
              <a:gd name="adj" fmla="val 50272"/>
            </a:avLst>
          </a:prstGeom>
          <a:noFill/>
          <a:ln w="22225" cap="flat" cmpd="sng">
            <a:solidFill>
              <a:srgbClr val="ECE9E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Slide Number Placeholder">
            <a:extLst>
              <a:ext uri="{FF2B5EF4-FFF2-40B4-BE49-F238E27FC236}">
                <a16:creationId xmlns="" xmlns:a16="http://schemas.microsoft.com/office/drawing/2014/main" id="{BCD586BF-6A60-4E00-A7FC-B7DF90F7E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uiExpand="1" build="p"/>
      <p:bldP spid="312" grpId="0"/>
      <p:bldP spid="313" grpId="0"/>
      <p:bldP spid="314" grpId="0"/>
      <p:bldP spid="329" grpId="0" animBg="1"/>
      <p:bldP spid="330" grpId="0" animBg="1"/>
      <p:bldP spid="331" grpId="0" animBg="1"/>
      <p:bldP spid="3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="" xmlns:a16="http://schemas.microsoft.com/office/drawing/2014/main" id="{01621F6C-1433-4D98-9347-1815A8206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38" name="Google Shape;338;p32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8342399" cy="5570355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FFA72A"/>
                </a:solidFill>
                <a:sym typeface="Cambria"/>
              </a:rPr>
              <a:t>Двоични дървета </a:t>
            </a:r>
            <a:r>
              <a:rPr lang="ru-RU" sz="3200" dirty="0" smtClean="0">
                <a:sym typeface="Cambria"/>
              </a:rPr>
              <a:t>- имат </a:t>
            </a:r>
            <a:r>
              <a:rPr lang="ru-RU" sz="3200" dirty="0" smtClean="0">
                <a:sym typeface="Cambria"/>
              </a:rPr>
              <a:t>не </a:t>
            </a:r>
            <a:r>
              <a:rPr lang="ru-RU" sz="3200" dirty="0" smtClean="0">
                <a:sym typeface="Cambria"/>
              </a:rPr>
              <a:t>повече от две разклонения</a:t>
            </a:r>
          </a:p>
          <a:p>
            <a:pPr lvl="1"/>
            <a:r>
              <a:rPr lang="ru-RU" sz="2800" dirty="0" smtClean="0">
                <a:sym typeface="Cambria"/>
              </a:rPr>
              <a:t>няма правила за подредба на елементите</a:t>
            </a:r>
          </a:p>
          <a:p>
            <a:r>
              <a:rPr lang="ru-RU" sz="3200" dirty="0" smtClean="0">
                <a:sym typeface="Cambria"/>
              </a:rPr>
              <a:t>Наредени (</a:t>
            </a:r>
            <a:r>
              <a:rPr lang="ru-RU" sz="3200" dirty="0" smtClean="0">
                <a:solidFill>
                  <a:srgbClr val="FFA72A"/>
                </a:solidFill>
                <a:sym typeface="Cambria"/>
              </a:rPr>
              <a:t>сортирани</a:t>
            </a:r>
            <a:r>
              <a:rPr lang="ru-RU" sz="3200" dirty="0" smtClean="0">
                <a:sym typeface="Cambria"/>
              </a:rPr>
              <a:t>) </a:t>
            </a:r>
            <a:r>
              <a:rPr lang="ru-RU" sz="3200" dirty="0" smtClean="0">
                <a:solidFill>
                  <a:srgbClr val="FFA72A"/>
                </a:solidFill>
                <a:sym typeface="Cambria"/>
              </a:rPr>
              <a:t>двоични дървета </a:t>
            </a:r>
          </a:p>
          <a:p>
            <a:pPr lvl="1"/>
            <a:r>
              <a:rPr lang="ru-RU" sz="2800" dirty="0" smtClean="0">
                <a:sym typeface="Cambria"/>
              </a:rPr>
              <a:t>Лявото разклонение на всеки възел има </a:t>
            </a:r>
            <a:br>
              <a:rPr lang="ru-RU" sz="2800" dirty="0" smtClean="0">
                <a:sym typeface="Cambria"/>
              </a:rPr>
            </a:br>
            <a:r>
              <a:rPr lang="ru-RU" sz="2800" dirty="0" smtClean="0">
                <a:sym typeface="Cambria"/>
              </a:rPr>
              <a:t>по-малка стойност от стойността на възела</a:t>
            </a:r>
          </a:p>
          <a:p>
            <a:pPr lvl="1"/>
            <a:r>
              <a:rPr lang="ru-RU" sz="2800" dirty="0" smtClean="0">
                <a:sym typeface="Cambria"/>
              </a:rPr>
              <a:t>Дясното разклонение на всеки </a:t>
            </a:r>
            <a:br>
              <a:rPr lang="ru-RU" sz="2800" dirty="0" smtClean="0">
                <a:sym typeface="Cambria"/>
              </a:rPr>
            </a:br>
            <a:r>
              <a:rPr lang="ru-RU" sz="2800" dirty="0" smtClean="0">
                <a:sym typeface="Cambria"/>
              </a:rPr>
              <a:t>възел има по-голяма стойност </a:t>
            </a:r>
            <a:br>
              <a:rPr lang="ru-RU" sz="2800" dirty="0" smtClean="0">
                <a:sym typeface="Cambria"/>
              </a:rPr>
            </a:br>
            <a:r>
              <a:rPr lang="ru-RU" sz="2800" dirty="0" smtClean="0">
                <a:sym typeface="Cambria"/>
              </a:rPr>
              <a:t>от стойността на възела.</a:t>
            </a:r>
          </a:p>
          <a:p>
            <a:endParaRPr lang="ru-RU" sz="3200" dirty="0">
              <a:sym typeface="Cambria"/>
            </a:endParaRPr>
          </a:p>
        </p:txBody>
      </p:sp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>
                <a:sym typeface="Cambria"/>
              </a:rPr>
              <a:t>Двоични дървета</a:t>
            </a:r>
            <a:endParaRPr lang="bg-BG" dirty="0">
              <a:sym typeface="Cambria"/>
            </a:endParaRPr>
          </a:p>
        </p:txBody>
      </p:sp>
      <p:grpSp>
        <p:nvGrpSpPr>
          <p:cNvPr id="8" name="Google Shape;181;p26"/>
          <p:cNvGrpSpPr/>
          <p:nvPr/>
        </p:nvGrpSpPr>
        <p:grpSpPr>
          <a:xfrm>
            <a:off x="8572027" y="457200"/>
            <a:ext cx="3230516" cy="2464545"/>
            <a:chOff x="4623619" y="2007160"/>
            <a:chExt cx="2931034" cy="2423170"/>
          </a:xfrm>
        </p:grpSpPr>
        <p:sp>
          <p:nvSpPr>
            <p:cNvPr id="9" name="Google Shape;182;p26"/>
            <p:cNvSpPr/>
            <p:nvPr/>
          </p:nvSpPr>
          <p:spPr>
            <a:xfrm>
              <a:off x="5778290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20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" name="Google Shape;183;p26"/>
            <p:cNvSpPr/>
            <p:nvPr/>
          </p:nvSpPr>
          <p:spPr>
            <a:xfrm>
              <a:off x="6577489" y="2887373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" name="Google Shape;184;p26"/>
            <p:cNvSpPr/>
            <p:nvPr/>
          </p:nvSpPr>
          <p:spPr>
            <a:xfrm>
              <a:off x="5018202" y="28817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" name="Google Shape;185;p26"/>
            <p:cNvSpPr/>
            <p:nvPr/>
          </p:nvSpPr>
          <p:spPr>
            <a:xfrm>
              <a:off x="6183940" y="386453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" name="Google Shape;186;p26"/>
            <p:cNvSpPr/>
            <p:nvPr/>
          </p:nvSpPr>
          <p:spPr>
            <a:xfrm>
              <a:off x="6976253" y="384888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" name="Google Shape;187;p26"/>
            <p:cNvCxnSpPr/>
            <p:nvPr/>
          </p:nvCxnSpPr>
          <p:spPr>
            <a:xfrm flipH="1">
              <a:off x="5508741" y="2488255"/>
              <a:ext cx="3720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88;p26"/>
            <p:cNvCxnSpPr/>
            <p:nvPr/>
          </p:nvCxnSpPr>
          <p:spPr>
            <a:xfrm flipH="1">
              <a:off x="6499184" y="3420189"/>
              <a:ext cx="2610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189;p26"/>
            <p:cNvCxnSpPr/>
            <p:nvPr/>
          </p:nvCxnSpPr>
          <p:spPr>
            <a:xfrm>
              <a:off x="6992759" y="3420189"/>
              <a:ext cx="2064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190;p26"/>
            <p:cNvCxnSpPr/>
            <p:nvPr/>
          </p:nvCxnSpPr>
          <p:spPr>
            <a:xfrm>
              <a:off x="6290070" y="2488255"/>
              <a:ext cx="4083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" name="Google Shape;191;p26"/>
            <p:cNvSpPr/>
            <p:nvPr/>
          </p:nvSpPr>
          <p:spPr>
            <a:xfrm>
              <a:off x="5406949" y="384108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" name="Google Shape;192;p26"/>
            <p:cNvSpPr/>
            <p:nvPr/>
          </p:nvSpPr>
          <p:spPr>
            <a:xfrm>
              <a:off x="4623619" y="38410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" name="Google Shape;193;p26"/>
            <p:cNvCxnSpPr/>
            <p:nvPr/>
          </p:nvCxnSpPr>
          <p:spPr>
            <a:xfrm flipH="1">
              <a:off x="4919552" y="3420189"/>
              <a:ext cx="2343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194;p26"/>
            <p:cNvCxnSpPr/>
            <p:nvPr/>
          </p:nvCxnSpPr>
          <p:spPr>
            <a:xfrm>
              <a:off x="5431313" y="3420189"/>
              <a:ext cx="216300" cy="43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" name="Google Shape;195;p26"/>
          <p:cNvSpPr/>
          <p:nvPr/>
        </p:nvSpPr>
        <p:spPr>
          <a:xfrm>
            <a:off x="6399212" y="280582"/>
            <a:ext cx="2348588" cy="639034"/>
          </a:xfrm>
          <a:prstGeom prst="wedgeRoundRectCallout">
            <a:avLst>
              <a:gd name="adj1" fmla="val 87321"/>
              <a:gd name="adj2" fmla="val 3673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Двоично дърво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789888" y="3910306"/>
            <a:ext cx="5067940" cy="2680661"/>
            <a:chOff x="5976803" y="3587636"/>
            <a:chExt cx="5756316" cy="3044773"/>
          </a:xfrm>
        </p:grpSpPr>
        <p:sp>
          <p:nvSpPr>
            <p:cNvPr id="24" name="Google Shape;1959;p83"/>
            <p:cNvSpPr/>
            <p:nvPr/>
          </p:nvSpPr>
          <p:spPr>
            <a:xfrm>
              <a:off x="10928928" y="5627087"/>
              <a:ext cx="804191" cy="776198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4925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" name="Google Shape;1960;p83"/>
            <p:cNvSpPr/>
            <p:nvPr/>
          </p:nvSpPr>
          <p:spPr>
            <a:xfrm>
              <a:off x="8808804" y="3587636"/>
              <a:ext cx="804191" cy="776198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4925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00"/>
            </a:p>
          </p:txBody>
        </p:sp>
        <p:sp>
          <p:nvSpPr>
            <p:cNvPr id="26" name="Google Shape;1961;p83"/>
            <p:cNvSpPr/>
            <p:nvPr/>
          </p:nvSpPr>
          <p:spPr>
            <a:xfrm>
              <a:off x="10002070" y="4730384"/>
              <a:ext cx="804191" cy="778197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4925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00"/>
            </a:p>
          </p:txBody>
        </p:sp>
        <p:sp>
          <p:nvSpPr>
            <p:cNvPr id="27" name="Google Shape;1962;p83"/>
            <p:cNvSpPr/>
            <p:nvPr/>
          </p:nvSpPr>
          <p:spPr>
            <a:xfrm>
              <a:off x="7220424" y="4677553"/>
              <a:ext cx="804191" cy="778197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4925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/>
            </a:p>
          </p:txBody>
        </p:sp>
        <p:sp>
          <p:nvSpPr>
            <p:cNvPr id="28" name="Google Shape;1963;p83"/>
            <p:cNvSpPr/>
            <p:nvPr/>
          </p:nvSpPr>
          <p:spPr>
            <a:xfrm>
              <a:off x="6551116" y="5704357"/>
              <a:ext cx="804191" cy="776198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4925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" name="Google Shape;1964;p83"/>
            <p:cNvSpPr/>
            <p:nvPr/>
          </p:nvSpPr>
          <p:spPr>
            <a:xfrm>
              <a:off x="7819221" y="5705947"/>
              <a:ext cx="806190" cy="776198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4925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sz="1400"/>
            </a:p>
          </p:txBody>
        </p:sp>
        <p:cxnSp>
          <p:nvCxnSpPr>
            <p:cNvPr id="30" name="Google Shape;1965;p83"/>
            <p:cNvCxnSpPr>
              <a:stCxn id="25" idx="3"/>
            </p:cNvCxnSpPr>
            <p:nvPr/>
          </p:nvCxnSpPr>
          <p:spPr>
            <a:xfrm flipH="1">
              <a:off x="7977612" y="4250162"/>
              <a:ext cx="948963" cy="628779"/>
            </a:xfrm>
            <a:prstGeom prst="straightConnector1">
              <a:avLst/>
            </a:prstGeom>
            <a:noFill/>
            <a:ln w="34925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966;p83"/>
            <p:cNvCxnSpPr/>
            <p:nvPr/>
          </p:nvCxnSpPr>
          <p:spPr>
            <a:xfrm flipH="1">
              <a:off x="7084892" y="5320917"/>
              <a:ext cx="266731" cy="421090"/>
            </a:xfrm>
            <a:prstGeom prst="straightConnector1">
              <a:avLst/>
            </a:prstGeom>
            <a:noFill/>
            <a:ln w="34925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967;p83"/>
            <p:cNvCxnSpPr/>
            <p:nvPr/>
          </p:nvCxnSpPr>
          <p:spPr>
            <a:xfrm>
              <a:off x="7815603" y="5381577"/>
              <a:ext cx="218343" cy="373903"/>
            </a:xfrm>
            <a:prstGeom prst="straightConnector1">
              <a:avLst/>
            </a:prstGeom>
            <a:noFill/>
            <a:ln w="34925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968;p83"/>
            <p:cNvCxnSpPr>
              <a:stCxn id="25" idx="5"/>
            </p:cNvCxnSpPr>
            <p:nvPr/>
          </p:nvCxnSpPr>
          <p:spPr>
            <a:xfrm>
              <a:off x="9495224" y="4250162"/>
              <a:ext cx="578873" cy="663655"/>
            </a:xfrm>
            <a:prstGeom prst="straightConnector1">
              <a:avLst/>
            </a:prstGeom>
            <a:noFill/>
            <a:ln w="34925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1969;p83"/>
            <p:cNvSpPr/>
            <p:nvPr/>
          </p:nvSpPr>
          <p:spPr>
            <a:xfrm>
              <a:off x="9233554" y="5663899"/>
              <a:ext cx="804191" cy="776198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4925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" name="Google Shape;1970;p83"/>
            <p:cNvCxnSpPr/>
            <p:nvPr/>
          </p:nvCxnSpPr>
          <p:spPr>
            <a:xfrm flipH="1">
              <a:off x="9854135" y="5434408"/>
              <a:ext cx="300722" cy="308320"/>
            </a:xfrm>
            <a:prstGeom prst="straightConnector1">
              <a:avLst/>
            </a:prstGeom>
            <a:noFill/>
            <a:ln w="34925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71;p83"/>
            <p:cNvCxnSpPr/>
            <p:nvPr/>
          </p:nvCxnSpPr>
          <p:spPr>
            <a:xfrm>
              <a:off x="10672878" y="5384848"/>
              <a:ext cx="381501" cy="343910"/>
            </a:xfrm>
            <a:prstGeom prst="straightConnector1">
              <a:avLst/>
            </a:prstGeom>
            <a:noFill/>
            <a:ln w="34925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972;p83"/>
            <p:cNvSpPr/>
            <p:nvPr/>
          </p:nvSpPr>
          <p:spPr>
            <a:xfrm>
              <a:off x="5976803" y="4099069"/>
              <a:ext cx="3255952" cy="2533340"/>
            </a:xfrm>
            <a:prstGeom prst="triangle">
              <a:avLst>
                <a:gd name="adj" fmla="val 50569"/>
              </a:avLst>
            </a:prstGeom>
            <a:noFill/>
            <a:ln w="22225" cap="flat" cmpd="sng">
              <a:solidFill>
                <a:srgbClr val="ECE9E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1973;p83"/>
          <p:cNvSpPr/>
          <p:nvPr/>
        </p:nvSpPr>
        <p:spPr>
          <a:xfrm>
            <a:off x="3549714" y="6104994"/>
            <a:ext cx="2563732" cy="429610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Възлите са </a:t>
            </a:r>
            <a:r>
              <a:rPr lang="en" sz="2799" b="1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</a:t>
            </a:r>
            <a:endParaRPr sz="2799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95;p26"/>
          <p:cNvSpPr/>
          <p:nvPr/>
        </p:nvSpPr>
        <p:spPr>
          <a:xfrm>
            <a:off x="10468305" y="3255225"/>
            <a:ext cx="1591690" cy="1099979"/>
          </a:xfrm>
          <a:prstGeom prst="wedgeRoundRectCallout">
            <a:avLst>
              <a:gd name="adj1" fmla="val -72183"/>
              <a:gd name="adj2" fmla="val 3966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bg-BG" sz="2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Наредено</a:t>
            </a:r>
            <a:br>
              <a:rPr lang="bg-BG" sz="2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bg-BG" sz="2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</a:t>
            </a:r>
            <a:r>
              <a:rPr lang="en" sz="2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воично</a:t>
            </a:r>
            <a:r>
              <a:rPr lang="bg-BG" sz="2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bg-BG" sz="2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дърво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27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912812" y="48006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Двоични </a:t>
            </a:r>
            <a:r>
              <a:rPr lang="en" dirty="0" smtClean="0"/>
              <a:t>дървета</a:t>
            </a:r>
            <a:r>
              <a:rPr lang="bg-BG" dirty="0" smtClean="0"/>
              <a:t> за търсене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912812" y="56781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Реализация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612" y="1084811"/>
            <a:ext cx="35052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9A30C2AC-E934-4252-9DCF-B388B3776E0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84"/>
          <p:cNvSpPr/>
          <p:nvPr/>
        </p:nvSpPr>
        <p:spPr>
          <a:xfrm>
            <a:off x="636800" y="990600"/>
            <a:ext cx="10943949" cy="554055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private class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399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Left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Right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T Item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4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Root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public int Count { get; private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Add(T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Remove(T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Contains(T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9" name="Google Shape;1979;p84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/>
              <a:t>Двоично дърво за търсене - </a:t>
            </a:r>
            <a:r>
              <a:rPr lang="bg-BG" dirty="0" smtClean="0"/>
              <a:t>реализация</a:t>
            </a:r>
            <a:endParaRPr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="" xmlns:a16="http://schemas.microsoft.com/office/drawing/2014/main" id="{344DE5E2-8FBD-4795-9094-0EDBC5424D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5" name="Google Shape;1986;p85"/>
          <p:cNvGrpSpPr/>
          <p:nvPr/>
        </p:nvGrpSpPr>
        <p:grpSpPr>
          <a:xfrm>
            <a:off x="8304212" y="4267200"/>
            <a:ext cx="3046004" cy="2048685"/>
            <a:chOff x="1939268" y="2057401"/>
            <a:chExt cx="4499340" cy="3082177"/>
          </a:xfrm>
        </p:grpSpPr>
        <p:sp>
          <p:nvSpPr>
            <p:cNvPr id="6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300"/>
            </a:p>
          </p:txBody>
        </p:sp>
        <p:sp>
          <p:nvSpPr>
            <p:cNvPr id="7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300"/>
            </a:p>
          </p:txBody>
        </p:sp>
        <p:sp>
          <p:nvSpPr>
            <p:cNvPr id="8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300"/>
            </a:p>
          </p:txBody>
        </p:sp>
        <p:sp>
          <p:nvSpPr>
            <p:cNvPr id="9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300"/>
            </a:p>
          </p:txBody>
        </p:sp>
        <p:sp>
          <p:nvSpPr>
            <p:cNvPr id="10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300"/>
            </a:p>
          </p:txBody>
        </p:sp>
        <p:cxnSp>
          <p:nvCxnSpPr>
            <p:cNvPr id="11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300"/>
            </a:p>
          </p:txBody>
        </p:sp>
        <p:cxnSp>
          <p:nvCxnSpPr>
            <p:cNvPr id="16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605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bg-BG" dirty="0" err="1">
                <a:sym typeface="Cambria"/>
              </a:rPr>
              <a:t>Хеш</a:t>
            </a:r>
            <a:r>
              <a:rPr lang="bg-BG" dirty="0">
                <a:sym typeface="Cambria"/>
              </a:rPr>
              <a:t> таблици</a:t>
            </a:r>
          </a:p>
          <a:p>
            <a:pPr marL="609600" lvl="2" indent="-304800">
              <a:spcBef>
                <a:spcPts val="0"/>
              </a:spcBef>
              <a:buClr>
                <a:srgbClr val="ED9411"/>
              </a:buClr>
              <a:buSzPct val="100000"/>
            </a:pPr>
            <a:r>
              <a:rPr lang="en" dirty="0">
                <a:sym typeface="Cambria"/>
              </a:rPr>
              <a:t>Хеширащи </a:t>
            </a:r>
            <a:r>
              <a:rPr lang="en" dirty="0">
                <a:sym typeface="Cambria"/>
              </a:rPr>
              <a:t>функции</a:t>
            </a:r>
            <a:endParaRPr dirty="0">
              <a:sym typeface="Cambria"/>
            </a:endParaRPr>
          </a:p>
          <a:p>
            <a:pPr marL="609600" lvl="2" indent="-304800">
              <a:spcBef>
                <a:spcPts val="0"/>
              </a:spcBef>
              <a:buClr>
                <a:srgbClr val="ED9411"/>
              </a:buClr>
              <a:buSzPct val="100000"/>
            </a:pPr>
            <a:r>
              <a:rPr lang="en" dirty="0">
                <a:sym typeface="Cambria"/>
              </a:rPr>
              <a:t>Управление </a:t>
            </a:r>
            <a:r>
              <a:rPr lang="en" dirty="0">
                <a:sym typeface="Cambria"/>
              </a:rPr>
              <a:t>на </a:t>
            </a:r>
            <a:r>
              <a:rPr lang="en" dirty="0">
                <a:sym typeface="Cambria"/>
              </a:rPr>
              <a:t>колизии</a:t>
            </a:r>
            <a:endParaRPr lang="bg-BG" dirty="0"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ru-RU" dirty="0"/>
              <a:t>Дървета</a:t>
            </a:r>
            <a:endParaRPr lang="ru-RU" dirty="0"/>
          </a:p>
          <a:p>
            <a:pPr marL="609600" lvl="2" indent="-304800">
              <a:spcBef>
                <a:spcPts val="0"/>
              </a:spcBef>
              <a:buClr>
                <a:srgbClr val="ED9411"/>
              </a:buClr>
              <a:buSzPct val="100000"/>
            </a:pPr>
            <a:r>
              <a:rPr lang="ru-RU" dirty="0"/>
              <a:t>Подредени двоични </a:t>
            </a:r>
            <a:r>
              <a:rPr lang="ru-RU" dirty="0"/>
              <a:t>дървета</a:t>
            </a:r>
          </a:p>
          <a:p>
            <a:pPr marL="609600" lvl="2" indent="-304800">
              <a:spcBef>
                <a:spcPts val="0"/>
              </a:spcBef>
              <a:buClr>
                <a:srgbClr val="ED9411"/>
              </a:buClr>
              <a:buSzPct val="100000"/>
            </a:pPr>
            <a:r>
              <a:rPr lang="ru-RU" dirty="0"/>
              <a:t>Реализация на двоично дърво</a:t>
            </a:r>
            <a:endParaRPr lang="ru-RU" dirty="0"/>
          </a:p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ru-RU" dirty="0"/>
              <a:t>Графи </a:t>
            </a:r>
            <a:r>
              <a:rPr lang="bg-BG" dirty="0"/>
              <a:t>и представяне на графи</a:t>
            </a:r>
            <a:endParaRPr lang="ru-RU" dirty="0"/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874" y="28956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031C84AA-818D-46F5-8E7F-AEC8B2A6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648" lvl="1" indent="-22854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sz="3400" dirty="0" smtClean="0"/>
              <a:t>if </a:t>
            </a:r>
            <a:r>
              <a:rPr lang="en" sz="3400" dirty="0"/>
              <a:t>node != null</a:t>
            </a:r>
            <a:endParaRPr sz="3400" dirty="0"/>
          </a:p>
          <a:p>
            <a:pPr marL="609448" lvl="3" indent="-22854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sz="3200" dirty="0"/>
              <a:t>if x &lt; node.value -&gt; левия клон</a:t>
            </a:r>
            <a:endParaRPr sz="3200" dirty="0"/>
          </a:p>
          <a:p>
            <a:pPr marL="609448" lvl="3" indent="-22854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sz="3200" dirty="0"/>
              <a:t>else if x &gt; node.value -&gt; десния клон</a:t>
            </a:r>
            <a:endParaRPr sz="3200" dirty="0"/>
          </a:p>
          <a:p>
            <a:pPr marL="609448" lvl="3" indent="-22854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sz="3200" dirty="0"/>
              <a:t>else if x == node.value -&gt; върни възел</a:t>
            </a:r>
            <a:endParaRPr sz="3200" dirty="0"/>
          </a:p>
        </p:txBody>
      </p:sp>
      <p:sp>
        <p:nvSpPr>
          <p:cNvPr id="1985" name="Google Shape;1985;p8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1163828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/>
              <a:t>Двоично дърво за търсене </a:t>
            </a:r>
            <a:r>
              <a:rPr lang="en" dirty="0" smtClean="0"/>
              <a:t>– търсене</a:t>
            </a:r>
            <a:r>
              <a:rPr lang="bg-BG" dirty="0" smtClean="0"/>
              <a:t> на елемент</a:t>
            </a:r>
            <a:endParaRPr dirty="0"/>
          </a:p>
        </p:txBody>
      </p:sp>
      <p:grpSp>
        <p:nvGrpSpPr>
          <p:cNvPr id="1986" name="Google Shape;1986;p85"/>
          <p:cNvGrpSpPr/>
          <p:nvPr/>
        </p:nvGrpSpPr>
        <p:grpSpPr>
          <a:xfrm>
            <a:off x="6837059" y="2743200"/>
            <a:ext cx="4983970" cy="3352124"/>
            <a:chOff x="1939268" y="2057401"/>
            <a:chExt cx="4499340" cy="3082177"/>
          </a:xfrm>
        </p:grpSpPr>
        <p:sp>
          <p:nvSpPr>
            <p:cNvPr id="1987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 dirty="0"/>
            </a:p>
          </p:txBody>
        </p:sp>
        <p:sp>
          <p:nvSpPr>
            <p:cNvPr id="1988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989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1990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1991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992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93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94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95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1996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1997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998" name="Google Shape;1998;p85"/>
          <p:cNvSpPr/>
          <p:nvPr/>
        </p:nvSpPr>
        <p:spPr>
          <a:xfrm>
            <a:off x="438545" y="5028783"/>
            <a:ext cx="6276765" cy="128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12 -&gt; 17 9 12</a:t>
            </a:r>
            <a:endParaRPr sz="1466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27 -&gt; 17 19 25 null</a:t>
            </a:r>
            <a:endParaRPr sz="3199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="" xmlns:a16="http://schemas.microsoft.com/office/drawing/2014/main" id="{A4672098-3292-47C6-8D1D-FC01031BED1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86"/>
          <p:cNvSpPr/>
          <p:nvPr/>
        </p:nvSpPr>
        <p:spPr>
          <a:xfrm>
            <a:off x="622463" y="1285664"/>
            <a:ext cx="10943949" cy="51054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</a:t>
            </a:r>
            <a:r>
              <a:rPr lang="en" sz="200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</a:t>
            </a:r>
            <a:r>
              <a:rPr lang="en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bg-BG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iterator = Root;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</a:t>
            </a:r>
            <a:r>
              <a:rPr lang="en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bg-BG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 == null)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false;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== 0)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true;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&gt; 0)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&lt; 0)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4" name="Google Shape;2004;p86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/>
              <a:t>Д</a:t>
            </a:r>
            <a:r>
              <a:rPr lang="en" dirty="0" smtClean="0"/>
              <a:t>воично </a:t>
            </a:r>
            <a:r>
              <a:rPr lang="en" dirty="0"/>
              <a:t>дърво за търсене - търсене</a:t>
            </a:r>
            <a:endParaRPr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="" xmlns:a16="http://schemas.microsoft.com/office/drawing/2014/main" id="{84BC30A7-8B4D-4603-9839-9970A041098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5" name="Google Shape;1986;p85"/>
          <p:cNvGrpSpPr/>
          <p:nvPr/>
        </p:nvGrpSpPr>
        <p:grpSpPr>
          <a:xfrm>
            <a:off x="8380412" y="1524000"/>
            <a:ext cx="3046004" cy="2048685"/>
            <a:chOff x="1939268" y="2057401"/>
            <a:chExt cx="4499340" cy="3082177"/>
          </a:xfrm>
        </p:grpSpPr>
        <p:sp>
          <p:nvSpPr>
            <p:cNvPr id="6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300"/>
            </a:p>
          </p:txBody>
        </p:sp>
        <p:sp>
          <p:nvSpPr>
            <p:cNvPr id="7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300"/>
            </a:p>
          </p:txBody>
        </p:sp>
        <p:sp>
          <p:nvSpPr>
            <p:cNvPr id="8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300"/>
            </a:p>
          </p:txBody>
        </p:sp>
        <p:sp>
          <p:nvSpPr>
            <p:cNvPr id="9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300"/>
            </a:p>
          </p:txBody>
        </p:sp>
        <p:sp>
          <p:nvSpPr>
            <p:cNvPr id="10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300"/>
            </a:p>
          </p:txBody>
        </p:sp>
        <p:cxnSp>
          <p:nvCxnSpPr>
            <p:cNvPr id="11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300"/>
            </a:p>
          </p:txBody>
        </p:sp>
        <p:cxnSp>
          <p:nvCxnSpPr>
            <p:cNvPr id="16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851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8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648" indent="-228543">
              <a:lnSpc>
                <a:spcPct val="100000"/>
              </a:lnSpc>
              <a:spcBef>
                <a:spcPts val="1200"/>
              </a:spcBef>
            </a:pPr>
            <a:r>
              <a:rPr lang="en" dirty="0" smtClean="0"/>
              <a:t>if </a:t>
            </a:r>
            <a:r>
              <a:rPr lang="en" dirty="0"/>
              <a:t>node == null -&gt; добави x</a:t>
            </a:r>
            <a:endParaRPr dirty="0"/>
          </a:p>
          <a:p>
            <a:pPr marL="304648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&lt; node.value -&gt; ляв клон</a:t>
            </a:r>
            <a:endParaRPr dirty="0"/>
          </a:p>
          <a:p>
            <a:pPr marL="304648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&gt; node.value -&gt; десен </a:t>
            </a:r>
            <a:r>
              <a:rPr lang="en" dirty="0" smtClean="0"/>
              <a:t>клон</a:t>
            </a:r>
            <a:endParaRPr lang="bg-BG" dirty="0" smtClean="0"/>
          </a:p>
          <a:p>
            <a:pPr marL="304648" indent="-228543">
              <a:lnSpc>
                <a:spcPct val="100000"/>
              </a:lnSpc>
              <a:spcBef>
                <a:spcPts val="1200"/>
              </a:spcBef>
            </a:pPr>
            <a:r>
              <a:rPr lang="en" dirty="0" smtClean="0"/>
              <a:t>else </a:t>
            </a:r>
            <a:r>
              <a:rPr lang="en" dirty="0"/>
              <a:t>-&gt; възела съществува</a:t>
            </a:r>
            <a:endParaRPr dirty="0"/>
          </a:p>
        </p:txBody>
      </p:sp>
      <p:sp>
        <p:nvSpPr>
          <p:cNvPr id="2010" name="Google Shape;2010;p8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11620598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/>
              <a:t>Двоично дърво за търсене </a:t>
            </a:r>
            <a:r>
              <a:rPr lang="en" dirty="0" smtClean="0"/>
              <a:t>– добавяне</a:t>
            </a:r>
            <a:r>
              <a:rPr lang="bg-BG" dirty="0" smtClean="0"/>
              <a:t> на елемент</a:t>
            </a:r>
            <a:endParaRPr dirty="0"/>
          </a:p>
        </p:txBody>
      </p:sp>
      <p:sp>
        <p:nvSpPr>
          <p:cNvPr id="2011" name="Google Shape;2011;p87"/>
          <p:cNvSpPr/>
          <p:nvPr/>
        </p:nvSpPr>
        <p:spPr>
          <a:xfrm>
            <a:off x="438552" y="5028783"/>
            <a:ext cx="8788911" cy="128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lvl="0">
              <a:lnSpc>
                <a:spcPct val="105000"/>
              </a:lnSpc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12</a:t>
            </a:r>
            <a:r>
              <a:rPr lang="en" sz="3199" dirty="0"/>
              <a:t> </a:t>
            </a:r>
            <a:r>
              <a:rPr lang="en" sz="3199" dirty="0">
                <a:solidFill>
                  <a:schemeClr val="bg1"/>
                </a:solidFill>
              </a:rPr>
              <a:t>-&gt; </a:t>
            </a: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9 12 return</a:t>
            </a:r>
            <a:endParaRPr sz="1466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27</a:t>
            </a:r>
            <a:r>
              <a:rPr lang="en" sz="3199" dirty="0"/>
              <a:t> </a:t>
            </a:r>
            <a:r>
              <a:rPr lang="en" sz="3199" dirty="0">
                <a:solidFill>
                  <a:schemeClr val="bg1"/>
                </a:solidFill>
              </a:rPr>
              <a:t>-&gt;</a:t>
            </a:r>
            <a:r>
              <a:rPr lang="en" sz="3199" b="1" dirty="0">
                <a:solidFill>
                  <a:schemeClr val="lt1"/>
                </a:solidFill>
                <a:latin typeface="Consolas"/>
                <a:sym typeface="Consolas"/>
              </a:rPr>
              <a:t> </a:t>
            </a: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19 25 null (добавяне)</a:t>
            </a:r>
            <a:endParaRPr sz="3199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12" name="Google Shape;2012;p87"/>
          <p:cNvGrpSpPr/>
          <p:nvPr/>
        </p:nvGrpSpPr>
        <p:grpSpPr>
          <a:xfrm>
            <a:off x="7237412" y="1490165"/>
            <a:ext cx="4486735" cy="3200187"/>
            <a:chOff x="1939268" y="2057401"/>
            <a:chExt cx="4499340" cy="3082177"/>
          </a:xfrm>
        </p:grpSpPr>
        <p:sp>
          <p:nvSpPr>
            <p:cNvPr id="2013" name="Google Shape;2013;p87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2015" name="Google Shape;2015;p87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2016" name="Google Shape;2016;p87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2017" name="Google Shape;2017;p87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2018" name="Google Shape;2018;p87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19" name="Google Shape;2019;p87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20" name="Google Shape;2020;p87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21" name="Google Shape;2021;p87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022" name="Google Shape;2022;p87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2023" name="Google Shape;2023;p87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7" name="Slide Number Placeholder">
            <a:extLst>
              <a:ext uri="{FF2B5EF4-FFF2-40B4-BE49-F238E27FC236}">
                <a16:creationId xmlns="" xmlns:a16="http://schemas.microsoft.com/office/drawing/2014/main" id="{4F24DB1F-14CD-47DC-888D-739DABDCA27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8"/>
          <p:cNvSpPr/>
          <p:nvPr/>
        </p:nvSpPr>
        <p:spPr>
          <a:xfrm>
            <a:off x="636800" y="914399"/>
            <a:ext cx="10970701" cy="580707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bg-BG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 = new </a:t>
            </a:r>
            <a:r>
              <a:rPr lang="en" sz="160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node.Item = item;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bg-BG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Root = node;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iterator = Root;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bg-BG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(iterator.Left != null &amp;&amp; iterator.Item.CompareTo(item) &gt;= 0)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(iterator.Right != null &amp;&amp; iterator.Item.CompareTo(item) &lt; 0)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bg-BG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(iterator.Item.CompareTo(item) &gt;= 0)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iterator.Left = node;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(iterator.Item.CompareTo(item) &lt; 0)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iterator.Right = node;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6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6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9" name="Google Shape;2029;p88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9724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/>
              <a:t>Двоично дърво за търсене </a:t>
            </a:r>
            <a:r>
              <a:rPr lang="en" dirty="0" smtClean="0"/>
              <a:t>– добавяне</a:t>
            </a:r>
            <a:r>
              <a:rPr lang="bg-BG" dirty="0" smtClean="0"/>
              <a:t> на елемент</a:t>
            </a:r>
            <a:endParaRPr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="" xmlns:a16="http://schemas.microsoft.com/office/drawing/2014/main" id="{70EB0744-D950-4EF7-8E96-AC39E94210E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5" name="Google Shape;1986;p85"/>
          <p:cNvGrpSpPr/>
          <p:nvPr/>
        </p:nvGrpSpPr>
        <p:grpSpPr>
          <a:xfrm>
            <a:off x="8380412" y="1136487"/>
            <a:ext cx="3046004" cy="2048685"/>
            <a:chOff x="1939268" y="2057401"/>
            <a:chExt cx="4499340" cy="3082177"/>
          </a:xfrm>
        </p:grpSpPr>
        <p:sp>
          <p:nvSpPr>
            <p:cNvPr id="6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300" dirty="0"/>
            </a:p>
          </p:txBody>
        </p:sp>
        <p:sp>
          <p:nvSpPr>
            <p:cNvPr id="7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300"/>
            </a:p>
          </p:txBody>
        </p:sp>
        <p:sp>
          <p:nvSpPr>
            <p:cNvPr id="8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300"/>
            </a:p>
          </p:txBody>
        </p:sp>
        <p:sp>
          <p:nvSpPr>
            <p:cNvPr id="9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300"/>
            </a:p>
          </p:txBody>
        </p:sp>
        <p:sp>
          <p:nvSpPr>
            <p:cNvPr id="10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300"/>
            </a:p>
          </p:txBody>
        </p:sp>
        <p:cxnSp>
          <p:nvCxnSpPr>
            <p:cNvPr id="11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300"/>
            </a:p>
          </p:txBody>
        </p:sp>
        <p:cxnSp>
          <p:nvCxnSpPr>
            <p:cNvPr id="16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32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8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227013" indent="-22701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if node == null -&gt; изход</a:t>
            </a:r>
            <a:endParaRPr dirty="0"/>
          </a:p>
          <a:p>
            <a:pPr marL="227013" indent="-22701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is leaf -&gt; премахни</a:t>
            </a:r>
            <a:endParaRPr dirty="0"/>
          </a:p>
          <a:p>
            <a:pPr marL="227013" indent="-22701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is not leaf -&gt; подмени</a:t>
            </a:r>
            <a:endParaRPr dirty="0"/>
          </a:p>
          <a:p>
            <a:pPr marL="227013" lvl="1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sz="3400" dirty="0"/>
              <a:t>(3 случая при подмяна на възел)</a:t>
            </a:r>
            <a:endParaRPr sz="3400" dirty="0"/>
          </a:p>
        </p:txBody>
      </p:sp>
      <p:sp>
        <p:nvSpPr>
          <p:cNvPr id="2035" name="Google Shape;2035;p8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11620598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/>
              <a:t>Двоично дърво за търсене </a:t>
            </a:r>
            <a:r>
              <a:rPr lang="en" dirty="0" smtClean="0"/>
              <a:t>– </a:t>
            </a:r>
            <a:r>
              <a:rPr lang="bg-BG" dirty="0" smtClean="0"/>
              <a:t>изтриване на елемент</a:t>
            </a:r>
            <a:endParaRPr dirty="0"/>
          </a:p>
        </p:txBody>
      </p:sp>
      <p:grpSp>
        <p:nvGrpSpPr>
          <p:cNvPr id="2036" name="Google Shape;2036;p89"/>
          <p:cNvGrpSpPr/>
          <p:nvPr/>
        </p:nvGrpSpPr>
        <p:grpSpPr>
          <a:xfrm>
            <a:off x="6631928" y="2101565"/>
            <a:ext cx="4983970" cy="3352124"/>
            <a:chOff x="1939268" y="2057401"/>
            <a:chExt cx="4499340" cy="3082177"/>
          </a:xfrm>
        </p:grpSpPr>
        <p:sp>
          <p:nvSpPr>
            <p:cNvPr id="2037" name="Google Shape;2037;p89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038" name="Google Shape;2038;p89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2039" name="Google Shape;2039;p89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2040" name="Google Shape;2040;p89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2041" name="Google Shape;2041;p89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2042" name="Google Shape;2042;p89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43" name="Google Shape;2043;p89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44" name="Google Shape;2044;p89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45" name="Google Shape;2045;p89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046" name="Google Shape;2046;p89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2047" name="Google Shape;2047;p89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6" name="Slide Number Placeholder">
            <a:extLst>
              <a:ext uri="{FF2B5EF4-FFF2-40B4-BE49-F238E27FC236}">
                <a16:creationId xmlns="" xmlns:a16="http://schemas.microsoft.com/office/drawing/2014/main" id="{2CBEE627-8268-4086-A7AD-245ED105593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227013" indent="-227013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Н</a:t>
            </a:r>
            <a:r>
              <a:rPr lang="en" dirty="0" smtClean="0"/>
              <a:t>а </a:t>
            </a:r>
            <a:r>
              <a:rPr lang="en" dirty="0"/>
              <a:t>елемент, който няма дясно </a:t>
            </a:r>
            <a:r>
              <a:rPr lang="en" dirty="0" smtClean="0"/>
              <a:t>поддърво</a:t>
            </a:r>
            <a:r>
              <a:rPr lang="bg-BG" dirty="0" smtClean="0"/>
              <a:t> – например 9</a:t>
            </a:r>
            <a:endParaRPr dirty="0"/>
          </a:p>
          <a:p>
            <a:pPr marL="531813" lvl="2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dirty="0"/>
              <a:t>Намираме елемента за премахване</a:t>
            </a:r>
            <a:endParaRPr dirty="0"/>
          </a:p>
          <a:p>
            <a:pPr marL="531813" lvl="2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dirty="0"/>
              <a:t>Корена на лявото поддърво заема мястото</a:t>
            </a:r>
            <a:br>
              <a:rPr lang="en" dirty="0"/>
            </a:br>
            <a:r>
              <a:rPr lang="en" dirty="0"/>
              <a:t>на премахнатия елемент</a:t>
            </a:r>
            <a:endParaRPr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  <a:buNone/>
            </a:pPr>
            <a:endParaRPr sz="3400" dirty="0"/>
          </a:p>
        </p:txBody>
      </p:sp>
      <p:sp>
        <p:nvSpPr>
          <p:cNvPr id="2053" name="Google Shape;2053;p90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54" name="Google Shape;2054;p90"/>
          <p:cNvSpPr/>
          <p:nvPr/>
        </p:nvSpPr>
        <p:spPr>
          <a:xfrm>
            <a:off x="8721442" y="2471699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55" name="Google Shape;2055;p90"/>
          <p:cNvSpPr/>
          <p:nvPr/>
        </p:nvSpPr>
        <p:spPr>
          <a:xfrm>
            <a:off x="9903884" y="3707899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 dirty="0"/>
          </a:p>
        </p:txBody>
      </p:sp>
      <p:sp>
        <p:nvSpPr>
          <p:cNvPr id="2056" name="Google Shape;2056;p90"/>
          <p:cNvSpPr/>
          <p:nvPr/>
        </p:nvSpPr>
        <p:spPr>
          <a:xfrm>
            <a:off x="7465326" y="3655384"/>
            <a:ext cx="844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57" name="Google Shape;2057;p90"/>
          <p:cNvSpPr/>
          <p:nvPr/>
        </p:nvSpPr>
        <p:spPr>
          <a:xfrm>
            <a:off x="9173331" y="5064409"/>
            <a:ext cx="849379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58" name="Google Shape;2058;p90"/>
          <p:cNvCxnSpPr/>
          <p:nvPr/>
        </p:nvCxnSpPr>
        <p:spPr>
          <a:xfrm flipH="1">
            <a:off x="8186105" y="3075480"/>
            <a:ext cx="601043" cy="6886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59" name="Google Shape;2059;p90"/>
          <p:cNvCxnSpPr/>
          <p:nvPr/>
        </p:nvCxnSpPr>
        <p:spPr>
          <a:xfrm flipH="1">
            <a:off x="7228851" y="4434495"/>
            <a:ext cx="457881" cy="61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60" name="Google Shape;2060;p90"/>
          <p:cNvCxnSpPr/>
          <p:nvPr/>
        </p:nvCxnSpPr>
        <p:spPr>
          <a:xfrm flipH="1">
            <a:off x="9690294" y="4434495"/>
            <a:ext cx="332313" cy="61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61" name="Google Shape;2061;p90"/>
          <p:cNvCxnSpPr/>
          <p:nvPr/>
        </p:nvCxnSpPr>
        <p:spPr>
          <a:xfrm>
            <a:off x="9459602" y="3134675"/>
            <a:ext cx="563053" cy="683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62" name="Google Shape;2062;p90"/>
          <p:cNvSpPr/>
          <p:nvPr/>
        </p:nvSpPr>
        <p:spPr>
          <a:xfrm>
            <a:off x="10765553" y="5018878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063" name="Google Shape;2063;p90"/>
          <p:cNvCxnSpPr/>
          <p:nvPr/>
        </p:nvCxnSpPr>
        <p:spPr>
          <a:xfrm>
            <a:off x="10534600" y="4463359"/>
            <a:ext cx="445084" cy="6010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64" name="Google Shape;2064;p90"/>
          <p:cNvSpPr/>
          <p:nvPr/>
        </p:nvSpPr>
        <p:spPr>
          <a:xfrm>
            <a:off x="6627812" y="5019446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5" name="Slide Number Placeholder">
            <a:extLst>
              <a:ext uri="{FF2B5EF4-FFF2-40B4-BE49-F238E27FC236}">
                <a16:creationId xmlns="" xmlns:a16="http://schemas.microsoft.com/office/drawing/2014/main" id="{0EE45567-8852-4299-AFC6-A6B1E0EBC68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0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965E-6 -3.7037E-7 L 0.06889 -0.19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9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227013" indent="-227013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На </a:t>
            </a:r>
            <a:r>
              <a:rPr lang="en" dirty="0" smtClean="0"/>
              <a:t>елемент</a:t>
            </a:r>
            <a:r>
              <a:rPr lang="en" dirty="0"/>
              <a:t>, чието дясно поддърво няма ляво </a:t>
            </a:r>
            <a:r>
              <a:rPr lang="en" dirty="0" smtClean="0"/>
              <a:t>поддърво</a:t>
            </a:r>
            <a:r>
              <a:rPr lang="bg-BG" dirty="0" smtClean="0"/>
              <a:t> - 19</a:t>
            </a:r>
            <a:endParaRPr dirty="0"/>
          </a:p>
          <a:p>
            <a:pPr marL="531813" lvl="2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dirty="0"/>
              <a:t>Намираме елемента за премахване</a:t>
            </a:r>
            <a:endParaRPr dirty="0"/>
          </a:p>
          <a:p>
            <a:pPr marL="531813" lvl="2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dirty="0"/>
              <a:t>Корена на дясното поддърво заема</a:t>
            </a:r>
            <a:br>
              <a:rPr lang="en" dirty="0"/>
            </a:br>
            <a:r>
              <a:rPr lang="en" dirty="0"/>
              <a:t>мястото на премахнатия елемент</a:t>
            </a:r>
            <a:endParaRPr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  <a:buNone/>
            </a:pPr>
            <a:endParaRPr sz="3400" dirty="0"/>
          </a:p>
        </p:txBody>
      </p:sp>
      <p:sp>
        <p:nvSpPr>
          <p:cNvPr id="2070" name="Google Shape;2070;p9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cxnSp>
        <p:nvCxnSpPr>
          <p:cNvPr id="2071" name="Google Shape;2071;p91"/>
          <p:cNvCxnSpPr/>
          <p:nvPr/>
        </p:nvCxnSpPr>
        <p:spPr>
          <a:xfrm flipH="1">
            <a:off x="10742641" y="5334951"/>
            <a:ext cx="329914" cy="7314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72" name="Google Shape;2072;p91"/>
          <p:cNvSpPr txBox="1"/>
          <p:nvPr/>
        </p:nvSpPr>
        <p:spPr>
          <a:xfrm>
            <a:off x="10160706" y="5953936"/>
            <a:ext cx="726611" cy="52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t" anchorCtr="0">
            <a:noAutofit/>
          </a:bodyPr>
          <a:lstStyle/>
          <a:p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466"/>
          </a:p>
        </p:txBody>
      </p:sp>
      <p:sp>
        <p:nvSpPr>
          <p:cNvPr id="2073" name="Google Shape;2073;p91"/>
          <p:cNvSpPr/>
          <p:nvPr/>
        </p:nvSpPr>
        <p:spPr>
          <a:xfrm>
            <a:off x="8797642" y="2037603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 dirty="0"/>
          </a:p>
        </p:txBody>
      </p:sp>
      <p:sp>
        <p:nvSpPr>
          <p:cNvPr id="2074" name="Google Shape;2074;p91"/>
          <p:cNvSpPr/>
          <p:nvPr/>
        </p:nvSpPr>
        <p:spPr>
          <a:xfrm>
            <a:off x="9980084" y="3273803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75" name="Google Shape;2075;p91"/>
          <p:cNvSpPr/>
          <p:nvPr/>
        </p:nvSpPr>
        <p:spPr>
          <a:xfrm>
            <a:off x="7541526" y="3221288"/>
            <a:ext cx="844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76" name="Google Shape;2076;p91"/>
          <p:cNvSpPr/>
          <p:nvPr/>
        </p:nvSpPr>
        <p:spPr>
          <a:xfrm>
            <a:off x="9249531" y="4630313"/>
            <a:ext cx="849379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77" name="Google Shape;2077;p91"/>
          <p:cNvCxnSpPr/>
          <p:nvPr/>
        </p:nvCxnSpPr>
        <p:spPr>
          <a:xfrm flipH="1">
            <a:off x="8262305" y="2641384"/>
            <a:ext cx="601043" cy="6886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78" name="Google Shape;2078;p91"/>
          <p:cNvCxnSpPr/>
          <p:nvPr/>
        </p:nvCxnSpPr>
        <p:spPr>
          <a:xfrm flipH="1">
            <a:off x="7305051" y="4000399"/>
            <a:ext cx="457881" cy="61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79" name="Google Shape;2079;p91"/>
          <p:cNvCxnSpPr/>
          <p:nvPr/>
        </p:nvCxnSpPr>
        <p:spPr>
          <a:xfrm flipH="1">
            <a:off x="9766494" y="4000399"/>
            <a:ext cx="332313" cy="61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80" name="Google Shape;2080;p91"/>
          <p:cNvCxnSpPr/>
          <p:nvPr/>
        </p:nvCxnSpPr>
        <p:spPr>
          <a:xfrm>
            <a:off x="9535802" y="2700579"/>
            <a:ext cx="563053" cy="683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81" name="Google Shape;2081;p91"/>
          <p:cNvSpPr/>
          <p:nvPr/>
        </p:nvSpPr>
        <p:spPr>
          <a:xfrm>
            <a:off x="10841753" y="4584782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082" name="Google Shape;2082;p91"/>
          <p:cNvCxnSpPr/>
          <p:nvPr/>
        </p:nvCxnSpPr>
        <p:spPr>
          <a:xfrm>
            <a:off x="10610800" y="4029263"/>
            <a:ext cx="445084" cy="6010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83" name="Google Shape;2083;p91"/>
          <p:cNvSpPr/>
          <p:nvPr/>
        </p:nvSpPr>
        <p:spPr>
          <a:xfrm>
            <a:off x="6704012" y="4585350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7" name="Slide Number Placeholder">
            <a:extLst>
              <a:ext uri="{FF2B5EF4-FFF2-40B4-BE49-F238E27FC236}">
                <a16:creationId xmlns="" xmlns:a16="http://schemas.microsoft.com/office/drawing/2014/main" id="{1EA9F0DC-4903-4AE2-9175-A1DBBC700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8" name="Google Shape;2082;p91"/>
          <p:cNvCxnSpPr/>
          <p:nvPr/>
        </p:nvCxnSpPr>
        <p:spPr>
          <a:xfrm>
            <a:off x="10600998" y="4040596"/>
            <a:ext cx="445084" cy="6010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46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93E-6 3.7037E-6 L 0.05887 -0.197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9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998412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227013" indent="-227013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На </a:t>
            </a:r>
            <a:r>
              <a:rPr lang="en" dirty="0" smtClean="0"/>
              <a:t>елемент</a:t>
            </a:r>
            <a:r>
              <a:rPr lang="bg-BG" dirty="0" smtClean="0"/>
              <a:t> с </a:t>
            </a:r>
            <a:r>
              <a:rPr lang="en" dirty="0" smtClean="0"/>
              <a:t>ляво </a:t>
            </a:r>
            <a:r>
              <a:rPr lang="en" dirty="0"/>
              <a:t>и дясно </a:t>
            </a:r>
            <a:r>
              <a:rPr lang="en" dirty="0" smtClean="0"/>
              <a:t>поддърво</a:t>
            </a:r>
            <a:r>
              <a:rPr lang="bg-BG" dirty="0" smtClean="0"/>
              <a:t> – например 17</a:t>
            </a:r>
            <a:endParaRPr dirty="0"/>
          </a:p>
          <a:p>
            <a:pPr marL="531813" lvl="2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dirty="0"/>
              <a:t>Намираме елемента за премахване</a:t>
            </a:r>
            <a:endParaRPr dirty="0"/>
          </a:p>
          <a:p>
            <a:pPr marL="531813" lvl="2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dirty="0"/>
              <a:t>Намираме най-малкия елемент в</a:t>
            </a:r>
            <a:br>
              <a:rPr lang="en" dirty="0"/>
            </a:br>
            <a:r>
              <a:rPr lang="en" dirty="0"/>
              <a:t>лявото разклонение на дясното му</a:t>
            </a:r>
            <a:br>
              <a:rPr lang="en" dirty="0"/>
            </a:br>
            <a:r>
              <a:rPr lang="en" dirty="0"/>
              <a:t>поддърво</a:t>
            </a:r>
            <a:endParaRPr dirty="0"/>
          </a:p>
          <a:p>
            <a:pPr marL="531813" lvl="2" indent="-227013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" dirty="0"/>
              <a:t>Разменяме двата елемента и</a:t>
            </a:r>
            <a:br>
              <a:rPr lang="en" dirty="0"/>
            </a:br>
            <a:r>
              <a:rPr lang="en" dirty="0"/>
              <a:t>извършваме </a:t>
            </a:r>
            <a:r>
              <a:rPr lang="en" dirty="0" smtClean="0"/>
              <a:t>премахването</a:t>
            </a:r>
            <a:endParaRPr dirty="0"/>
          </a:p>
        </p:txBody>
      </p:sp>
      <p:sp>
        <p:nvSpPr>
          <p:cNvPr id="2089" name="Google Shape;2089;p9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90" name="Google Shape;2090;p92"/>
          <p:cNvSpPr/>
          <p:nvPr/>
        </p:nvSpPr>
        <p:spPr>
          <a:xfrm>
            <a:off x="8721442" y="2090699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91" name="Google Shape;2091;p92"/>
          <p:cNvSpPr/>
          <p:nvPr/>
        </p:nvSpPr>
        <p:spPr>
          <a:xfrm>
            <a:off x="9903884" y="3326899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92" name="Google Shape;2092;p92"/>
          <p:cNvSpPr/>
          <p:nvPr/>
        </p:nvSpPr>
        <p:spPr>
          <a:xfrm>
            <a:off x="7465326" y="3274384"/>
            <a:ext cx="844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93" name="Google Shape;2093;p92"/>
          <p:cNvSpPr/>
          <p:nvPr/>
        </p:nvSpPr>
        <p:spPr>
          <a:xfrm>
            <a:off x="9173331" y="4683409"/>
            <a:ext cx="849379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94" name="Google Shape;2094;p92"/>
          <p:cNvCxnSpPr/>
          <p:nvPr/>
        </p:nvCxnSpPr>
        <p:spPr>
          <a:xfrm flipH="1">
            <a:off x="8186105" y="2694480"/>
            <a:ext cx="601043" cy="6886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95" name="Google Shape;2095;p92"/>
          <p:cNvCxnSpPr/>
          <p:nvPr/>
        </p:nvCxnSpPr>
        <p:spPr>
          <a:xfrm flipH="1">
            <a:off x="7228851" y="4053495"/>
            <a:ext cx="457881" cy="61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96" name="Google Shape;2096;p92"/>
          <p:cNvCxnSpPr/>
          <p:nvPr/>
        </p:nvCxnSpPr>
        <p:spPr>
          <a:xfrm flipH="1">
            <a:off x="9690294" y="4053495"/>
            <a:ext cx="332313" cy="61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97" name="Google Shape;2097;p92"/>
          <p:cNvCxnSpPr/>
          <p:nvPr/>
        </p:nvCxnSpPr>
        <p:spPr>
          <a:xfrm>
            <a:off x="9459602" y="2753675"/>
            <a:ext cx="563053" cy="683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98" name="Google Shape;2098;p92"/>
          <p:cNvSpPr/>
          <p:nvPr/>
        </p:nvSpPr>
        <p:spPr>
          <a:xfrm>
            <a:off x="10765553" y="4637878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 dirty="0"/>
          </a:p>
        </p:txBody>
      </p:sp>
      <p:cxnSp>
        <p:nvCxnSpPr>
          <p:cNvPr id="2099" name="Google Shape;2099;p92"/>
          <p:cNvCxnSpPr/>
          <p:nvPr/>
        </p:nvCxnSpPr>
        <p:spPr>
          <a:xfrm>
            <a:off x="10534600" y="4082359"/>
            <a:ext cx="445084" cy="6010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100" name="Google Shape;2100;p92"/>
          <p:cNvSpPr/>
          <p:nvPr/>
        </p:nvSpPr>
        <p:spPr>
          <a:xfrm>
            <a:off x="6627812" y="4638446"/>
            <a:ext cx="846180" cy="80299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5" name="Slide Number Placeholder">
            <a:extLst>
              <a:ext uri="{FF2B5EF4-FFF2-40B4-BE49-F238E27FC236}">
                <a16:creationId xmlns="" xmlns:a16="http://schemas.microsoft.com/office/drawing/2014/main" id="{11B98B5B-2D38-4133-BEE5-552705D90A9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81481E-6 L -0.03816 -0.377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bg-BG" dirty="0" smtClean="0"/>
              <a:t>Графи</a:t>
            </a:r>
            <a:endParaRPr dirty="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306" y="1832550"/>
            <a:ext cx="6348346" cy="26028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DA5562F1-D66B-468E-9FCF-980D098B280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11590410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41313" indent="-341313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400" dirty="0" smtClean="0"/>
              <a:t>Нелинейна структура </a:t>
            </a:r>
            <a:r>
              <a:rPr lang="bg-BG" sz="2400" dirty="0"/>
              <a:t>от </a:t>
            </a:r>
            <a:r>
              <a:rPr lang="bg-BG" sz="2400" dirty="0" smtClean="0"/>
              <a:t>данни, съдържаща крайно </a:t>
            </a:r>
            <a:r>
              <a:rPr lang="bg-BG" sz="2400" dirty="0"/>
              <a:t>непразно множество от точки, наречени </a:t>
            </a:r>
            <a:r>
              <a:rPr lang="bg-BG" sz="2400" dirty="0">
                <a:solidFill>
                  <a:srgbClr val="FFC000"/>
                </a:solidFill>
              </a:rPr>
              <a:t>върхове </a:t>
            </a:r>
            <a:r>
              <a:rPr lang="bg-BG" sz="2400" dirty="0"/>
              <a:t>(или </a:t>
            </a:r>
            <a:r>
              <a:rPr lang="bg-BG" sz="2400" dirty="0">
                <a:solidFill>
                  <a:srgbClr val="FFC000"/>
                </a:solidFill>
              </a:rPr>
              <a:t>възли</a:t>
            </a:r>
            <a:r>
              <a:rPr lang="bg-BG" sz="2400" dirty="0"/>
              <a:t>), свързани помежду си с линии, наречени </a:t>
            </a:r>
            <a:r>
              <a:rPr lang="bg-BG" sz="2400" dirty="0">
                <a:solidFill>
                  <a:srgbClr val="FFC000"/>
                </a:solidFill>
              </a:rPr>
              <a:t>ребра</a:t>
            </a:r>
            <a:r>
              <a:rPr lang="bg-BG" sz="2400" dirty="0"/>
              <a:t>. 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endParaRPr lang="bg-BG" sz="2400" dirty="0"/>
          </a:p>
          <a:p>
            <a:pPr marL="341313" indent="-341313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400" dirty="0" smtClean="0">
                <a:ea typeface="Cambria"/>
                <a:cs typeface="Cambria"/>
                <a:sym typeface="Cambria"/>
                <a:hlinkClick r:id="rId3"/>
              </a:rPr>
              <a:t>Леонард </a:t>
            </a:r>
            <a:r>
              <a:rPr lang="bg-BG" sz="2400" dirty="0" smtClean="0">
                <a:ea typeface="Cambria"/>
                <a:cs typeface="Cambria"/>
                <a:sym typeface="Cambria"/>
                <a:hlinkClick r:id="rId3"/>
              </a:rPr>
              <a:t>Ойлер</a:t>
            </a:r>
            <a:r>
              <a:rPr lang="bg-BG" sz="2400" dirty="0" smtClean="0">
                <a:ea typeface="Cambria"/>
                <a:cs typeface="Cambria"/>
                <a:sym typeface="Cambria"/>
              </a:rPr>
              <a:t>: задача за </a:t>
            </a:r>
            <a:r>
              <a:rPr lang="bg-BG" sz="2400" dirty="0" smtClean="0">
                <a:ea typeface="Cambria"/>
                <a:cs typeface="Cambria"/>
                <a:sym typeface="Cambria"/>
                <a:hlinkClick r:id="rId4"/>
              </a:rPr>
              <a:t>"</a:t>
            </a:r>
            <a:r>
              <a:rPr lang="bg-BG" sz="2400" dirty="0" smtClean="0">
                <a:ea typeface="Cambria"/>
                <a:cs typeface="Cambria"/>
                <a:sym typeface="Cambria"/>
                <a:hlinkClick r:id="rId4"/>
              </a:rPr>
              <a:t>седемте моста на </a:t>
            </a:r>
            <a:r>
              <a:rPr lang="bg-BG" sz="2400" dirty="0" err="1" smtClean="0">
                <a:ea typeface="Cambria"/>
                <a:cs typeface="Cambria"/>
                <a:sym typeface="Cambria"/>
                <a:hlinkClick r:id="rId4"/>
              </a:rPr>
              <a:t>Кьонингсберг</a:t>
            </a:r>
            <a:r>
              <a:rPr lang="bg-BG" sz="2400" dirty="0" smtClean="0">
                <a:ea typeface="Cambria"/>
                <a:cs typeface="Cambria"/>
                <a:sym typeface="Cambria"/>
                <a:hlinkClick r:id="rId4"/>
              </a:rPr>
              <a:t>"</a:t>
            </a:r>
            <a:endParaRPr sz="2400" dirty="0"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Графи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7134" y="2384780"/>
            <a:ext cx="4799659" cy="1862545"/>
            <a:chOff x="1027947" y="2542448"/>
            <a:chExt cx="4799659" cy="1862545"/>
          </a:xfrm>
        </p:grpSpPr>
        <p:sp>
          <p:nvSpPr>
            <p:cNvPr id="147" name="Google Shape;147;p21"/>
            <p:cNvSpPr/>
            <p:nvPr/>
          </p:nvSpPr>
          <p:spPr>
            <a:xfrm>
              <a:off x="1028057" y="2778720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 dirty="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v1</a:t>
              </a:r>
              <a:endParaRPr sz="1600" dirty="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825510" y="3799151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 dirty="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v2</a:t>
              </a:r>
              <a:endParaRPr sz="1600" dirty="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970624" y="3645860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v4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160580" y="2542448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v3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151" name="Google Shape;151;p21"/>
            <p:cNvCxnSpPr>
              <a:stCxn id="149" idx="1"/>
              <a:endCxn id="147" idx="6"/>
            </p:cNvCxnSpPr>
            <p:nvPr/>
          </p:nvCxnSpPr>
          <p:spPr>
            <a:xfrm rot="10800000">
              <a:off x="1694926" y="3081554"/>
              <a:ext cx="2373382" cy="653030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" name="Google Shape;152;p21"/>
            <p:cNvCxnSpPr>
              <a:stCxn id="147" idx="5"/>
              <a:endCxn id="149" idx="2"/>
            </p:cNvCxnSpPr>
            <p:nvPr/>
          </p:nvCxnSpPr>
          <p:spPr>
            <a:xfrm>
              <a:off x="1597399" y="3295838"/>
              <a:ext cx="2373382" cy="653030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" name="Google Shape;153;p21"/>
            <p:cNvCxnSpPr>
              <a:stCxn id="149" idx="3"/>
              <a:endCxn id="148" idx="6"/>
            </p:cNvCxnSpPr>
            <p:nvPr/>
          </p:nvCxnSpPr>
          <p:spPr>
            <a:xfrm flipH="1" flipV="1">
              <a:off x="2492536" y="4102072"/>
              <a:ext cx="1575772" cy="60906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21"/>
            <p:cNvCxnSpPr>
              <a:stCxn id="147" idx="4"/>
              <a:endCxn id="148" idx="1"/>
            </p:cNvCxnSpPr>
            <p:nvPr/>
          </p:nvCxnSpPr>
          <p:spPr>
            <a:xfrm>
              <a:off x="1361570" y="3384562"/>
              <a:ext cx="561624" cy="503313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" name="Google Shape;155;p21"/>
            <p:cNvCxnSpPr>
              <a:stCxn id="147" idx="7"/>
              <a:endCxn id="147" idx="2"/>
            </p:cNvCxnSpPr>
            <p:nvPr/>
          </p:nvCxnSpPr>
          <p:spPr>
            <a:xfrm rot="5400000">
              <a:off x="1205501" y="2689889"/>
              <a:ext cx="214344" cy="569452"/>
            </a:xfrm>
            <a:prstGeom prst="curvedConnector4">
              <a:avLst>
                <a:gd name="adj1" fmla="val -189481"/>
                <a:gd name="adj2" fmla="val 155722"/>
              </a:avLst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21"/>
            <p:cNvSpPr/>
            <p:nvPr/>
          </p:nvSpPr>
          <p:spPr>
            <a:xfrm>
              <a:off x="1161332" y="3426084"/>
              <a:ext cx="637901" cy="625437"/>
            </a:xfrm>
            <a:custGeom>
              <a:avLst/>
              <a:gdLst/>
              <a:ahLst/>
              <a:cxnLst/>
              <a:rect l="l" t="t" r="r" b="b"/>
              <a:pathLst>
                <a:path w="19142" h="18768" extrusionOk="0">
                  <a:moveTo>
                    <a:pt x="6631" y="0"/>
                  </a:moveTo>
                  <a:cubicBezTo>
                    <a:pt x="5588" y="2502"/>
                    <a:pt x="-1710" y="11886"/>
                    <a:pt x="375" y="15014"/>
                  </a:cubicBezTo>
                  <a:cubicBezTo>
                    <a:pt x="2460" y="18142"/>
                    <a:pt x="16014" y="18142"/>
                    <a:pt x="19142" y="18768"/>
                  </a:cubicBezTo>
                </a:path>
              </a:pathLst>
            </a:cu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" name="Google Shape;157;p21"/>
            <p:cNvSpPr/>
            <p:nvPr/>
          </p:nvSpPr>
          <p:spPr>
            <a:xfrm>
              <a:off x="1646362" y="2953541"/>
              <a:ext cx="3074799" cy="806123"/>
            </a:xfrm>
            <a:custGeom>
              <a:avLst/>
              <a:gdLst/>
              <a:ahLst/>
              <a:cxnLst/>
              <a:rect l="l" t="t" r="r" b="b"/>
              <a:pathLst>
                <a:path w="92268" h="24190" extrusionOk="0">
                  <a:moveTo>
                    <a:pt x="86748" y="24190"/>
                  </a:moveTo>
                  <a:cubicBezTo>
                    <a:pt x="86540" y="20923"/>
                    <a:pt x="99955" y="8620"/>
                    <a:pt x="85497" y="4588"/>
                  </a:cubicBezTo>
                  <a:cubicBezTo>
                    <a:pt x="71039" y="556"/>
                    <a:pt x="14250" y="76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" name="Slide Number Placeholder">
            <a:extLst>
              <a:ext uri="{FF2B5EF4-FFF2-40B4-BE49-F238E27FC236}">
                <a16:creationId xmlns="" xmlns:a16="http://schemas.microsoft.com/office/drawing/2014/main" id="{3328013A-68AA-4148-BD8D-E285125D7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13" y="2200677"/>
            <a:ext cx="3008923" cy="2230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310" y="5017513"/>
            <a:ext cx="2726980" cy="1533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08" y="5017513"/>
            <a:ext cx="1917038" cy="150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5048044"/>
            <a:ext cx="1900181" cy="1476958"/>
          </a:xfrm>
          <a:prstGeom prst="rect">
            <a:avLst/>
          </a:prstGeom>
        </p:spPr>
      </p:pic>
      <p:pic>
        <p:nvPicPr>
          <p:cNvPr id="16" name="Picture 5" descr="graf_ignatiev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14" y="3820324"/>
            <a:ext cx="2595563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567279" y="5660061"/>
            <a:ext cx="286618" cy="22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6" name="Right Arrow 25"/>
          <p:cNvSpPr/>
          <p:nvPr/>
        </p:nvSpPr>
        <p:spPr>
          <a:xfrm>
            <a:off x="6126783" y="5673280"/>
            <a:ext cx="286618" cy="22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8123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4"/>
          <p:cNvSpPr txBox="1"/>
          <p:nvPr/>
        </p:nvSpPr>
        <p:spPr>
          <a:xfrm>
            <a:off x="1326649" y="5006745"/>
            <a:ext cx="9535516" cy="61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bg-BG" sz="3999" b="1" dirty="0" err="1" smtClean="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Хеш</a:t>
            </a:r>
            <a:r>
              <a:rPr lang="bg-BG" sz="3999" b="1" dirty="0" smtClean="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 таблици</a:t>
            </a:r>
            <a:endParaRPr sz="3999" b="1" dirty="0">
              <a:solidFill>
                <a:srgbClr val="F3BE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D33D1419-0205-495A-8C6A-74BFA2847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6AA4D6C-D331-468E-881C-B2F5296648AC}"/>
              </a:ext>
            </a:extLst>
          </p:cNvPr>
          <p:cNvGrpSpPr/>
          <p:nvPr/>
        </p:nvGrpSpPr>
        <p:grpSpPr>
          <a:xfrm>
            <a:off x="3842390" y="1905000"/>
            <a:ext cx="4504034" cy="2963269"/>
            <a:chOff x="8069640" y="3761503"/>
            <a:chExt cx="3376573" cy="2440899"/>
          </a:xfrm>
        </p:grpSpPr>
        <p:pic>
          <p:nvPicPr>
            <p:cNvPr id="9" name="Picture 2" descr="Image result for dictionary icon modern">
              <a:extLst>
                <a:ext uri="{FF2B5EF4-FFF2-40B4-BE49-F238E27FC236}">
                  <a16:creationId xmlns:a16="http://schemas.microsoft.com/office/drawing/2014/main" xmlns="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2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ru-RU" sz="26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степен </a:t>
            </a:r>
            <a:r>
              <a:rPr lang="ru-RU" sz="2600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на връх </a:t>
            </a:r>
            <a:r>
              <a:rPr lang="ru-RU" sz="2600" dirty="0">
                <a:latin typeface="Cambria"/>
                <a:ea typeface="Cambria"/>
                <a:cs typeface="Cambria"/>
                <a:sym typeface="Cambria"/>
              </a:rPr>
              <a:t>– броят на ребрата, чрез които даден връх е свързан с другите върхове</a:t>
            </a: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ru-RU" sz="2600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изолиран връх </a:t>
            </a:r>
            <a:r>
              <a:rPr lang="ru-RU" sz="2600" dirty="0">
                <a:latin typeface="Cambria"/>
                <a:ea typeface="Cambria"/>
                <a:cs typeface="Cambria"/>
                <a:sym typeface="Cambria"/>
              </a:rPr>
              <a:t>– в който не влизат и не излизат ребра, връх от степен 0</a:t>
            </a: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ru-RU" sz="2600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примка</a:t>
            </a:r>
            <a:r>
              <a:rPr lang="ru-RU" sz="2600" dirty="0">
                <a:latin typeface="Cambria"/>
                <a:ea typeface="Cambria"/>
                <a:cs typeface="Cambria"/>
                <a:sym typeface="Cambria"/>
              </a:rPr>
              <a:t> – ребро, чието начало и край съвпадат</a:t>
            </a: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ru-RU" sz="2600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п</a:t>
            </a:r>
            <a:r>
              <a:rPr lang="ru-RU" sz="26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аралелни </a:t>
            </a:r>
            <a:r>
              <a:rPr lang="ru-RU" sz="2600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ребра </a:t>
            </a:r>
            <a:r>
              <a:rPr lang="ru-RU" sz="2600" dirty="0">
                <a:latin typeface="Cambria"/>
                <a:ea typeface="Cambria"/>
                <a:cs typeface="Cambria"/>
                <a:sym typeface="Cambria"/>
              </a:rPr>
              <a:t>– когато два върха са свързани с повече от едно </a:t>
            </a:r>
            <a:r>
              <a:rPr lang="ru-RU" sz="2600" dirty="0" smtClean="0">
                <a:latin typeface="Cambria"/>
                <a:ea typeface="Cambria"/>
                <a:cs typeface="Cambria"/>
                <a:sym typeface="Cambria"/>
              </a:rPr>
              <a:t>ребра</a:t>
            </a:r>
            <a:endParaRPr lang="bg-BG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Графи – основни понятия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925771" y="486529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3654548" y="602742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868338" y="573243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058294" y="4629021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1" name="Google Shape;151;p21"/>
          <p:cNvCxnSpPr>
            <a:stCxn id="149" idx="1"/>
            <a:endCxn id="147" idx="6"/>
          </p:cNvCxnSpPr>
          <p:nvPr/>
        </p:nvCxnSpPr>
        <p:spPr>
          <a:xfrm rot="10800000">
            <a:off x="3592640" y="5168127"/>
            <a:ext cx="2373382" cy="65303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7" idx="5"/>
            <a:endCxn id="149" idx="2"/>
          </p:cNvCxnSpPr>
          <p:nvPr/>
        </p:nvCxnSpPr>
        <p:spPr>
          <a:xfrm>
            <a:off x="3495113" y="5382411"/>
            <a:ext cx="2373382" cy="65303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>
            <a:stCxn id="149" idx="3"/>
            <a:endCxn id="148" idx="6"/>
          </p:cNvCxnSpPr>
          <p:nvPr/>
        </p:nvCxnSpPr>
        <p:spPr>
          <a:xfrm flipH="1">
            <a:off x="4321650" y="6249552"/>
            <a:ext cx="1644372" cy="8077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>
            <a:stCxn id="147" idx="4"/>
            <a:endCxn id="148" idx="1"/>
          </p:cNvCxnSpPr>
          <p:nvPr/>
        </p:nvCxnSpPr>
        <p:spPr>
          <a:xfrm>
            <a:off x="3259284" y="5471135"/>
            <a:ext cx="493072" cy="64503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1"/>
          <p:cNvCxnSpPr>
            <a:stCxn id="147" idx="7"/>
            <a:endCxn id="147" idx="2"/>
          </p:cNvCxnSpPr>
          <p:nvPr/>
        </p:nvCxnSpPr>
        <p:spPr>
          <a:xfrm rot="5400000">
            <a:off x="3103215" y="4776462"/>
            <a:ext cx="214344" cy="569452"/>
          </a:xfrm>
          <a:prstGeom prst="curvedConnector4">
            <a:avLst>
              <a:gd name="adj1" fmla="val -189481"/>
              <a:gd name="adj2" fmla="val 155722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3059046" y="5512657"/>
            <a:ext cx="637901" cy="625437"/>
          </a:xfrm>
          <a:custGeom>
            <a:avLst/>
            <a:gdLst/>
            <a:ahLst/>
            <a:cxnLst/>
            <a:rect l="l" t="t" r="r" b="b"/>
            <a:pathLst>
              <a:path w="19142" h="18768" extrusionOk="0">
                <a:moveTo>
                  <a:pt x="6631" y="0"/>
                </a:moveTo>
                <a:cubicBezTo>
                  <a:pt x="5588" y="2502"/>
                  <a:pt x="-1710" y="11886"/>
                  <a:pt x="375" y="15014"/>
                </a:cubicBezTo>
                <a:cubicBezTo>
                  <a:pt x="2460" y="18142"/>
                  <a:pt x="16014" y="18142"/>
                  <a:pt x="19142" y="18768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1"/>
          <p:cNvSpPr/>
          <p:nvPr/>
        </p:nvSpPr>
        <p:spPr>
          <a:xfrm>
            <a:off x="3544076" y="5040114"/>
            <a:ext cx="3074799" cy="806123"/>
          </a:xfrm>
          <a:custGeom>
            <a:avLst/>
            <a:gdLst/>
            <a:ahLst/>
            <a:cxnLst/>
            <a:rect l="l" t="t" r="r" b="b"/>
            <a:pathLst>
              <a:path w="92268" h="24190" extrusionOk="0">
                <a:moveTo>
                  <a:pt x="86748" y="24190"/>
                </a:moveTo>
                <a:cubicBezTo>
                  <a:pt x="86540" y="20923"/>
                  <a:pt x="99955" y="8620"/>
                  <a:pt x="85497" y="4588"/>
                </a:cubicBezTo>
                <a:cubicBezTo>
                  <a:pt x="71039" y="556"/>
                  <a:pt x="14250" y="765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Slide Number Placeholder">
            <a:extLst>
              <a:ext uri="{FF2B5EF4-FFF2-40B4-BE49-F238E27FC236}">
                <a16:creationId xmlns="" xmlns:a16="http://schemas.microsoft.com/office/drawing/2014/main" id="{3328013A-68AA-4148-BD8D-E285125D7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6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5900250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12738" indent="-312738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ребро се определя еднозначно от съответната двойка върхове и има </a:t>
            </a:r>
            <a:r>
              <a:rPr lang="en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посока</a:t>
            </a:r>
            <a:r>
              <a:rPr lang="bg-BG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(начален и краен връх)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88814" y="40341"/>
            <a:ext cx="5753197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Ориентиран граф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1217612" y="383193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073956" y="579495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681543" y="518911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204341" y="377471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2"/>
          <p:cNvCxnSpPr>
            <a:stCxn id="164" idx="6"/>
            <a:endCxn id="166" idx="2"/>
          </p:cNvCxnSpPr>
          <p:nvPr/>
        </p:nvCxnSpPr>
        <p:spPr>
          <a:xfrm>
            <a:off x="1884639" y="4134857"/>
            <a:ext cx="2796871" cy="1357246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>
            <a:stCxn id="166" idx="3"/>
            <a:endCxn id="165" idx="6"/>
          </p:cNvCxnSpPr>
          <p:nvPr/>
        </p:nvCxnSpPr>
        <p:spPr>
          <a:xfrm flipH="1">
            <a:off x="2740958" y="5706235"/>
            <a:ext cx="2038269" cy="391498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2"/>
          <p:cNvCxnSpPr>
            <a:stCxn id="164" idx="4"/>
            <a:endCxn id="165" idx="1"/>
          </p:cNvCxnSpPr>
          <p:nvPr/>
        </p:nvCxnSpPr>
        <p:spPr>
          <a:xfrm>
            <a:off x="1551126" y="4437779"/>
            <a:ext cx="620638" cy="144602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2"/>
          <p:cNvSpPr/>
          <p:nvPr/>
        </p:nvSpPr>
        <p:spPr>
          <a:xfrm>
            <a:off x="1829119" y="3976765"/>
            <a:ext cx="3312804" cy="1264737"/>
          </a:xfrm>
          <a:custGeom>
            <a:avLst/>
            <a:gdLst/>
            <a:ahLst/>
            <a:cxnLst/>
            <a:rect l="l" t="t" r="r" b="b"/>
            <a:pathLst>
              <a:path w="99410" h="37952" extrusionOk="0">
                <a:moveTo>
                  <a:pt x="95923" y="37952"/>
                </a:moveTo>
                <a:cubicBezTo>
                  <a:pt x="95089" y="34685"/>
                  <a:pt x="106905" y="24676"/>
                  <a:pt x="90918" y="18351"/>
                </a:cubicBezTo>
                <a:cubicBezTo>
                  <a:pt x="74931" y="12026"/>
                  <a:pt x="15153" y="3059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2"/>
          <p:cNvSpPr/>
          <p:nvPr/>
        </p:nvSpPr>
        <p:spPr>
          <a:xfrm>
            <a:off x="393934" y="3250000"/>
            <a:ext cx="1105079" cy="1281866"/>
          </a:xfrm>
          <a:custGeom>
            <a:avLst/>
            <a:gdLst/>
            <a:ahLst/>
            <a:cxnLst/>
            <a:rect l="l" t="t" r="r" b="b"/>
            <a:pathLst>
              <a:path w="33161" h="38466" extrusionOk="0">
                <a:moveTo>
                  <a:pt x="25133" y="28482"/>
                </a:moveTo>
                <a:cubicBezTo>
                  <a:pt x="22909" y="30081"/>
                  <a:pt x="15888" y="40437"/>
                  <a:pt x="11787" y="38074"/>
                </a:cubicBezTo>
                <a:cubicBezTo>
                  <a:pt x="7686" y="35711"/>
                  <a:pt x="-2392" y="20627"/>
                  <a:pt x="527" y="14302"/>
                </a:cubicBezTo>
                <a:cubicBezTo>
                  <a:pt x="3447" y="7977"/>
                  <a:pt x="23882" y="-364"/>
                  <a:pt x="29304" y="122"/>
                </a:cubicBezTo>
                <a:cubicBezTo>
                  <a:pt x="34726" y="609"/>
                  <a:pt x="32432" y="14371"/>
                  <a:pt x="33057" y="17221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Slide Number Placeholder">
            <a:extLst>
              <a:ext uri="{FF2B5EF4-FFF2-40B4-BE49-F238E27FC236}">
                <a16:creationId xmlns="" xmlns:a16="http://schemas.microsoft.com/office/drawing/2014/main" id="{D0657DCD-FB43-4229-8B7B-89D1BB73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Google Shape;163;p22"/>
          <p:cNvSpPr txBox="1">
            <a:spLocks/>
          </p:cNvSpPr>
          <p:nvPr/>
        </p:nvSpPr>
        <p:spPr>
          <a:xfrm>
            <a:off x="6094984" y="1151121"/>
            <a:ext cx="5900250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когато ребрата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нямат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посока</a:t>
            </a:r>
            <a:endParaRPr lang="ru-RU" sz="2400" dirty="0"/>
          </a:p>
          <a:p>
            <a:pPr marL="0" indent="0">
              <a:buFont typeface="Wingdings" charset="2"/>
              <a:buNone/>
            </a:pPr>
            <a:endParaRPr lang="ru-RU"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Google Shape;162;p22"/>
          <p:cNvSpPr txBox="1">
            <a:spLocks/>
          </p:cNvSpPr>
          <p:nvPr/>
        </p:nvSpPr>
        <p:spPr>
          <a:xfrm>
            <a:off x="6221570" y="42204"/>
            <a:ext cx="5704862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Неориентиран граф</a:t>
            </a:r>
            <a:endParaRPr lang="bg-BG" dirty="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275" y="2841336"/>
            <a:ext cx="4415150" cy="3151829"/>
            <a:chOff x="7086275" y="2841336"/>
            <a:chExt cx="4415150" cy="3151829"/>
          </a:xfrm>
        </p:grpSpPr>
        <p:sp>
          <p:nvSpPr>
            <p:cNvPr id="16" name="Google Shape;179;p23"/>
            <p:cNvSpPr/>
            <p:nvPr/>
          </p:nvSpPr>
          <p:spPr>
            <a:xfrm>
              <a:off x="7086275" y="3243814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v1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" name="Google Shape;180;p23"/>
            <p:cNvSpPr/>
            <p:nvPr/>
          </p:nvSpPr>
          <p:spPr>
            <a:xfrm>
              <a:off x="8227411" y="5387323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v2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" name="Google Shape;181;p23"/>
            <p:cNvSpPr/>
            <p:nvPr/>
          </p:nvSpPr>
          <p:spPr>
            <a:xfrm>
              <a:off x="10834399" y="4781480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v3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" name="Google Shape;182;p23"/>
            <p:cNvSpPr/>
            <p:nvPr/>
          </p:nvSpPr>
          <p:spPr>
            <a:xfrm>
              <a:off x="10440468" y="2841336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v4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0" name="Google Shape;183;p23"/>
            <p:cNvCxnSpPr>
              <a:stCxn id="16" idx="5"/>
              <a:endCxn id="17" idx="1"/>
            </p:cNvCxnSpPr>
            <p:nvPr/>
          </p:nvCxnSpPr>
          <p:spPr>
            <a:xfrm>
              <a:off x="7655617" y="3760933"/>
              <a:ext cx="669426" cy="1715153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84;p23"/>
            <p:cNvCxnSpPr>
              <a:stCxn id="17" idx="6"/>
              <a:endCxn id="18" idx="3"/>
            </p:cNvCxnSpPr>
            <p:nvPr/>
          </p:nvCxnSpPr>
          <p:spPr>
            <a:xfrm rot="10800000" flipH="1">
              <a:off x="8894438" y="5298746"/>
              <a:ext cx="2037469" cy="391498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85;p23"/>
            <p:cNvCxnSpPr>
              <a:stCxn id="18" idx="0"/>
              <a:endCxn id="19" idx="5"/>
            </p:cNvCxnSpPr>
            <p:nvPr/>
          </p:nvCxnSpPr>
          <p:spPr>
            <a:xfrm rot="10800000">
              <a:off x="11009953" y="3358651"/>
              <a:ext cx="157959" cy="1422829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86;p23"/>
            <p:cNvCxnSpPr>
              <a:stCxn id="17" idx="6"/>
              <a:endCxn id="19" idx="3"/>
            </p:cNvCxnSpPr>
            <p:nvPr/>
          </p:nvCxnSpPr>
          <p:spPr>
            <a:xfrm rot="10800000" flipH="1">
              <a:off x="8894437" y="3358451"/>
              <a:ext cx="1643572" cy="2331793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Slide Number Placeholder">
            <a:extLst>
              <a:ext uri="{FF2B5EF4-FFF2-40B4-BE49-F238E27FC236}">
                <a16:creationId xmlns="" xmlns:a16="http://schemas.microsoft.com/office/drawing/2014/main" id="{7166AC20-D2B9-4DCE-A50F-9DFBC08E7FAA}"/>
              </a:ext>
            </a:extLst>
          </p:cNvPr>
          <p:cNvSpPr txBox="1">
            <a:spLocks/>
          </p:cNvSpPr>
          <p:nvPr/>
        </p:nvSpPr>
        <p:spPr>
          <a:xfrm>
            <a:off x="14915854" y="666532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5900250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bg-BG" sz="2399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когато всяко </a:t>
            </a:r>
            <a:r>
              <a:rPr lang="bg-BG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ребро има тегло</a:t>
            </a:r>
            <a:endParaRPr lang="bg-BG"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88814" y="40341"/>
            <a:ext cx="5753197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Претеглен</a:t>
            </a:r>
            <a:r>
              <a:rPr lang="en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граф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="" xmlns:a16="http://schemas.microsoft.com/office/drawing/2014/main" id="{D0657DCD-FB43-4229-8B7B-89D1BB73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Google Shape;163;p22"/>
          <p:cNvSpPr txBox="1">
            <a:spLocks/>
          </p:cNvSpPr>
          <p:nvPr/>
        </p:nvSpPr>
        <p:spPr>
          <a:xfrm>
            <a:off x="5491639" y="1151121"/>
            <a:ext cx="6503596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ru-RU" sz="24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път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–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редица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от дъги,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свързваща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два върха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ru-RU" sz="24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дължина </a:t>
            </a:r>
            <a:r>
              <a:rPr lang="ru-RU" sz="2400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на пътя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– броят на дъгите, които свързват два върха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ru-RU" sz="24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прост </a:t>
            </a:r>
            <a:r>
              <a:rPr lang="ru-RU" sz="2400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път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–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път без повтарящи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се дъги 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ru-RU" sz="24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цикъл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– път, чиито начало и край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съвпадат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ru-RU" sz="24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цикличен граф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– ако има поне един цикъл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ru-RU" sz="2400" dirty="0" smtClean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свързан граф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 ако между </a:t>
            </a:r>
            <a:r>
              <a:rPr lang="ru-RU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всяка двойка върхове </a:t>
            </a:r>
            <a:r>
              <a:rPr lang="ru-RU" sz="2400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съществува път</a:t>
            </a:r>
          </a:p>
          <a:p>
            <a:pPr marL="0" indent="0">
              <a:buFont typeface="Wingdings" charset="2"/>
              <a:buNone/>
            </a:pPr>
            <a:endParaRPr lang="ru-RU"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Google Shape;162;p22"/>
          <p:cNvSpPr txBox="1">
            <a:spLocks/>
          </p:cNvSpPr>
          <p:nvPr/>
        </p:nvSpPr>
        <p:spPr>
          <a:xfrm>
            <a:off x="5863688" y="51803"/>
            <a:ext cx="5704862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Път в </a:t>
            </a:r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граф</a:t>
            </a:r>
            <a:endParaRPr lang="bg-BG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="" xmlns:a16="http://schemas.microsoft.com/office/drawing/2014/main" id="{7166AC20-D2B9-4DCE-A50F-9DFBC08E7FAA}"/>
              </a:ext>
            </a:extLst>
          </p:cNvPr>
          <p:cNvSpPr txBox="1">
            <a:spLocks/>
          </p:cNvSpPr>
          <p:nvPr/>
        </p:nvSpPr>
        <p:spPr>
          <a:xfrm>
            <a:off x="14915854" y="666532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5612" y="2261901"/>
            <a:ext cx="4404274" cy="2671778"/>
            <a:chOff x="4095493" y="3731351"/>
            <a:chExt cx="4404274" cy="2671778"/>
          </a:xfrm>
        </p:grpSpPr>
        <p:sp>
          <p:nvSpPr>
            <p:cNvPr id="38" name="Google Shape;229;p26"/>
            <p:cNvSpPr/>
            <p:nvPr/>
          </p:nvSpPr>
          <p:spPr>
            <a:xfrm>
              <a:off x="4095493" y="3731351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</a:t>
              </a:r>
              <a:r>
                <a:rPr lang="en" sz="1600" baseline="-250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" name="Google Shape;230;p26"/>
            <p:cNvSpPr/>
            <p:nvPr/>
          </p:nvSpPr>
          <p:spPr>
            <a:xfrm>
              <a:off x="4998348" y="5697810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</a:t>
              </a:r>
              <a:r>
                <a:rPr lang="en" sz="1600" baseline="-250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" name="Google Shape;231;p26"/>
            <p:cNvSpPr/>
            <p:nvPr/>
          </p:nvSpPr>
          <p:spPr>
            <a:xfrm>
              <a:off x="7694612" y="5479867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</a:t>
              </a:r>
              <a:r>
                <a:rPr lang="en" sz="1600" baseline="-250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" name="Google Shape;232;p26"/>
            <p:cNvSpPr/>
            <p:nvPr/>
          </p:nvSpPr>
          <p:spPr>
            <a:xfrm>
              <a:off x="7027470" y="4049823"/>
              <a:ext cx="667026" cy="605842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v</a:t>
              </a:r>
              <a:r>
                <a:rPr lang="en" sz="1600" baseline="-250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42" name="Google Shape;233;p26"/>
            <p:cNvCxnSpPr>
              <a:stCxn id="38" idx="5"/>
              <a:endCxn id="39" idx="1"/>
            </p:cNvCxnSpPr>
            <p:nvPr/>
          </p:nvCxnSpPr>
          <p:spPr>
            <a:xfrm>
              <a:off x="4664835" y="4248469"/>
              <a:ext cx="431197" cy="1538065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234;p26"/>
            <p:cNvCxnSpPr>
              <a:stCxn id="39" idx="6"/>
              <a:endCxn id="40" idx="3"/>
            </p:cNvCxnSpPr>
            <p:nvPr/>
          </p:nvCxnSpPr>
          <p:spPr>
            <a:xfrm rot="10800000" flipH="1">
              <a:off x="5665374" y="5997132"/>
              <a:ext cx="2127046" cy="3599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235;p26"/>
            <p:cNvCxnSpPr>
              <a:stCxn id="40" idx="0"/>
              <a:endCxn id="41" idx="5"/>
            </p:cNvCxnSpPr>
            <p:nvPr/>
          </p:nvCxnSpPr>
          <p:spPr>
            <a:xfrm rot="10800000">
              <a:off x="7596637" y="4566904"/>
              <a:ext cx="431488" cy="912962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236;p26"/>
            <p:cNvCxnSpPr>
              <a:stCxn id="39" idx="6"/>
              <a:endCxn id="41" idx="3"/>
            </p:cNvCxnSpPr>
            <p:nvPr/>
          </p:nvCxnSpPr>
          <p:spPr>
            <a:xfrm rot="10800000" flipH="1">
              <a:off x="5665374" y="4567104"/>
              <a:ext cx="1459620" cy="1433627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237;p26"/>
            <p:cNvSpPr/>
            <p:nvPr/>
          </p:nvSpPr>
          <p:spPr>
            <a:xfrm>
              <a:off x="5053926" y="4676032"/>
              <a:ext cx="555855" cy="277928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" name="Google Shape;238;p26"/>
            <p:cNvSpPr/>
            <p:nvPr/>
          </p:nvSpPr>
          <p:spPr>
            <a:xfrm>
              <a:off x="6720519" y="6125201"/>
              <a:ext cx="555855" cy="277928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" name="Google Shape;239;p26"/>
            <p:cNvSpPr/>
            <p:nvPr/>
          </p:nvSpPr>
          <p:spPr>
            <a:xfrm>
              <a:off x="7943912" y="4797343"/>
              <a:ext cx="555855" cy="277928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" name="Google Shape;240;p26"/>
            <p:cNvSpPr/>
            <p:nvPr/>
          </p:nvSpPr>
          <p:spPr>
            <a:xfrm>
              <a:off x="6546426" y="5252391"/>
              <a:ext cx="555855" cy="277928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50" name="Google Shape;241;p26"/>
            <p:cNvCxnSpPr>
              <a:stCxn id="38" idx="6"/>
              <a:endCxn id="41" idx="2"/>
            </p:cNvCxnSpPr>
            <p:nvPr/>
          </p:nvCxnSpPr>
          <p:spPr>
            <a:xfrm>
              <a:off x="4762519" y="4034272"/>
              <a:ext cx="2264951" cy="318472"/>
            </a:xfrm>
            <a:prstGeom prst="straightConnector1">
              <a:avLst/>
            </a:prstGeom>
            <a:noFill/>
            <a:ln w="9525" cap="flat" cmpd="sng">
              <a:solidFill>
                <a:srgbClr val="F6B2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242;p26"/>
            <p:cNvSpPr/>
            <p:nvPr/>
          </p:nvSpPr>
          <p:spPr>
            <a:xfrm>
              <a:off x="5568761" y="3744896"/>
              <a:ext cx="555855" cy="277928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121868" tIns="121868" rIns="121868" bIns="121868" anchor="ctr" anchorCtr="0">
              <a:noAutofit/>
            </a:bodyPr>
            <a:lstStyle/>
            <a:p>
              <a:r>
                <a:rPr lang="en" sz="1600">
                  <a:solidFill>
                    <a:prstClr val="white"/>
                  </a:solidFill>
                  <a:latin typeface="Cambria"/>
                  <a:ea typeface="Cambria"/>
                  <a:cs typeface="Cambria"/>
                  <a:sym typeface="Cambria"/>
                </a:rPr>
                <a:t>15</a:t>
              </a:r>
              <a:endParaRPr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4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съседите</a:t>
            </a:r>
            <a:endParaRPr sz="28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Всеки връх</a:t>
            </a:r>
            <a:r>
              <a:rPr lang="bg-BG" sz="28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съдържа списък на своите съседи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-&gt; {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40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4168289" y="3065167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5988948" y="531898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8685212" y="5101037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8018070" y="367099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0" name="Google Shape;260;p28"/>
          <p:cNvCxnSpPr>
            <a:stCxn id="256" idx="5"/>
            <a:endCxn id="257" idx="1"/>
          </p:cNvCxnSpPr>
          <p:nvPr/>
        </p:nvCxnSpPr>
        <p:spPr>
          <a:xfrm>
            <a:off x="4737631" y="3582286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8"/>
          <p:cNvCxnSpPr>
            <a:stCxn id="257" idx="6"/>
            <a:endCxn id="258" idx="3"/>
          </p:cNvCxnSpPr>
          <p:nvPr/>
        </p:nvCxnSpPr>
        <p:spPr>
          <a:xfrm rot="10800000" flipH="1">
            <a:off x="6655974" y="5618302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8"/>
          <p:cNvCxnSpPr>
            <a:stCxn id="258" idx="0"/>
            <a:endCxn id="259" idx="5"/>
          </p:cNvCxnSpPr>
          <p:nvPr/>
        </p:nvCxnSpPr>
        <p:spPr>
          <a:xfrm rot="10800000">
            <a:off x="8587237" y="4188074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8"/>
          <p:cNvCxnSpPr>
            <a:stCxn id="257" idx="6"/>
            <a:endCxn id="259" idx="3"/>
          </p:cNvCxnSpPr>
          <p:nvPr/>
        </p:nvCxnSpPr>
        <p:spPr>
          <a:xfrm rot="10800000" flipH="1">
            <a:off x="6655974" y="4188274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8"/>
          <p:cNvSpPr/>
          <p:nvPr/>
        </p:nvSpPr>
        <p:spPr>
          <a:xfrm>
            <a:off x="5530634" y="4356097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7629220" y="5706879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8879795" y="4505591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7441569" y="4857900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8" name="Google Shape;268;p28"/>
          <p:cNvCxnSpPr>
            <a:stCxn id="256" idx="6"/>
            <a:endCxn id="259" idx="2"/>
          </p:cNvCxnSpPr>
          <p:nvPr/>
        </p:nvCxnSpPr>
        <p:spPr>
          <a:xfrm>
            <a:off x="4835315" y="3368088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8"/>
          <p:cNvSpPr/>
          <p:nvPr/>
        </p:nvSpPr>
        <p:spPr>
          <a:xfrm>
            <a:off x="6655974" y="3368088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="" xmlns:a16="http://schemas.microsoft.com/office/drawing/2014/main" id="{39FFE673-465C-4A3A-99D1-A6112C3DF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28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1 - ако има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1688169" y="336808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3508828" y="5621901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6205092" y="540395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5537950" y="397391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29"/>
          <p:cNvCxnSpPr>
            <a:stCxn id="276" idx="5"/>
            <a:endCxn id="277" idx="1"/>
          </p:cNvCxnSpPr>
          <p:nvPr/>
        </p:nvCxnSpPr>
        <p:spPr>
          <a:xfrm>
            <a:off x="2257511" y="3885207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9"/>
          <p:cNvCxnSpPr>
            <a:stCxn id="277" idx="6"/>
            <a:endCxn id="278" idx="3"/>
          </p:cNvCxnSpPr>
          <p:nvPr/>
        </p:nvCxnSpPr>
        <p:spPr>
          <a:xfrm rot="10800000" flipH="1">
            <a:off x="4175854" y="5921223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9"/>
          <p:cNvCxnSpPr>
            <a:stCxn id="278" idx="0"/>
            <a:endCxn id="279" idx="5"/>
          </p:cNvCxnSpPr>
          <p:nvPr/>
        </p:nvCxnSpPr>
        <p:spPr>
          <a:xfrm rot="10800000">
            <a:off x="6107117" y="4490995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9"/>
          <p:cNvCxnSpPr>
            <a:stCxn id="277" idx="6"/>
            <a:endCxn id="279" idx="3"/>
          </p:cNvCxnSpPr>
          <p:nvPr/>
        </p:nvCxnSpPr>
        <p:spPr>
          <a:xfrm rot="10800000" flipH="1">
            <a:off x="4175854" y="4491195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9"/>
          <p:cNvCxnSpPr>
            <a:stCxn id="276" idx="6"/>
            <a:endCxn id="279" idx="2"/>
          </p:cNvCxnSpPr>
          <p:nvPr/>
        </p:nvCxnSpPr>
        <p:spPr>
          <a:xfrm>
            <a:off x="2355195" y="3671009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85" name="Google Shape;285;p29"/>
          <p:cNvGraphicFramePr/>
          <p:nvPr>
            <p:extLst>
              <p:ext uri="{D42A27DB-BD31-4B8C-83A1-F6EECF244321}">
                <p14:modId xmlns:p14="http://schemas.microsoft.com/office/powerpoint/2010/main" val="3368949267"/>
              </p:ext>
            </p:extLst>
          </p:nvPr>
        </p:nvGraphicFramePr>
        <p:xfrm>
          <a:off x="7004430" y="372379"/>
          <a:ext cx="4891183" cy="3352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1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99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9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99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99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Slide Number Placeholder">
            <a:extLst>
              <a:ext uri="{FF2B5EF4-FFF2-40B4-BE49-F238E27FC236}">
                <a16:creationId xmlns="" xmlns:a16="http://schemas.microsoft.com/office/drawing/2014/main" id="{6E70E771-2693-489C-B14C-50F8BB4E2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28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Стойността на теглото -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ако има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022946" y="375458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4843605" y="6008395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7539869" y="579045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6872727" y="436040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6" name="Google Shape;296;p30"/>
          <p:cNvCxnSpPr>
            <a:stCxn id="292" idx="5"/>
            <a:endCxn id="293" idx="1"/>
          </p:cNvCxnSpPr>
          <p:nvPr/>
        </p:nvCxnSpPr>
        <p:spPr>
          <a:xfrm>
            <a:off x="3592288" y="4271701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0"/>
          <p:cNvCxnSpPr>
            <a:stCxn id="293" idx="6"/>
            <a:endCxn id="294" idx="3"/>
          </p:cNvCxnSpPr>
          <p:nvPr/>
        </p:nvCxnSpPr>
        <p:spPr>
          <a:xfrm rot="10800000" flipH="1">
            <a:off x="5510631" y="6307717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0"/>
          <p:cNvCxnSpPr>
            <a:stCxn id="294" idx="0"/>
            <a:endCxn id="295" idx="5"/>
          </p:cNvCxnSpPr>
          <p:nvPr/>
        </p:nvCxnSpPr>
        <p:spPr>
          <a:xfrm rot="10800000">
            <a:off x="7441894" y="4877489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>
            <a:stCxn id="293" idx="6"/>
            <a:endCxn id="295" idx="3"/>
          </p:cNvCxnSpPr>
          <p:nvPr/>
        </p:nvCxnSpPr>
        <p:spPr>
          <a:xfrm rot="10800000" flipH="1">
            <a:off x="5510631" y="4877689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0"/>
          <p:cNvSpPr/>
          <p:nvPr/>
        </p:nvSpPr>
        <p:spPr>
          <a:xfrm>
            <a:off x="4385291" y="5045512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6483877" y="6396294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7734452" y="5195006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6296226" y="5547315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4" name="Google Shape;304;p30"/>
          <p:cNvCxnSpPr>
            <a:stCxn id="292" idx="6"/>
            <a:endCxn id="295" idx="2"/>
          </p:cNvCxnSpPr>
          <p:nvPr/>
        </p:nvCxnSpPr>
        <p:spPr>
          <a:xfrm>
            <a:off x="3689972" y="4057503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0"/>
          <p:cNvSpPr/>
          <p:nvPr/>
        </p:nvSpPr>
        <p:spPr>
          <a:xfrm>
            <a:off x="5510631" y="4057503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 dirty="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 dirty="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06" name="Google Shape;306;p30"/>
          <p:cNvGraphicFramePr/>
          <p:nvPr>
            <p:extLst>
              <p:ext uri="{D42A27DB-BD31-4B8C-83A1-F6EECF244321}">
                <p14:modId xmlns:p14="http://schemas.microsoft.com/office/powerpoint/2010/main" val="1344814176"/>
              </p:ext>
            </p:extLst>
          </p:nvPr>
        </p:nvGraphicFramePr>
        <p:xfrm>
          <a:off x="6825611" y="319442"/>
          <a:ext cx="5086771" cy="3435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1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8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8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8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8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Slide Number Placeholder">
            <a:extLst>
              <a:ext uri="{FF2B5EF4-FFF2-40B4-BE49-F238E27FC236}">
                <a16:creationId xmlns="" xmlns:a16="http://schemas.microsoft.com/office/drawing/2014/main" id="{85F99368-C902-49BB-A181-E584B47F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ребрата</a:t>
            </a:r>
            <a:endParaRPr sz="32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Изброяват се всички ребра, прекарани в графа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3113051" y="289560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4933710" y="514941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7629974" y="493147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6962832" y="350142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 dirty="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 dirty="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 dirty="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7" name="Google Shape;317;p31"/>
          <p:cNvCxnSpPr>
            <a:stCxn id="313" idx="5"/>
            <a:endCxn id="314" idx="1"/>
          </p:cNvCxnSpPr>
          <p:nvPr/>
        </p:nvCxnSpPr>
        <p:spPr>
          <a:xfrm>
            <a:off x="3682393" y="3412719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1"/>
          <p:cNvCxnSpPr>
            <a:stCxn id="314" idx="6"/>
            <a:endCxn id="315" idx="3"/>
          </p:cNvCxnSpPr>
          <p:nvPr/>
        </p:nvCxnSpPr>
        <p:spPr>
          <a:xfrm rot="10800000" flipH="1">
            <a:off x="5600736" y="5448735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1"/>
          <p:cNvCxnSpPr>
            <a:stCxn id="315" idx="0"/>
            <a:endCxn id="316" idx="5"/>
          </p:cNvCxnSpPr>
          <p:nvPr/>
        </p:nvCxnSpPr>
        <p:spPr>
          <a:xfrm rot="10800000">
            <a:off x="7531999" y="4018507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1"/>
          <p:cNvCxnSpPr>
            <a:stCxn id="314" idx="6"/>
            <a:endCxn id="316" idx="3"/>
          </p:cNvCxnSpPr>
          <p:nvPr/>
        </p:nvCxnSpPr>
        <p:spPr>
          <a:xfrm rot="10800000" flipH="1">
            <a:off x="5600736" y="4018707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1"/>
          <p:cNvSpPr/>
          <p:nvPr/>
        </p:nvSpPr>
        <p:spPr>
          <a:xfrm>
            <a:off x="4475396" y="4186530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6573982" y="5537312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7824557" y="4336024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6386331" y="4688333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5" name="Google Shape;325;p31"/>
          <p:cNvCxnSpPr>
            <a:stCxn id="313" idx="6"/>
            <a:endCxn id="316" idx="2"/>
          </p:cNvCxnSpPr>
          <p:nvPr/>
        </p:nvCxnSpPr>
        <p:spPr>
          <a:xfrm>
            <a:off x="3780077" y="3198521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1"/>
          <p:cNvSpPr/>
          <p:nvPr/>
        </p:nvSpPr>
        <p:spPr>
          <a:xfrm>
            <a:off x="5600736" y="3198521"/>
            <a:ext cx="555855" cy="27792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 dirty="0">
                <a:solidFill>
                  <a:prstClr val="white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 dirty="0">
              <a:solidFill>
                <a:prstClr val="whit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="" xmlns:a16="http://schemas.microsoft.com/office/drawing/2014/main" id="{5B1718BE-ECF4-449B-B15B-E9C4473C5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926914" cy="557035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ED9411"/>
              </a:buClr>
            </a:pPr>
            <a:r>
              <a:rPr lang="ru-RU" dirty="0">
                <a:solidFill>
                  <a:srgbClr val="FFC000"/>
                </a:solidFill>
              </a:rPr>
              <a:t>Хеш </a:t>
            </a:r>
            <a:r>
              <a:rPr lang="ru-RU" dirty="0" smtClean="0">
                <a:solidFill>
                  <a:srgbClr val="FFC000"/>
                </a:solidFill>
              </a:rPr>
              <a:t>таблици </a:t>
            </a:r>
            <a:r>
              <a:rPr lang="ru-RU" dirty="0" smtClean="0"/>
              <a:t>– масив + </a:t>
            </a:r>
            <a:r>
              <a:rPr lang="ru-RU" dirty="0" smtClean="0">
                <a:solidFill>
                  <a:srgbClr val="FFC000"/>
                </a:solidFill>
              </a:rPr>
              <a:t>хеширане</a:t>
            </a:r>
            <a:endParaRPr lang="ru-RU" dirty="0">
              <a:solidFill>
                <a:srgbClr val="FFC000"/>
              </a:solidFill>
            </a:endParaRPr>
          </a:p>
          <a:p>
            <a:pPr lvl="1">
              <a:buClr>
                <a:srgbClr val="ED9411"/>
              </a:buClr>
            </a:pPr>
            <a:r>
              <a:rPr lang="ru-RU" dirty="0">
                <a:solidFill>
                  <a:srgbClr val="FFC000"/>
                </a:solidFill>
              </a:rPr>
              <a:t>Хеширащи </a:t>
            </a:r>
            <a:r>
              <a:rPr lang="ru-RU" dirty="0" smtClean="0">
                <a:solidFill>
                  <a:srgbClr val="FFC000"/>
                </a:solidFill>
              </a:rPr>
              <a:t>функции </a:t>
            </a:r>
            <a:r>
              <a:rPr lang="ru-RU" dirty="0" smtClean="0"/>
              <a:t>– преобразува ключ в цяло число (по възможност</a:t>
            </a:r>
            <a:r>
              <a:rPr lang="en-US" dirty="0" smtClean="0"/>
              <a:t> </a:t>
            </a:r>
            <a:r>
              <a:rPr lang="bg-BG" dirty="0" smtClean="0"/>
              <a:t>уникално)</a:t>
            </a:r>
            <a:endParaRPr lang="ru-RU" dirty="0"/>
          </a:p>
          <a:p>
            <a:pPr lvl="1">
              <a:spcBef>
                <a:spcPts val="0"/>
              </a:spcBef>
              <a:buClr>
                <a:srgbClr val="ED9411"/>
              </a:buClr>
            </a:pPr>
            <a:r>
              <a:rPr lang="ru-RU" dirty="0" smtClean="0">
                <a:solidFill>
                  <a:srgbClr val="FFC000"/>
                </a:solidFill>
              </a:rPr>
              <a:t>Колизии</a:t>
            </a:r>
            <a:r>
              <a:rPr lang="ru-RU" dirty="0" smtClean="0"/>
              <a:t> – ако има два ключа с един и същ хеш</a:t>
            </a:r>
            <a:endParaRPr lang="ru-RU" dirty="0"/>
          </a:p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ru-RU" dirty="0" smtClean="0">
                <a:solidFill>
                  <a:srgbClr val="FFC000"/>
                </a:solidFill>
              </a:rPr>
              <a:t>Дървета</a:t>
            </a:r>
            <a:r>
              <a:rPr lang="ru-RU" dirty="0" smtClean="0"/>
              <a:t> - </a:t>
            </a:r>
            <a:r>
              <a:rPr lang="ru-RU" sz="3600" dirty="0"/>
              <a:t>разклонени </a:t>
            </a:r>
            <a:r>
              <a:rPr lang="ru-RU" sz="3600" dirty="0" smtClean="0"/>
              <a:t>йерархични структури</a:t>
            </a:r>
            <a:endParaRPr lang="ru-RU" dirty="0"/>
          </a:p>
          <a:p>
            <a:pPr lvl="1">
              <a:spcBef>
                <a:spcPts val="0"/>
              </a:spcBef>
              <a:buClr>
                <a:srgbClr val="ED9411"/>
              </a:buClr>
            </a:pPr>
            <a:r>
              <a:rPr lang="ru-RU" dirty="0">
                <a:solidFill>
                  <a:srgbClr val="FFC000"/>
                </a:solidFill>
              </a:rPr>
              <a:t>Подредени двоични </a:t>
            </a:r>
            <a:r>
              <a:rPr lang="ru-RU" dirty="0" smtClean="0">
                <a:solidFill>
                  <a:srgbClr val="FFC000"/>
                </a:solidFill>
              </a:rPr>
              <a:t>дървета </a:t>
            </a:r>
            <a:r>
              <a:rPr lang="ru-RU" dirty="0" smtClean="0"/>
              <a:t>– всеки възел е с най-много два наследника; левият наследник има по-малка стойност от възела, десният – по-голяма</a:t>
            </a:r>
            <a:endParaRPr lang="ru-RU" dirty="0"/>
          </a:p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ru-RU" dirty="0" smtClean="0">
                <a:solidFill>
                  <a:srgbClr val="FFC000"/>
                </a:solidFill>
              </a:rPr>
              <a:t>Графи</a:t>
            </a:r>
            <a:r>
              <a:rPr lang="ru-RU" dirty="0" smtClean="0"/>
              <a:t> - </a:t>
            </a:r>
            <a:r>
              <a:rPr lang="bg-BG" sz="3600" dirty="0"/>
              <a:t>крайно </a:t>
            </a:r>
            <a:r>
              <a:rPr lang="bg-BG" sz="3600" dirty="0" smtClean="0"/>
              <a:t>множество </a:t>
            </a:r>
            <a:r>
              <a:rPr lang="bg-BG" sz="3600" dirty="0"/>
              <a:t>от </a:t>
            </a:r>
            <a:r>
              <a:rPr lang="bg-BG" sz="3600" dirty="0" smtClean="0"/>
              <a:t>върхове, </a:t>
            </a:r>
            <a:r>
              <a:rPr lang="bg-BG" sz="3600" dirty="0"/>
              <a:t>свързани помежду си с </a:t>
            </a:r>
            <a:r>
              <a:rPr lang="bg-BG" sz="3600" dirty="0" smtClean="0"/>
              <a:t>ребра</a:t>
            </a:r>
            <a:endParaRPr lang="ru-RU" dirty="0"/>
          </a:p>
          <a:p>
            <a:pPr>
              <a:spcBef>
                <a:spcPts val="0"/>
              </a:spcBef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06" y="62568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89732" y="1158268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237BA17-1BFD-47AF-9914-DAA92CFCA603}"/>
              </a:ext>
            </a:extLst>
          </p:cNvPr>
          <p:cNvGrpSpPr/>
          <p:nvPr/>
        </p:nvGrpSpPr>
        <p:grpSpPr>
          <a:xfrm>
            <a:off x="10155473" y="4952409"/>
            <a:ext cx="1828800" cy="140252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xmlns="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xmlns="" id="{47D54D86-73C5-4E4F-8D7C-8C296C9C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5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17417" y="3652718"/>
            <a:ext cx="2679173" cy="109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5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42413" y="4931120"/>
            <a:ext cx="2177036" cy="1770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Други структури от данни</a:t>
            </a:r>
            <a:endParaRPr lang="en-US" sz="480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89787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032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xmlns="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xmlns="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xmlns="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xmlns="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xmlns="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xmlns="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xmlns="" id="{01E88567-5870-4D4C-ABDB-9449393E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Хеширащите функции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конвертират ключ от произволен тип до стойност от целочислен тип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565616" y="2963951"/>
            <a:ext cx="2552788" cy="1086734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9" name="Google Shape;119;p19"/>
          <p:cNvCxnSpPr>
            <a:stCxn id="118" idx="1"/>
          </p:cNvCxnSpPr>
          <p:nvPr/>
        </p:nvCxnSpPr>
        <p:spPr>
          <a:xfrm rot="10800000">
            <a:off x="6215567" y="3507318"/>
            <a:ext cx="1350048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9"/>
          <p:cNvCxnSpPr>
            <a:endCxn id="118" idx="3"/>
          </p:cNvCxnSpPr>
          <p:nvPr/>
        </p:nvCxnSpPr>
        <p:spPr>
          <a:xfrm rot="10800000">
            <a:off x="10118404" y="3507318"/>
            <a:ext cx="7670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9"/>
          <p:cNvSpPr txBox="1"/>
          <p:nvPr/>
        </p:nvSpPr>
        <p:spPr>
          <a:xfrm>
            <a:off x="6215704" y="3040945"/>
            <a:ext cx="1153300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Пешо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0221690" y="3040945"/>
            <a:ext cx="764601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409221" y="2963951"/>
            <a:ext cx="2552788" cy="1086734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4" name="Google Shape;124;p19"/>
          <p:cNvCxnSpPr>
            <a:stCxn id="123" idx="1"/>
          </p:cNvCxnSpPr>
          <p:nvPr/>
        </p:nvCxnSpPr>
        <p:spPr>
          <a:xfrm rot="10800000">
            <a:off x="1059173" y="3507318"/>
            <a:ext cx="1350048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9"/>
          <p:cNvCxnSpPr>
            <a:endCxn id="123" idx="3"/>
          </p:cNvCxnSpPr>
          <p:nvPr/>
        </p:nvCxnSpPr>
        <p:spPr>
          <a:xfrm rot="10800000">
            <a:off x="4962010" y="3507318"/>
            <a:ext cx="7670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9"/>
          <p:cNvSpPr txBox="1"/>
          <p:nvPr/>
        </p:nvSpPr>
        <p:spPr>
          <a:xfrm>
            <a:off x="987641" y="3040934"/>
            <a:ext cx="1030532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Иван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065297" y="3040945"/>
            <a:ext cx="764601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398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141033" y="5280297"/>
            <a:ext cx="2552788" cy="1086734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39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9" name="Google Shape;129;p19"/>
          <p:cNvCxnSpPr>
            <a:stCxn id="128" idx="1"/>
          </p:cNvCxnSpPr>
          <p:nvPr/>
        </p:nvCxnSpPr>
        <p:spPr>
          <a:xfrm rot="10800000">
            <a:off x="5790985" y="5823663"/>
            <a:ext cx="1350048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9"/>
          <p:cNvCxnSpPr>
            <a:endCxn id="128" idx="3"/>
          </p:cNvCxnSpPr>
          <p:nvPr/>
        </p:nvCxnSpPr>
        <p:spPr>
          <a:xfrm rot="10800000">
            <a:off x="9693821" y="5823663"/>
            <a:ext cx="7670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9"/>
          <p:cNvSpPr txBox="1"/>
          <p:nvPr/>
        </p:nvSpPr>
        <p:spPr>
          <a:xfrm>
            <a:off x="5690129" y="4526048"/>
            <a:ext cx="1347649" cy="12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Иван</a:t>
            </a:r>
            <a:endParaRPr sz="2399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Петров</a:t>
            </a:r>
            <a:endParaRPr sz="2399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797107" y="5357291"/>
            <a:ext cx="1153300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25950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449746" y="4526048"/>
            <a:ext cx="3615551" cy="1990484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class Person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string firstName;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string lastName;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int age;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="" xmlns:a16="http://schemas.microsoft.com/office/drawing/2014/main" id="{A0B8B9A9-C731-44CB-B655-123BD6930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 таблица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е стандартен масив, който съдържа набор от наредени двойки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{ключ, стойност}</a:t>
            </a:r>
            <a:endParaRPr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Чрез </a:t>
            </a:r>
            <a:r>
              <a:rPr lang="bg-BG" dirty="0" err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хешираща</a:t>
            </a:r>
            <a:r>
              <a:rPr lang="bg-BG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bg-BG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функция </a:t>
            </a:r>
            <a:r>
              <a:rPr lang="en" dirty="0" smtClean="0">
                <a:latin typeface="Cambria"/>
                <a:ea typeface="Cambria"/>
                <a:cs typeface="Cambria"/>
                <a:sym typeface="Cambria"/>
              </a:rPr>
              <a:t>се 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определя кой ключ на коя позиция в масива да се съхрани </a:t>
            </a:r>
            <a:endParaRPr lang="bg-BG" dirty="0" smtClean="0"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 dirty="0" smtClean="0">
                <a:latin typeface="Cambria"/>
                <a:ea typeface="Cambria"/>
                <a:cs typeface="Cambria"/>
                <a:sym typeface="Cambria"/>
              </a:rPr>
              <a:t>Т</a:t>
            </a:r>
            <a:r>
              <a:rPr lang="bg-BG" dirty="0" err="1" smtClean="0">
                <a:latin typeface="Cambria"/>
                <a:ea typeface="Cambria"/>
                <a:cs typeface="Cambria"/>
                <a:sym typeface="Cambria"/>
              </a:rPr>
              <a:t>ази</a:t>
            </a:r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 т</a:t>
            </a:r>
            <a:r>
              <a:rPr lang="en" dirty="0" smtClean="0">
                <a:latin typeface="Cambria"/>
                <a:ea typeface="Cambria"/>
                <a:cs typeface="Cambria"/>
                <a:sym typeface="Cambria"/>
              </a:rPr>
              <a:t>ехниката</a:t>
            </a:r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 smtClean="0">
                <a:latin typeface="Cambria"/>
                <a:ea typeface="Cambria"/>
                <a:cs typeface="Cambria"/>
                <a:sym typeface="Cambria"/>
              </a:rPr>
              <a:t>се 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нарича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хеширане</a:t>
            </a:r>
            <a:endParaRPr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53" name="Google Shape;153;p22"/>
          <p:cNvGraphicFramePr/>
          <p:nvPr>
            <p:extLst/>
          </p:nvPr>
        </p:nvGraphicFramePr>
        <p:xfrm>
          <a:off x="1272907" y="5219095"/>
          <a:ext cx="7717687" cy="9149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6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914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22"/>
          <p:cNvGraphicFramePr/>
          <p:nvPr>
            <p:extLst/>
          </p:nvPr>
        </p:nvGraphicFramePr>
        <p:xfrm>
          <a:off x="1272906" y="4508079"/>
          <a:ext cx="7717687" cy="559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6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644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3200" b="1" i="0" u="none" strike="noStrike" cap="none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 txBox="1"/>
          <p:nvPr/>
        </p:nvSpPr>
        <p:spPr>
          <a:xfrm>
            <a:off x="606897" y="5365152"/>
            <a:ext cx="509067" cy="6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algn="ctr"/>
            <a:r>
              <a:rPr lang="en" sz="3732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3199"/>
          </a:p>
        </p:txBody>
      </p:sp>
      <p:sp>
        <p:nvSpPr>
          <p:cNvPr id="156" name="Google Shape;156;p22"/>
          <p:cNvSpPr/>
          <p:nvPr/>
        </p:nvSpPr>
        <p:spPr>
          <a:xfrm>
            <a:off x="9290272" y="4342618"/>
            <a:ext cx="2490551" cy="1022534"/>
          </a:xfrm>
          <a:prstGeom prst="wedgeRoundRectCallout">
            <a:avLst>
              <a:gd name="adj1" fmla="val -50933"/>
              <a:gd name="adj2" fmla="val 9056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Хеш таблица с размер </a:t>
            </a:r>
            <a:r>
              <a:rPr lang="en" sz="23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8970C0D7-DE0A-4DAF-9B1F-39D43E537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Имаме масив с размер </a:t>
            </a:r>
            <a:r>
              <a:rPr lang="en" dirty="0" smtClean="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0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Въвеждаме “Pesho”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Модулна аритметика и хеш таблици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4294967295"/>
          </p:nvPr>
        </p:nvSpPr>
        <p:spPr>
          <a:xfrm>
            <a:off x="0" y="4076700"/>
            <a:ext cx="8510588" cy="261461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Използваме остатъка от делението за да извлечем валидна позиция: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GetHashCode</a:t>
            </a:r>
            <a:r>
              <a:rPr lang="en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bg-BG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/ Array.Length</a:t>
            </a:r>
            <a:endParaRPr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870035" y="3085408"/>
            <a:ext cx="781796" cy="42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8" name="Google Shape;188;p26"/>
          <p:cNvGraphicFramePr/>
          <p:nvPr>
            <p:extLst>
              <p:ext uri="{D42A27DB-BD31-4B8C-83A1-F6EECF244321}">
                <p14:modId xmlns:p14="http://schemas.microsoft.com/office/powerpoint/2010/main" val="2941381895"/>
              </p:ext>
            </p:extLst>
          </p:nvPr>
        </p:nvGraphicFramePr>
        <p:xfrm>
          <a:off x="9522540" y="290258"/>
          <a:ext cx="2609954" cy="64077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7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7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 dirty="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strike="noStrike" cap="none"/>
                        <a:t>0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1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2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3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4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5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6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7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3200" dirty="0" smtClean="0"/>
                        <a:t>8</a:t>
                      </a:r>
                      <a:endParaRPr sz="3200" dirty="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9215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2400" dirty="0" smtClean="0">
                          <a:solidFill>
                            <a:srgbClr val="D9D4C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 dirty="0">
                        <a:solidFill>
                          <a:srgbClr val="D9D4C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9" name="Google Shape;189;p26"/>
          <p:cNvSpPr/>
          <p:nvPr/>
        </p:nvSpPr>
        <p:spPr>
          <a:xfrm>
            <a:off x="3154483" y="3014794"/>
            <a:ext cx="2609953" cy="996688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0" name="Google Shape;190;p26"/>
          <p:cNvCxnSpPr>
            <a:stCxn id="189" idx="1"/>
          </p:cNvCxnSpPr>
          <p:nvPr/>
        </p:nvCxnSpPr>
        <p:spPr>
          <a:xfrm rot="10800000">
            <a:off x="1774042" y="3513138"/>
            <a:ext cx="138044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6"/>
          <p:cNvCxnSpPr>
            <a:endCxn id="189" idx="3"/>
          </p:cNvCxnSpPr>
          <p:nvPr/>
        </p:nvCxnSpPr>
        <p:spPr>
          <a:xfrm rot="10800000">
            <a:off x="5764434" y="3513138"/>
            <a:ext cx="784196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6"/>
          <p:cNvSpPr txBox="1"/>
          <p:nvPr/>
        </p:nvSpPr>
        <p:spPr>
          <a:xfrm>
            <a:off x="1774341" y="3085408"/>
            <a:ext cx="1179293" cy="42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6256303" y="1628835"/>
            <a:ext cx="2864854" cy="1206486"/>
          </a:xfrm>
          <a:prstGeom prst="wedgeRoundRectCallout">
            <a:avLst>
              <a:gd name="adj1" fmla="val -32782"/>
              <a:gd name="adj2" fmla="val 7389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511 е извън размера на хеш таблицата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6579440" y="5943600"/>
            <a:ext cx="2410572" cy="499870"/>
          </a:xfrm>
          <a:prstGeom prst="wedgeRoundRectCallout">
            <a:avLst>
              <a:gd name="adj1" fmla="val -68041"/>
              <a:gd name="adj2" fmla="val -657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511 % </a:t>
            </a:r>
            <a:r>
              <a:rPr lang="en" sz="2399" b="1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bg-BG" sz="2399" b="1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2399" b="1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= </a:t>
            </a:r>
            <a:r>
              <a:rPr lang="en" sz="2399" b="1" dirty="0" smtClean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="" xmlns:a16="http://schemas.microsoft.com/office/drawing/2014/main" id="{C2904E52-B458-4AB1-98A5-13C3EC9C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92" grpId="0"/>
      <p:bldP spid="193" grpId="0" animBg="1"/>
      <p:bldP spid="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2" name="Google Shape;202;p27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C9F76255-BAB1-4BC1-A3E9-DFC1657F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0" name="Google Shape;210;p28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90D649A1-A923-44A8-9F71-FFB6AA1B3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8" name="Google Shape;218;p29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4C58204C-CC39-4032-AA15-E088CC1F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7708</TotalTime>
  <Words>2574</Words>
  <Application>Microsoft Office PowerPoint</Application>
  <PresentationFormat>Custom</PresentationFormat>
  <Paragraphs>681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Други структури от данни</vt:lpstr>
      <vt:lpstr>Съдържание</vt:lpstr>
      <vt:lpstr>PowerPoint Presentation</vt:lpstr>
      <vt:lpstr>Хеширащи функции</vt:lpstr>
      <vt:lpstr>Хеш таблица</vt:lpstr>
      <vt:lpstr>Модулна аритметика и хеш таблици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Хеширащи функции</vt:lpstr>
      <vt:lpstr>Дървовидни структури от данни</vt:lpstr>
      <vt:lpstr>Дървовидни структури от данни</vt:lpstr>
      <vt:lpstr>Дървовидни структури от данни – терминология</vt:lpstr>
      <vt:lpstr>Двоични дървета</vt:lpstr>
      <vt:lpstr>Двоични дървета за търсене</vt:lpstr>
      <vt:lpstr>Двоично дърво за търсене - реализация</vt:lpstr>
      <vt:lpstr>Двоично дърво за търсене – търсене на елемент</vt:lpstr>
      <vt:lpstr>Двоично дърво за търсене - търсене</vt:lpstr>
      <vt:lpstr>Двоично дърво за търсене – добавяне на елемент</vt:lpstr>
      <vt:lpstr>Двоично дърво за търсене – добавяне на елемент</vt:lpstr>
      <vt:lpstr>Двоично дърво за търсене – изтриване на елемент</vt:lpstr>
      <vt:lpstr>Двоично дърво за търсене - премахване</vt:lpstr>
      <vt:lpstr>Двоично дърво за търсене - премахване</vt:lpstr>
      <vt:lpstr>Двоично дърво за търсене - премахване</vt:lpstr>
      <vt:lpstr>Графи</vt:lpstr>
      <vt:lpstr>Графи</vt:lpstr>
      <vt:lpstr>Графи – основни понятия</vt:lpstr>
      <vt:lpstr>Ориентиран граф</vt:lpstr>
      <vt:lpstr>Претеглен граф</vt:lpstr>
      <vt:lpstr>Представяне на граф</vt:lpstr>
      <vt:lpstr>Представяне на граф</vt:lpstr>
      <vt:lpstr>Представяне на граф</vt:lpstr>
      <vt:lpstr>Представяне на граф</vt:lpstr>
      <vt:lpstr>Какво научихме този час?</vt:lpstr>
      <vt:lpstr>Други структури от данни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344</cp:revision>
  <dcterms:created xsi:type="dcterms:W3CDTF">2014-01-02T17:00:34Z</dcterms:created>
  <dcterms:modified xsi:type="dcterms:W3CDTF">2021-04-22T21:49:28Z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