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37" r:id="rId5"/>
    <p:sldId id="651" r:id="rId6"/>
    <p:sldId id="652" r:id="rId7"/>
    <p:sldId id="653" r:id="rId8"/>
    <p:sldId id="650" r:id="rId9"/>
    <p:sldId id="654" r:id="rId10"/>
    <p:sldId id="656" r:id="rId11"/>
    <p:sldId id="626" r:id="rId12"/>
    <p:sldId id="646" r:id="rId13"/>
    <p:sldId id="655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7643BC1-2A65-4536-964E-FAB6248FD59A}">
          <p14:sldIdLst>
            <p14:sldId id="394"/>
            <p14:sldId id="571"/>
            <p14:sldId id="637"/>
            <p14:sldId id="651"/>
            <p14:sldId id="652"/>
            <p14:sldId id="653"/>
            <p14:sldId id="650"/>
            <p14:sldId id="654"/>
            <p14:sldId id="656"/>
            <p14:sldId id="626"/>
            <p14:sldId id="646"/>
            <p14:sldId id="655"/>
          </p14:sldIdLst>
        </p14:section>
        <p14:section name="Заключение" id="{FE10B5B1-5106-4967-ACED-35C57A614BDA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533" autoAdjust="0"/>
  </p:normalViewPr>
  <p:slideViewPr>
    <p:cSldViewPr>
      <p:cViewPr varScale="1">
        <p:scale>
          <a:sx n="84" d="100"/>
          <a:sy n="84" d="100"/>
        </p:scale>
        <p:origin x="98" y="25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6/11/2021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F29C1E1A-CB21-42F5-80F6-43F35D50AD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753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="" xmlns:a16="http://schemas.microsoft.com/office/drawing/2014/main" id="{C78B4430-3B66-49E5-9428-969AB6F61E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02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AD3C809E-35A1-4DF0-87FE-2ACDC2F4A8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643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0A03A678-8C76-4A06-AEC7-4ED08C19A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8217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="" xmlns:a16="http://schemas.microsoft.com/office/drawing/2014/main" id="{307C5041-26C3-4BC1-A82F-6AE710798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44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4.jpeg"/><Relationship Id="rId4" Type="http://schemas.openxmlformats.org/officeDocument/2006/relationships/image" Target="../media/image2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513012" y="762000"/>
            <a:ext cx="9053299" cy="17378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 smtClean="0"/>
              <a:t>Създаване на графични приложения с </a:t>
            </a:r>
            <a:r>
              <a:rPr lang="en-US" sz="4800" dirty="0" smtClean="0"/>
              <a:t>Windows Forms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012" y="3571433"/>
            <a:ext cx="3037825" cy="21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Проектът трябва да е от тип </a:t>
            </a:r>
            <a:r>
              <a:rPr lang="en-US" dirty="0" smtClean="0">
                <a:solidFill>
                  <a:srgbClr val="FFA72A"/>
                </a:solidFill>
              </a:rPr>
              <a:t>Windows </a:t>
            </a:r>
            <a:r>
              <a:rPr lang="en-US" dirty="0">
                <a:solidFill>
                  <a:srgbClr val="FFA72A"/>
                </a:solidFill>
              </a:rPr>
              <a:t>Forms </a:t>
            </a:r>
            <a:r>
              <a:rPr lang="en-US" dirty="0" smtClean="0">
                <a:solidFill>
                  <a:srgbClr val="FFA72A"/>
                </a:solidFill>
              </a:rPr>
              <a:t>Application</a:t>
            </a:r>
            <a:endParaRPr lang="en-US" dirty="0">
              <a:solidFill>
                <a:srgbClr val="FFA72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Стъпки: създаване </a:t>
            </a:r>
            <a:r>
              <a:rPr lang="bg-BG" dirty="0" smtClean="0"/>
              <a:t>на нов проект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="" xmlns:a16="http://schemas.microsoft.com/office/drawing/2014/main" id="{E41B6696-D060-442B-B017-4980A10C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13012" y="2125595"/>
            <a:ext cx="6479540" cy="3621405"/>
          </a:xfrm>
          <a:prstGeom prst="rect">
            <a:avLst/>
          </a:prstGeom>
        </p:spPr>
      </p:pic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36612" y="5334000"/>
            <a:ext cx="2514600" cy="1012172"/>
          </a:xfrm>
          <a:prstGeom prst="wedgeRoundRectCallout">
            <a:avLst>
              <a:gd name="adj1" fmla="val 58120"/>
              <a:gd name="adj2" fmla="val -10661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noProof="1" smtClean="0"/>
              <a:t>указваме име на проекта</a:t>
            </a:r>
            <a:endParaRPr lang="bg-BG" sz="28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565718" y="3590272"/>
            <a:ext cx="3000694" cy="1437820"/>
          </a:xfrm>
          <a:prstGeom prst="wedgeRoundRectCallout">
            <a:avLst>
              <a:gd name="adj1" fmla="val -97279"/>
              <a:gd name="adj2" fmla="val -5856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noProof="1" smtClean="0"/>
              <a:t>избираме</a:t>
            </a:r>
            <a:r>
              <a:rPr lang="en-US" sz="2800" noProof="1" smtClean="0"/>
              <a:t> </a:t>
            </a:r>
            <a:r>
              <a:rPr lang="en-US" sz="2800" dirty="0">
                <a:solidFill>
                  <a:srgbClr val="FFA72A"/>
                </a:solidFill>
              </a:rPr>
              <a:t>Windows Forms </a:t>
            </a:r>
            <a:r>
              <a:rPr lang="en-US" sz="2800" dirty="0" smtClean="0">
                <a:solidFill>
                  <a:srgbClr val="FFA72A"/>
                </a:solidFill>
              </a:rPr>
              <a:t>Application</a:t>
            </a:r>
            <a:r>
              <a:rPr lang="bg-BG" sz="2800" noProof="1" smtClean="0"/>
              <a:t>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485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Добавят се необходимите графични контроли:</a:t>
            </a: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Стъпки: г</a:t>
            </a:r>
            <a:r>
              <a:rPr lang="bg-BG" dirty="0" smtClean="0"/>
              <a:t>рафичен </a:t>
            </a:r>
            <a:r>
              <a:rPr lang="bg-BG" dirty="0" smtClean="0"/>
              <a:t>редактор на формата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="" xmlns:a16="http://schemas.microsoft.com/office/drawing/2014/main" id="{08968238-DB6A-4599-8578-7831A275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798509"/>
            <a:ext cx="6613023" cy="4106935"/>
          </a:xfrm>
          <a:prstGeom prst="rect">
            <a:avLst/>
          </a:prstGeom>
        </p:spPr>
      </p:pic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455612" y="5259128"/>
            <a:ext cx="2514600" cy="1012172"/>
          </a:xfrm>
          <a:prstGeom prst="wedgeRoundRectCallout">
            <a:avLst>
              <a:gd name="adj1" fmla="val 47731"/>
              <a:gd name="adj2" fmla="val -8910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noProof="1"/>
              <a:t>палитра с компоненти</a:t>
            </a:r>
            <a:endParaRPr lang="bg-BG" sz="28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781634" y="5161059"/>
            <a:ext cx="2514600" cy="1012172"/>
          </a:xfrm>
          <a:prstGeom prst="wedgeRoundRectCallout">
            <a:avLst>
              <a:gd name="adj1" fmla="val -66184"/>
              <a:gd name="adj2" fmla="val -17667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noProof="1" smtClean="0"/>
              <a:t>промяна на свойствата им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2636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Указва се програмен код, който да се изпълни при различните събития, на които ще реагира нашето графично приложение:</a:t>
            </a: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Стъпки: програмен </a:t>
            </a:r>
            <a:r>
              <a:rPr lang="bg-BG" dirty="0" smtClean="0"/>
              <a:t>код за различните събития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="" xmlns:a16="http://schemas.microsoft.com/office/drawing/2014/main" id="{08968238-DB6A-4599-8578-7831A275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15" y="2283401"/>
            <a:ext cx="5844280" cy="3889830"/>
          </a:xfrm>
          <a:prstGeom prst="rect">
            <a:avLst/>
          </a:prstGeom>
        </p:spPr>
      </p:pic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4506" y="4945293"/>
            <a:ext cx="2514600" cy="1012172"/>
          </a:xfrm>
          <a:prstGeom prst="wedgeRoundRectCallout">
            <a:avLst>
              <a:gd name="adj1" fmla="val -117761"/>
              <a:gd name="adj2" fmla="val -5499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noProof="1" smtClean="0"/>
              <a:t>извеждаме резултата</a:t>
            </a:r>
            <a:endParaRPr lang="bg-BG" sz="2800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08012" y="4013559"/>
            <a:ext cx="2514600" cy="1437820"/>
          </a:xfrm>
          <a:prstGeom prst="wedgeRoundRectCallout">
            <a:avLst>
              <a:gd name="adj1" fmla="val 82981"/>
              <a:gd name="adj2" fmla="val -6613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noProof="1" smtClean="0"/>
              <a:t>събитие при натискане на бутона</a:t>
            </a:r>
            <a:endParaRPr lang="bg-BG" sz="2800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091116" y="2790496"/>
            <a:ext cx="2321381" cy="1437820"/>
          </a:xfrm>
          <a:prstGeom prst="wedgeRoundRectCallout">
            <a:avLst>
              <a:gd name="adj1" fmla="val -89497"/>
              <a:gd name="adj2" fmla="val 5305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noProof="1" smtClean="0"/>
              <a:t>четем въведеното в контролите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491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Създаване на графични приложения с </a:t>
            </a:r>
            <a:r>
              <a:rPr lang="en-US" dirty="0"/>
              <a:t>Windows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=""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=""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=""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=""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=""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=""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="" xmlns:a16="http://schemas.microsoft.com/office/drawing/2014/main" id="{FEBE7732-95F0-4D88-B4A1-5AC0614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0412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7808999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Видове потребителски </a:t>
            </a:r>
            <a:r>
              <a:rPr lang="bg-BG" dirty="0" smtClean="0"/>
              <a:t>интерфейс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Какво е </a:t>
            </a:r>
            <a:r>
              <a:rPr lang="en-US" dirty="0" smtClean="0"/>
              <a:t>Win</a:t>
            </a:r>
            <a:r>
              <a:rPr lang="en-US" dirty="0" smtClean="0"/>
              <a:t>dows </a:t>
            </a:r>
            <a:r>
              <a:rPr lang="en-US" dirty="0" smtClean="0"/>
              <a:t>forms</a:t>
            </a:r>
            <a:r>
              <a:rPr lang="bg-BG" dirty="0" smtClean="0"/>
              <a:t>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Основни </a:t>
            </a:r>
            <a:r>
              <a:rPr lang="bg-BG" dirty="0" smtClean="0"/>
              <a:t>стъпки </a:t>
            </a:r>
            <a:r>
              <a:rPr lang="bg-BG" dirty="0" smtClean="0"/>
              <a:t>в </a:t>
            </a:r>
            <a:r>
              <a:rPr lang="bg-BG" dirty="0" smtClean="0"/>
              <a:t>създаването </a:t>
            </a:r>
            <a:br>
              <a:rPr lang="bg-BG" dirty="0" smtClean="0"/>
            </a:br>
            <a:r>
              <a:rPr lang="bg-BG" dirty="0" smtClean="0"/>
              <a:t>на едно графично </a:t>
            </a:r>
            <a:r>
              <a:rPr lang="bg-BG" dirty="0" smtClean="0"/>
              <a:t>приложение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Първа графична програма</a:t>
            </a:r>
            <a:endParaRPr lang="en-US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="" xmlns:a16="http://schemas.microsoft.com/office/drawing/2014/main" id="{80B6A716-D5A8-478D-A402-9520EBB0B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rgbClr val="FFA72A"/>
                </a:solidFill>
              </a:rPr>
              <a:t>Потребителският интерфейс</a:t>
            </a:r>
            <a:r>
              <a:rPr lang="en-US" dirty="0" smtClean="0">
                <a:solidFill>
                  <a:srgbClr val="FFA72A"/>
                </a:solidFill>
              </a:rPr>
              <a:t> (UI) </a:t>
            </a:r>
            <a:r>
              <a:rPr lang="bg-BG" dirty="0" smtClean="0"/>
              <a:t>определя</a:t>
            </a:r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начина, по който потребителят може да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общува с приложението</a:t>
            </a:r>
          </a:p>
          <a:p>
            <a:r>
              <a:rPr lang="bg-BG" dirty="0" smtClean="0"/>
              <a:t>Има различни видове </a:t>
            </a:r>
            <a:r>
              <a:rPr lang="en-US" dirty="0" smtClean="0"/>
              <a:t>UI</a:t>
            </a:r>
            <a:endParaRPr lang="bg-BG" dirty="0"/>
          </a:p>
          <a:p>
            <a:pPr lvl="1"/>
            <a:r>
              <a:rPr lang="bg-BG" dirty="0" smtClean="0">
                <a:solidFill>
                  <a:srgbClr val="FFA72A"/>
                </a:solidFill>
              </a:rPr>
              <a:t>конзолен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>
                <a:solidFill>
                  <a:srgbClr val="FFA72A"/>
                </a:solidFill>
              </a:rPr>
              <a:t>графичен</a:t>
            </a:r>
          </a:p>
          <a:p>
            <a:pPr lvl="1"/>
            <a:r>
              <a:rPr lang="bg-BG" dirty="0" smtClean="0">
                <a:solidFill>
                  <a:srgbClr val="FFA72A"/>
                </a:solidFill>
              </a:rPr>
              <a:t>уеб</a:t>
            </a:r>
            <a:r>
              <a:rPr lang="en-US" dirty="0" smtClean="0">
                <a:solidFill>
                  <a:srgbClr val="FFA72A"/>
                </a:solidFill>
              </a:rPr>
              <a:t> </a:t>
            </a:r>
            <a:r>
              <a:rPr lang="bg-BG" dirty="0" smtClean="0">
                <a:solidFill>
                  <a:srgbClr val="FFA72A"/>
                </a:solidFill>
              </a:rPr>
              <a:t>интерфейс</a:t>
            </a:r>
          </a:p>
          <a:p>
            <a:r>
              <a:rPr lang="bg-BG" dirty="0" smtClean="0"/>
              <a:t>Едно	 приложение може да има само </a:t>
            </a:r>
            <a:br>
              <a:rPr lang="bg-BG" dirty="0" smtClean="0"/>
            </a:br>
            <a:r>
              <a:rPr lang="bg-BG" dirty="0" smtClean="0"/>
              <a:t>един или няколко различни интерфейса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</a:t>
            </a:r>
            <a:r>
              <a:rPr lang="bg-BG" dirty="0" smtClean="0"/>
              <a:t>акво е потребителски интерфейс?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6C0569AE-92F5-4D21-9D10-AE4F67B5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2425" y="1313553"/>
            <a:ext cx="2717337" cy="11645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5" y="2785452"/>
            <a:ext cx="2717371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311977"/>
            <a:ext cx="3473184" cy="17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Целият вход / изход се случва </a:t>
            </a:r>
            <a:r>
              <a:rPr lang="bg-BG" dirty="0" smtClean="0">
                <a:solidFill>
                  <a:srgbClr val="FFA72A"/>
                </a:solidFill>
              </a:rPr>
              <a:t>през конзолата</a:t>
            </a:r>
          </a:p>
          <a:p>
            <a:pPr lvl="2"/>
            <a:r>
              <a:rPr lang="bg-BG" dirty="0" smtClean="0">
                <a:solidFill>
                  <a:srgbClr val="FFA72A"/>
                </a:solidFill>
              </a:rPr>
              <a:t>предимство: </a:t>
            </a:r>
            <a:r>
              <a:rPr lang="bg-BG" dirty="0" smtClean="0"/>
              <a:t>възможност за автоматизация</a:t>
            </a:r>
          </a:p>
          <a:p>
            <a:pPr lvl="2"/>
            <a:r>
              <a:rPr lang="bg-BG" dirty="0" smtClean="0">
                <a:solidFill>
                  <a:srgbClr val="FFA72A"/>
                </a:solidFill>
              </a:rPr>
              <a:t>недостатък: </a:t>
            </a:r>
            <a:r>
              <a:rPr lang="bg-BG" dirty="0" smtClean="0"/>
              <a:t>неинтуитивен, по-ограничен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Конзолен потребителски интерфейс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6C0569AE-92F5-4D21-9D10-AE4F67B5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8612" y="1828800"/>
            <a:ext cx="2717337" cy="11645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65"/>
          <a:stretch/>
        </p:blipFill>
        <p:spPr>
          <a:xfrm>
            <a:off x="684212" y="3276600"/>
            <a:ext cx="7831730" cy="31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Използва </a:t>
            </a:r>
            <a:r>
              <a:rPr lang="bg-BG" dirty="0" smtClean="0">
                <a:solidFill>
                  <a:srgbClr val="FFA72A"/>
                </a:solidFill>
              </a:rPr>
              <a:t>графични контроли и форми</a:t>
            </a:r>
          </a:p>
          <a:p>
            <a:pPr lvl="2"/>
            <a:r>
              <a:rPr lang="bg-BG" dirty="0">
                <a:solidFill>
                  <a:srgbClr val="FFA72A"/>
                </a:solidFill>
              </a:rPr>
              <a:t>предимство: </a:t>
            </a:r>
            <a:r>
              <a:rPr lang="bg-BG" dirty="0" smtClean="0"/>
              <a:t>интуитивен и прегледен, </a:t>
            </a:r>
            <a:br>
              <a:rPr lang="bg-BG" dirty="0" smtClean="0"/>
            </a:br>
            <a:r>
              <a:rPr lang="bg-BG" dirty="0" smtClean="0"/>
              <a:t>лесен за ползване интерфейс</a:t>
            </a:r>
          </a:p>
          <a:p>
            <a:pPr lvl="2"/>
            <a:r>
              <a:rPr lang="bg-BG" dirty="0" smtClean="0">
                <a:solidFill>
                  <a:srgbClr val="FFA72A"/>
                </a:solidFill>
              </a:rPr>
              <a:t>недостатък: </a:t>
            </a:r>
            <a:r>
              <a:rPr lang="bg-BG" dirty="0" smtClean="0"/>
              <a:t>затруднен отдалечен достъп и автоматизация</a:t>
            </a:r>
          </a:p>
          <a:p>
            <a:pPr lvl="1"/>
            <a:r>
              <a:rPr lang="bg-BG" dirty="0" smtClean="0"/>
              <a:t>Разновидности:</a:t>
            </a:r>
          </a:p>
          <a:p>
            <a:pPr lvl="2"/>
            <a:r>
              <a:rPr lang="bg-BG" dirty="0" smtClean="0">
                <a:solidFill>
                  <a:srgbClr val="FFA72A"/>
                </a:solidFill>
              </a:rPr>
              <a:t>десктоп</a:t>
            </a:r>
          </a:p>
          <a:p>
            <a:pPr lvl="2"/>
            <a:r>
              <a:rPr lang="bg-BG" dirty="0" smtClean="0">
                <a:solidFill>
                  <a:srgbClr val="FFA72A"/>
                </a:solidFill>
              </a:rPr>
              <a:t>мобилен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Графичен потребителски интерфейс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6C0569AE-92F5-4D21-9D10-AE4F67B5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371600"/>
            <a:ext cx="2717371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4191"/>
          <a:stretch/>
        </p:blipFill>
        <p:spPr>
          <a:xfrm>
            <a:off x="4175991" y="3810000"/>
            <a:ext cx="6629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Ползва </a:t>
            </a:r>
            <a:r>
              <a:rPr lang="bg-BG" dirty="0" smtClean="0">
                <a:solidFill>
                  <a:srgbClr val="FFA72A"/>
                </a:solidFill>
              </a:rPr>
              <a:t>набор от уеб страници </a:t>
            </a:r>
            <a:r>
              <a:rPr lang="bg-BG" dirty="0" smtClean="0"/>
              <a:t>за </a:t>
            </a:r>
            <a:r>
              <a:rPr lang="bg-BG" dirty="0" smtClean="0"/>
              <a:t>комуникация</a:t>
            </a:r>
            <a:r>
              <a:rPr lang="en-US" dirty="0" smtClean="0"/>
              <a:t> </a:t>
            </a:r>
            <a:r>
              <a:rPr lang="bg-BG" dirty="0" smtClean="0"/>
              <a:t>с потребителя</a:t>
            </a:r>
            <a:endParaRPr lang="bg-BG" dirty="0" smtClean="0"/>
          </a:p>
          <a:p>
            <a:pPr lvl="2"/>
            <a:r>
              <a:rPr lang="bg-BG" dirty="0">
                <a:solidFill>
                  <a:srgbClr val="FFA72A"/>
                </a:solidFill>
              </a:rPr>
              <a:t>предимство: </a:t>
            </a:r>
            <a:r>
              <a:rPr lang="bg-BG" dirty="0" smtClean="0"/>
              <a:t>отдалечено ползване </a:t>
            </a:r>
            <a:br>
              <a:rPr lang="bg-BG" dirty="0" smtClean="0"/>
            </a:br>
            <a:r>
              <a:rPr lang="bg-BG" dirty="0" smtClean="0"/>
              <a:t>от множество потребители</a:t>
            </a:r>
          </a:p>
          <a:p>
            <a:pPr lvl="2"/>
            <a:r>
              <a:rPr lang="bg-BG" dirty="0" smtClean="0">
                <a:solidFill>
                  <a:srgbClr val="FFA72A"/>
                </a:solidFill>
              </a:rPr>
              <a:t>недостатък: </a:t>
            </a:r>
            <a:r>
              <a:rPr lang="bg-BG" dirty="0" smtClean="0"/>
              <a:t>нуждае се от уеб сървър </a:t>
            </a:r>
            <a:br>
              <a:rPr lang="bg-BG" dirty="0" smtClean="0"/>
            </a:br>
            <a:r>
              <a:rPr lang="bg-BG" dirty="0" smtClean="0"/>
              <a:t>и браузър, за да работи; </a:t>
            </a:r>
            <a:r>
              <a:rPr lang="bg-BG" dirty="0" smtClean="0"/>
              <a:t>по-бавно е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Уеб интерфейс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6C0569AE-92F5-4D21-9D10-AE4F67B5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36" y="1905000"/>
            <a:ext cx="3751376" cy="18535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9"/>
          <a:stretch/>
        </p:blipFill>
        <p:spPr>
          <a:xfrm>
            <a:off x="760412" y="4102572"/>
            <a:ext cx="6555850" cy="24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A72A"/>
                </a:solidFill>
              </a:rPr>
              <a:t>Windows Forms </a:t>
            </a:r>
            <a:r>
              <a:rPr lang="en-US" dirty="0" smtClean="0">
                <a:solidFill>
                  <a:srgbClr val="FFA72A"/>
                </a:solidFill>
              </a:rPr>
              <a:t>(</a:t>
            </a:r>
            <a:r>
              <a:rPr lang="en-US" dirty="0" err="1" smtClean="0">
                <a:solidFill>
                  <a:srgbClr val="FFA72A"/>
                </a:solidFill>
              </a:rPr>
              <a:t>Winforms</a:t>
            </a:r>
            <a:r>
              <a:rPr lang="en-US" dirty="0" smtClean="0">
                <a:solidFill>
                  <a:srgbClr val="FFA72A"/>
                </a:solidFill>
              </a:rPr>
              <a:t>) </a:t>
            </a:r>
            <a:r>
              <a:rPr lang="bg-BG" dirty="0"/>
              <a:t>е графичен потребителски </a:t>
            </a:r>
            <a:r>
              <a:rPr lang="bg-BG" dirty="0" smtClean="0"/>
              <a:t>интерфейс</a:t>
            </a:r>
            <a:r>
              <a:rPr lang="en-US" dirty="0" smtClean="0"/>
              <a:t>. </a:t>
            </a:r>
            <a:r>
              <a:rPr lang="bg-BG" dirty="0" smtClean="0"/>
              <a:t>Използва </a:t>
            </a:r>
            <a:r>
              <a:rPr lang="bg-BG" dirty="0"/>
              <a:t>контроли за създаване на </a:t>
            </a:r>
            <a:r>
              <a:rPr lang="bg-BG" dirty="0" smtClean="0"/>
              <a:t>интерфейса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Winforms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6C0569AE-92F5-4D21-9D10-AE4F67B5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4191"/>
          <a:stretch/>
        </p:blipFill>
        <p:spPr>
          <a:xfrm>
            <a:off x="531812" y="2514600"/>
            <a:ext cx="6629400" cy="2438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577" y="3868079"/>
            <a:ext cx="6299835" cy="2101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2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bg-BG" dirty="0"/>
              <a:t>Да се напише графично (GUI) приложение, което </a:t>
            </a:r>
            <a:r>
              <a:rPr lang="bg-BG" dirty="0" smtClean="0"/>
              <a:t>пресмята </a:t>
            </a:r>
            <a:r>
              <a:rPr lang="bg-BG" dirty="0" smtClean="0">
                <a:solidFill>
                  <a:srgbClr val="FFA72A"/>
                </a:solidFill>
              </a:rPr>
              <a:t>сумата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dirty="0">
                <a:solidFill>
                  <a:srgbClr val="FFA72A"/>
                </a:solidFill>
              </a:rPr>
              <a:t>две числа</a:t>
            </a:r>
            <a:r>
              <a:rPr lang="bg-BG" dirty="0"/>
              <a:t>. При въвеждане на две числа в първите две текстови полета и натискане на </a:t>
            </a:r>
            <a:r>
              <a:rPr lang="bg-BG" dirty="0" smtClean="0"/>
              <a:t>бутон</a:t>
            </a:r>
            <a:r>
              <a:rPr lang="bg-BG" dirty="0" smtClean="0">
                <a:solidFill>
                  <a:srgbClr val="FFA72A"/>
                </a:solidFill>
              </a:rPr>
              <a:t> </a:t>
            </a:r>
            <a:r>
              <a:rPr lang="bg-BG" dirty="0"/>
              <a:t>се изчислява тяхната сума и резултатът се показва в третото </a:t>
            </a:r>
            <a:r>
              <a:rPr lang="bg-BG" dirty="0" smtClean="0"/>
              <a:t>текстово поле.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Сумиране на две числа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810000"/>
            <a:ext cx="390622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неграфични </a:t>
            </a:r>
            <a:r>
              <a:rPr lang="bg-BG" dirty="0">
                <a:solidFill>
                  <a:srgbClr val="FFA72A"/>
                </a:solidFill>
              </a:rPr>
              <a:t>класове</a:t>
            </a:r>
            <a:r>
              <a:rPr lang="bg-BG" dirty="0" smtClean="0"/>
              <a:t> и </a:t>
            </a:r>
            <a:r>
              <a:rPr lang="bg-BG" dirty="0">
                <a:solidFill>
                  <a:srgbClr val="FFA72A"/>
                </a:solidFill>
              </a:rPr>
              <a:t>модули</a:t>
            </a:r>
            <a:r>
              <a:rPr lang="bg-BG" dirty="0" smtClean="0"/>
              <a:t> (както досега)</a:t>
            </a:r>
          </a:p>
          <a:p>
            <a:r>
              <a:rPr lang="bg-BG" dirty="0" smtClean="0"/>
              <a:t>Добавяне на </a:t>
            </a:r>
            <a:r>
              <a:rPr lang="bg-BG" dirty="0" smtClean="0">
                <a:solidFill>
                  <a:srgbClr val="FFA72A"/>
                </a:solidFill>
              </a:rPr>
              <a:t>формите </a:t>
            </a:r>
            <a:r>
              <a:rPr lang="bg-BG" dirty="0" smtClean="0"/>
              <a:t>(прозорците) и </a:t>
            </a:r>
            <a:r>
              <a:rPr lang="bg-BG" dirty="0" smtClean="0">
                <a:solidFill>
                  <a:srgbClr val="FFA72A"/>
                </a:solidFill>
              </a:rPr>
              <a:t>контролите </a:t>
            </a:r>
            <a:r>
              <a:rPr lang="bg-BG" dirty="0" smtClean="0"/>
              <a:t>в тях</a:t>
            </a:r>
            <a:endParaRPr lang="en-US" dirty="0"/>
          </a:p>
          <a:p>
            <a:pPr marL="377825" lvl="1" indent="0">
              <a:buNone/>
            </a:pPr>
            <a:r>
              <a:rPr lang="bg-BG" dirty="0">
                <a:solidFill>
                  <a:srgbClr val="FFA72A"/>
                </a:solidFill>
              </a:rPr>
              <a:t>+</a:t>
            </a:r>
            <a:r>
              <a:rPr lang="bg-BG" dirty="0" smtClean="0">
                <a:solidFill>
                  <a:srgbClr val="FFA72A"/>
                </a:solidFill>
              </a:rPr>
              <a:t> </a:t>
            </a:r>
            <a:r>
              <a:rPr lang="bg-BG" dirty="0" smtClean="0"/>
              <a:t>настройка на техните </a:t>
            </a:r>
            <a:r>
              <a:rPr lang="bg-BG" dirty="0" smtClean="0">
                <a:solidFill>
                  <a:srgbClr val="FFA72A"/>
                </a:solidFill>
              </a:rPr>
              <a:t>свойства</a:t>
            </a:r>
          </a:p>
          <a:p>
            <a:r>
              <a:rPr lang="bg-BG" dirty="0" smtClean="0"/>
              <a:t>Определяне на </a:t>
            </a:r>
            <a:r>
              <a:rPr lang="bg-BG" dirty="0">
                <a:solidFill>
                  <a:srgbClr val="FFA72A"/>
                </a:solidFill>
              </a:rPr>
              <a:t>събития</a:t>
            </a:r>
            <a:r>
              <a:rPr lang="bg-BG" dirty="0" smtClean="0"/>
              <a:t>, на които приложението ще реагира</a:t>
            </a:r>
          </a:p>
          <a:p>
            <a:pPr marL="377825" lvl="1" indent="0">
              <a:buNone/>
            </a:pPr>
            <a:r>
              <a:rPr lang="bg-BG" dirty="0">
                <a:solidFill>
                  <a:srgbClr val="FFA72A"/>
                </a:solidFill>
              </a:rPr>
              <a:t>+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rgbClr val="FFA72A"/>
                </a:solidFill>
              </a:rPr>
              <a:t>програмния код</a:t>
            </a:r>
            <a:r>
              <a:rPr lang="bg-BG" dirty="0" smtClean="0"/>
              <a:t>, изпълняван при всяко от тях</a:t>
            </a:r>
            <a:endParaRPr lang="bg-BG" dirty="0">
              <a:solidFill>
                <a:srgbClr val="FFA72A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Стъпки </a:t>
            </a:r>
            <a:r>
              <a:rPr lang="bg-BG" dirty="0" smtClean="0"/>
              <a:t>в създаването на графично приложение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="" xmlns:a16="http://schemas.microsoft.com/office/drawing/2014/main" id="{6C0569AE-92F5-4D21-9D10-AE4F67B5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9" t="27620" r="34994" b="20238"/>
          <a:stretch/>
        </p:blipFill>
        <p:spPr>
          <a:xfrm>
            <a:off x="3896663" y="4694464"/>
            <a:ext cx="1981200" cy="1830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6867" y="4694464"/>
            <a:ext cx="4343401" cy="1752600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flipV="1">
            <a:off x="5039663" y="4953000"/>
            <a:ext cx="1981200" cy="116223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 rotWithShape="1">
          <a:blip r:embed="rId4"/>
          <a:srcRect l="65813" t="19550" b="11246"/>
          <a:stretch/>
        </p:blipFill>
        <p:spPr>
          <a:xfrm>
            <a:off x="712663" y="4618263"/>
            <a:ext cx="1482725" cy="1905001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0800000">
            <a:off x="2195389" y="5410200"/>
            <a:ext cx="1777007" cy="70503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7640</TotalTime>
  <Words>493</Words>
  <Application>Microsoft Office PowerPoint</Application>
  <PresentationFormat>Custom</PresentationFormat>
  <Paragraphs>87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потребителски интерфейс?</vt:lpstr>
      <vt:lpstr>Конзолен потребителски интерфейс</vt:lpstr>
      <vt:lpstr>Графичен потребителски интерфейс</vt:lpstr>
      <vt:lpstr>Уеб интерфейс</vt:lpstr>
      <vt:lpstr>Какво е Winforms?</vt:lpstr>
      <vt:lpstr>Задача: Сумиране на две числа</vt:lpstr>
      <vt:lpstr>Стъпки в създаването на графично приложение</vt:lpstr>
      <vt:lpstr>Стъпки: създаване на нов проект</vt:lpstr>
      <vt:lpstr>Стъпки: графичен редактор на формата</vt:lpstr>
      <vt:lpstr>Стъпки: програмен код за различните събития</vt:lpstr>
      <vt:lpstr>Създаване на графични приложения с Windows Forms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Dani</cp:lastModifiedBy>
  <cp:revision>322</cp:revision>
  <dcterms:created xsi:type="dcterms:W3CDTF">2014-01-02T17:00:34Z</dcterms:created>
  <dcterms:modified xsi:type="dcterms:W3CDTF">2021-06-10T22:59:06Z</dcterms:modified>
  <cp:category>programming;software engineering;C#;OOP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