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22"/>
  </p:notesMasterIdLst>
  <p:handoutMasterIdLst>
    <p:handoutMasterId r:id="rId23"/>
  </p:handoutMasterIdLst>
  <p:sldIdLst>
    <p:sldId id="394" r:id="rId3"/>
    <p:sldId id="625" r:id="rId4"/>
    <p:sldId id="627" r:id="rId5"/>
    <p:sldId id="629" r:id="rId6"/>
    <p:sldId id="630" r:id="rId7"/>
    <p:sldId id="631" r:id="rId8"/>
    <p:sldId id="632" r:id="rId9"/>
    <p:sldId id="638" r:id="rId10"/>
    <p:sldId id="649" r:id="rId11"/>
    <p:sldId id="650" r:id="rId12"/>
    <p:sldId id="651" r:id="rId13"/>
    <p:sldId id="641" r:id="rId14"/>
    <p:sldId id="636" r:id="rId15"/>
    <p:sldId id="645" r:id="rId16"/>
    <p:sldId id="646" r:id="rId17"/>
    <p:sldId id="647" r:id="rId18"/>
    <p:sldId id="642" r:id="rId19"/>
    <p:sldId id="594" r:id="rId20"/>
    <p:sldId id="593"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625"/>
            <p14:sldId id="627"/>
            <p14:sldId id="629"/>
            <p14:sldId id="630"/>
            <p14:sldId id="631"/>
            <p14:sldId id="632"/>
            <p14:sldId id="638"/>
            <p14:sldId id="649"/>
            <p14:sldId id="650"/>
            <p14:sldId id="651"/>
            <p14:sldId id="641"/>
            <p14:sldId id="636"/>
            <p14:sldId id="645"/>
            <p14:sldId id="646"/>
            <p14:sldId id="647"/>
          </p14:sldIdLst>
        </p14:section>
        <p14:section name="Conclusion" id="{3E23A7B0-228F-4458-953E-A0823B82CFF0}">
          <p14:sldIdLst>
            <p14:sldId id="642"/>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8670" autoAdjust="0"/>
  </p:normalViewPr>
  <p:slideViewPr>
    <p:cSldViewPr>
      <p:cViewPr varScale="1">
        <p:scale>
          <a:sx n="88" d="100"/>
          <a:sy n="88" d="100"/>
        </p:scale>
        <p:origin x="71" y="174"/>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1/7/2021</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251169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1171421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2849400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990765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912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18</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19</a:t>
            </a:fld>
            <a:endParaRPr lang="en-US" dirty="0"/>
          </a:p>
        </p:txBody>
      </p:sp>
    </p:spTree>
    <p:extLst>
      <p:ext uri="{BB962C8B-B14F-4D97-AF65-F5344CB8AC3E}">
        <p14:creationId xmlns:p14="http://schemas.microsoft.com/office/powerpoint/2010/main" val="164462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354288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r>
              <a:rPr lang="en-US" sz="1600" b="0" i="0" kern="1200" dirty="0" smtClean="0">
                <a:solidFill>
                  <a:schemeClr val="tx1"/>
                </a:solidFill>
                <a:effectLst/>
                <a:latin typeface="+mn-lt"/>
                <a:ea typeface="+mn-ea"/>
                <a:cs typeface="+mn-cs"/>
              </a:rPr>
              <a: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1611383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133959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199746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300872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45737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255281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94942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Полиморфизъм</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014073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Животни</a:t>
            </a:r>
            <a:r>
              <a:rPr lang="en-US" sz="4000" dirty="0" smtClean="0"/>
              <a:t>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11" name="Text Placeholder 5"/>
          <p:cNvSpPr txBox="1">
            <a:spLocks/>
          </p:cNvSpPr>
          <p:nvPr/>
        </p:nvSpPr>
        <p:spPr>
          <a:xfrm>
            <a:off x="384014" y="974539"/>
            <a:ext cx="11182398"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class Dog : Animal</a:t>
            </a:r>
          </a:p>
          <a:p>
            <a:r>
              <a:rPr lang="en-US" sz="2800" dirty="0" smtClean="0">
                <a:solidFill>
                  <a:schemeClr val="accent1">
                    <a:lumMod val="20000"/>
                    <a:lumOff val="80000"/>
                  </a:schemeClr>
                </a:solidFill>
              </a:rPr>
              <a:t>{</a:t>
            </a:r>
          </a:p>
          <a:p>
            <a:r>
              <a:rPr lang="en-US" sz="2800" dirty="0" smtClean="0">
                <a:solidFill>
                  <a:schemeClr val="accent1">
                    <a:lumMod val="20000"/>
                    <a:lumOff val="80000"/>
                  </a:schemeClr>
                </a:solidFill>
              </a:rPr>
              <a:t>  public </a:t>
            </a:r>
            <a:r>
              <a:rPr lang="en-US" sz="2800" dirty="0" smtClean="0">
                <a:solidFill>
                  <a:srgbClr val="FFC000"/>
                </a:solidFill>
              </a:rPr>
              <a:t>override</a:t>
            </a:r>
            <a:r>
              <a:rPr lang="en-US" sz="2800" dirty="0" smtClean="0">
                <a:solidFill>
                  <a:schemeClr val="accent1">
                    <a:lumMod val="20000"/>
                    <a:lumOff val="80000"/>
                  </a:schemeClr>
                </a:solidFill>
              </a:rPr>
              <a:t> string </a:t>
            </a:r>
            <a:r>
              <a:rPr lang="en-US" sz="2800" dirty="0" err="1" smtClean="0">
                <a:solidFill>
                  <a:schemeClr val="accent1">
                    <a:lumMod val="20000"/>
                    <a:lumOff val="80000"/>
                  </a:schemeClr>
                </a:solidFill>
              </a:rPr>
              <a:t>ExplainMyself</a:t>
            </a:r>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return base.ExplainMyself() + </a:t>
            </a:r>
            <a:r>
              <a:rPr lang="en-US" sz="2800" dirty="0" smtClean="0">
                <a:solidFill>
                  <a:srgbClr val="FFC000"/>
                </a:solidFill>
              </a:rPr>
              <a:t>" DJAAF"</a:t>
            </a:r>
            <a:r>
              <a:rPr lang="en-US" sz="2800" dirty="0" smtClean="0">
                <a:solidFill>
                  <a:schemeClr val="accent1">
                    <a:lumMod val="20000"/>
                    <a:lumOff val="80000"/>
                  </a:schemeClr>
                </a:solidFill>
              </a:rPr>
              <a:t>;</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a:t>
            </a:r>
          </a:p>
          <a:p>
            <a:r>
              <a:rPr lang="en-US" sz="2800" dirty="0">
                <a:solidFill>
                  <a:schemeClr val="accent1">
                    <a:lumMod val="20000"/>
                    <a:lumOff val="80000"/>
                  </a:schemeClr>
                </a:solidFill>
              </a:rPr>
              <a:t>public class </a:t>
            </a:r>
            <a:r>
              <a:rPr lang="en-US" sz="2800" dirty="0" smtClean="0">
                <a:solidFill>
                  <a:schemeClr val="accent1">
                    <a:lumMod val="20000"/>
                    <a:lumOff val="80000"/>
                  </a:schemeClr>
                </a:solidFill>
              </a:rPr>
              <a:t>Cat : </a:t>
            </a:r>
            <a:r>
              <a:rPr lang="en-US" sz="2800" dirty="0">
                <a:solidFill>
                  <a:schemeClr val="accent1">
                    <a:lumMod val="20000"/>
                    <a:lumOff val="80000"/>
                  </a:schemeClr>
                </a:solidFill>
              </a:rPr>
              <a:t>Animal</a:t>
            </a:r>
          </a:p>
          <a:p>
            <a:r>
              <a:rPr lang="en-US" sz="2800" dirty="0">
                <a:solidFill>
                  <a:schemeClr val="accent1">
                    <a:lumMod val="20000"/>
                    <a:lumOff val="80000"/>
                  </a:schemeClr>
                </a:solidFill>
              </a:rPr>
              <a:t>{</a:t>
            </a:r>
          </a:p>
          <a:p>
            <a:r>
              <a:rPr lang="en-US" sz="2800" dirty="0">
                <a:solidFill>
                  <a:schemeClr val="accent1">
                    <a:lumMod val="20000"/>
                    <a:lumOff val="80000"/>
                  </a:schemeClr>
                </a:solidFill>
              </a:rPr>
              <a:t>  public </a:t>
            </a:r>
            <a:r>
              <a:rPr lang="en-US" sz="2800" dirty="0">
                <a:solidFill>
                  <a:srgbClr val="FFC000"/>
                </a:solidFill>
              </a:rPr>
              <a:t>override</a:t>
            </a:r>
            <a:r>
              <a:rPr lang="en-US" sz="2800" dirty="0">
                <a:solidFill>
                  <a:schemeClr val="accent1">
                    <a:lumMod val="20000"/>
                    <a:lumOff val="80000"/>
                  </a:schemeClr>
                </a:solidFill>
              </a:rPr>
              <a:t> string </a:t>
            </a:r>
            <a:r>
              <a:rPr lang="en-US" sz="2800" dirty="0" err="1">
                <a:solidFill>
                  <a:schemeClr val="accent1">
                    <a:lumMod val="20000"/>
                    <a:lumOff val="80000"/>
                  </a:schemeClr>
                </a:solidFill>
              </a:rPr>
              <a:t>ExplainMyself</a:t>
            </a:r>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    return </a:t>
            </a:r>
            <a:r>
              <a:rPr lang="en-US" sz="2800" dirty="0" err="1">
                <a:solidFill>
                  <a:schemeClr val="accent1">
                    <a:lumMod val="20000"/>
                    <a:lumOff val="80000"/>
                  </a:schemeClr>
                </a:solidFill>
              </a:rPr>
              <a:t>base.ExplainMyself</a:t>
            </a:r>
            <a:r>
              <a:rPr lang="en-US" sz="2800" dirty="0">
                <a:solidFill>
                  <a:schemeClr val="accent1">
                    <a:lumMod val="20000"/>
                    <a:lumOff val="80000"/>
                  </a:schemeClr>
                </a:solidFill>
              </a:rPr>
              <a:t>() + </a:t>
            </a:r>
            <a:r>
              <a:rPr lang="en-US" sz="2800" dirty="0">
                <a:solidFill>
                  <a:srgbClr val="FFC000"/>
                </a:solidFill>
              </a:rPr>
              <a:t>" </a:t>
            </a:r>
            <a:r>
              <a:rPr lang="en-US" sz="2800" dirty="0" smtClean="0">
                <a:solidFill>
                  <a:srgbClr val="FFC000"/>
                </a:solidFill>
              </a:rPr>
              <a:t>MEOOW"</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r>
              <a:rPr lang="en-US" sz="2800" dirty="0">
                <a:solidFill>
                  <a:schemeClr val="accent1">
                    <a:lumMod val="20000"/>
                    <a:lumOff val="80000"/>
                  </a:schemeClr>
                </a:solidFill>
              </a:rPr>
              <a:t>  }</a:t>
            </a: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
        <p:nvSpPr>
          <p:cNvPr id="6" name="AutoShape 6"/>
          <p:cNvSpPr>
            <a:spLocks noChangeArrowheads="1"/>
          </p:cNvSpPr>
          <p:nvPr/>
        </p:nvSpPr>
        <p:spPr bwMode="auto">
          <a:xfrm>
            <a:off x="6856412" y="3101151"/>
            <a:ext cx="3972586" cy="1062828"/>
          </a:xfrm>
          <a:prstGeom prst="wedgeRoundRectCallout">
            <a:avLst>
              <a:gd name="adj1" fmla="val -123672"/>
              <a:gd name="adj2" fmla="val 770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Пренаписване на метод (</a:t>
            </a:r>
            <a:r>
              <a:rPr lang="en-US" sz="3200" dirty="0" smtClean="0">
                <a:solidFill>
                  <a:srgbClr val="FFFFFF"/>
                </a:solidFill>
              </a:rPr>
              <a:t>overriding)</a:t>
            </a:r>
            <a:endParaRPr lang="bg-BG" sz="3200" dirty="0">
              <a:solidFill>
                <a:schemeClr val="tx2">
                  <a:lumMod val="75000"/>
                </a:schemeClr>
              </a:solidFill>
            </a:endParaRPr>
          </a:p>
        </p:txBody>
      </p:sp>
      <p:sp>
        <p:nvSpPr>
          <p:cNvPr id="7" name="AutoShape 6"/>
          <p:cNvSpPr>
            <a:spLocks noChangeArrowheads="1"/>
          </p:cNvSpPr>
          <p:nvPr/>
        </p:nvSpPr>
        <p:spPr bwMode="auto">
          <a:xfrm>
            <a:off x="6856412" y="3101151"/>
            <a:ext cx="3972586" cy="1062828"/>
          </a:xfrm>
          <a:prstGeom prst="wedgeRoundRectCallout">
            <a:avLst>
              <a:gd name="adj1" fmla="val -122028"/>
              <a:gd name="adj2" fmla="val -713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Пренаписване на метод (</a:t>
            </a:r>
            <a:r>
              <a:rPr lang="en-US" sz="3200" dirty="0" smtClean="0">
                <a:solidFill>
                  <a:srgbClr val="FFFFFF"/>
                </a:solidFill>
              </a:rPr>
              <a:t>overriding)</a:t>
            </a:r>
            <a:endParaRPr lang="bg-BG" sz="3200" dirty="0">
              <a:solidFill>
                <a:schemeClr val="tx2">
                  <a:lumMod val="75000"/>
                </a:schemeClr>
              </a:solidFill>
            </a:endParaRPr>
          </a:p>
        </p:txBody>
      </p:sp>
    </p:spTree>
    <p:extLst>
      <p:ext uri="{BB962C8B-B14F-4D97-AF65-F5344CB8AC3E}">
        <p14:creationId xmlns:p14="http://schemas.microsoft.com/office/powerpoint/2010/main" val="1581335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Животни</a:t>
            </a:r>
            <a:r>
              <a:rPr lang="en-US" sz="4000" dirty="0" smtClean="0"/>
              <a:t> (</a:t>
            </a:r>
            <a:r>
              <a:rPr lang="bg-BG" sz="4000" dirty="0" smtClean="0"/>
              <a:t>3</a:t>
            </a:r>
            <a:r>
              <a:rPr lang="en-US" sz="4000" dirty="0" smtClean="0"/>
              <a: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11</a:t>
            </a:fld>
            <a:endParaRPr lang="en-US" dirty="0"/>
          </a:p>
        </p:txBody>
      </p:sp>
      <p:sp>
        <p:nvSpPr>
          <p:cNvPr id="11" name="Text Placeholder 5"/>
          <p:cNvSpPr txBox="1">
            <a:spLocks/>
          </p:cNvSpPr>
          <p:nvPr/>
        </p:nvSpPr>
        <p:spPr>
          <a:xfrm>
            <a:off x="366875" y="1295400"/>
            <a:ext cx="11182398" cy="316161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fontAlgn="base"/>
            <a:r>
              <a:rPr lang="en-US" sz="2800" dirty="0"/>
              <a:t>public static void main(String[] </a:t>
            </a:r>
            <a:r>
              <a:rPr lang="en-US" sz="2800" dirty="0" err="1"/>
              <a:t>args</a:t>
            </a:r>
            <a:r>
              <a:rPr lang="en-US" sz="2800" dirty="0"/>
              <a:t>) {</a:t>
            </a:r>
          </a:p>
          <a:p>
            <a:r>
              <a:rPr lang="en-US" sz="2800" dirty="0"/>
              <a:t> </a:t>
            </a:r>
            <a:r>
              <a:rPr lang="en-US" sz="2800" dirty="0" smtClean="0"/>
              <a:t> </a:t>
            </a:r>
            <a:r>
              <a:rPr lang="en-US" sz="2800" dirty="0" smtClean="0">
                <a:solidFill>
                  <a:srgbClr val="FFC000"/>
                </a:solidFill>
                <a:effectLst/>
              </a:rPr>
              <a:t>Animal</a:t>
            </a:r>
            <a:r>
              <a:rPr lang="en-US" sz="2800" dirty="0" smtClean="0">
                <a:effectLst/>
              </a:rPr>
              <a:t> </a:t>
            </a:r>
            <a:r>
              <a:rPr lang="en-US" sz="2800" dirty="0" err="1" smtClean="0">
                <a:effectLst/>
              </a:rPr>
              <a:t>myPet</a:t>
            </a:r>
            <a:r>
              <a:rPr lang="en-US" sz="2800" dirty="0" smtClean="0">
                <a:effectLst/>
              </a:rPr>
              <a:t> </a:t>
            </a:r>
            <a:r>
              <a:rPr lang="en-US" sz="2800" dirty="0">
                <a:effectLst/>
              </a:rPr>
              <a:t>= new </a:t>
            </a:r>
            <a:r>
              <a:rPr lang="en-US" sz="2800" dirty="0">
                <a:solidFill>
                  <a:srgbClr val="FFC000"/>
                </a:solidFill>
                <a:effectLst/>
              </a:rPr>
              <a:t>Cat</a:t>
            </a:r>
            <a:r>
              <a:rPr lang="en-US" sz="2800" dirty="0">
                <a:effectLst/>
              </a:rPr>
              <a:t>("</a:t>
            </a:r>
            <a:r>
              <a:rPr lang="en-US" sz="2800" dirty="0" err="1">
                <a:effectLst/>
              </a:rPr>
              <a:t>Pesho</a:t>
            </a:r>
            <a:r>
              <a:rPr lang="en-US" sz="2800" dirty="0">
                <a:effectLst/>
              </a:rPr>
              <a:t>", "Whiskas");</a:t>
            </a:r>
            <a:endParaRPr lang="bg-BG" sz="2800" dirty="0">
              <a:effectLst/>
            </a:endParaRPr>
          </a:p>
          <a:p>
            <a:r>
              <a:rPr lang="en-US" sz="2800" dirty="0" smtClean="0">
                <a:effectLst/>
              </a:rPr>
              <a:t>  </a:t>
            </a:r>
            <a:r>
              <a:rPr lang="en-US" sz="2800" dirty="0" smtClean="0">
                <a:solidFill>
                  <a:srgbClr val="FFC000"/>
                </a:solidFill>
                <a:effectLst/>
              </a:rPr>
              <a:t>Animal</a:t>
            </a:r>
            <a:r>
              <a:rPr lang="en-US" sz="2800" dirty="0" smtClean="0">
                <a:effectLst/>
              </a:rPr>
              <a:t> </a:t>
            </a:r>
            <a:r>
              <a:rPr lang="en-US" sz="2800" dirty="0" err="1" smtClean="0">
                <a:effectLst/>
              </a:rPr>
              <a:t>yourPet</a:t>
            </a:r>
            <a:r>
              <a:rPr lang="en-US" sz="2800" dirty="0" smtClean="0">
                <a:effectLst/>
              </a:rPr>
              <a:t> </a:t>
            </a:r>
            <a:r>
              <a:rPr lang="en-US" sz="2800" dirty="0">
                <a:effectLst/>
              </a:rPr>
              <a:t>= new </a:t>
            </a:r>
            <a:r>
              <a:rPr lang="en-US" sz="2800" dirty="0">
                <a:solidFill>
                  <a:srgbClr val="FFC000"/>
                </a:solidFill>
                <a:effectLst/>
              </a:rPr>
              <a:t>Dog</a:t>
            </a:r>
            <a:r>
              <a:rPr lang="en-US" sz="2800" dirty="0">
                <a:effectLst/>
              </a:rPr>
              <a:t>("</a:t>
            </a:r>
            <a:r>
              <a:rPr lang="en-US" sz="2800" dirty="0" err="1">
                <a:effectLst/>
              </a:rPr>
              <a:t>Gosho</a:t>
            </a:r>
            <a:r>
              <a:rPr lang="en-US" sz="2800" dirty="0">
                <a:effectLst/>
              </a:rPr>
              <a:t>", "Meat");</a:t>
            </a:r>
            <a:endParaRPr lang="bg-BG" sz="2800" dirty="0">
              <a:effectLst/>
            </a:endParaRPr>
          </a:p>
          <a:p>
            <a:r>
              <a:rPr lang="en-US" sz="2800" dirty="0">
                <a:effectLst/>
              </a:rPr>
              <a:t> </a:t>
            </a:r>
            <a:endParaRPr lang="bg-BG" sz="2800" dirty="0">
              <a:effectLst/>
            </a:endParaRPr>
          </a:p>
          <a:p>
            <a:r>
              <a:rPr lang="en-US" sz="2800" dirty="0" smtClean="0">
                <a:effectLst/>
              </a:rPr>
              <a:t>  </a:t>
            </a:r>
            <a:r>
              <a:rPr lang="en-US" sz="2800" dirty="0" err="1" smtClean="0">
                <a:effectLst/>
              </a:rPr>
              <a:t>Console.WriteLine</a:t>
            </a:r>
            <a:r>
              <a:rPr lang="en-US" sz="2800" dirty="0" smtClean="0">
                <a:effectLst/>
              </a:rPr>
              <a:t>(</a:t>
            </a:r>
            <a:r>
              <a:rPr lang="en-US" sz="2800" dirty="0" err="1" smtClean="0">
                <a:effectLst/>
              </a:rPr>
              <a:t>myPet.</a:t>
            </a:r>
            <a:r>
              <a:rPr lang="en-US" sz="2800" dirty="0" err="1" smtClean="0">
                <a:solidFill>
                  <a:srgbClr val="FFC000"/>
                </a:solidFill>
                <a:effectLst/>
              </a:rPr>
              <a:t>ExplainMyself</a:t>
            </a:r>
            <a:r>
              <a:rPr lang="en-US" sz="2800" dirty="0" smtClean="0">
                <a:solidFill>
                  <a:srgbClr val="FFC000"/>
                </a:solidFill>
                <a:effectLst/>
              </a:rPr>
              <a:t>()</a:t>
            </a:r>
            <a:r>
              <a:rPr lang="en-US" sz="2800" dirty="0" smtClean="0">
                <a:effectLst/>
              </a:rPr>
              <a:t>);</a:t>
            </a:r>
            <a:r>
              <a:rPr lang="bg-BG" sz="2800" dirty="0" smtClean="0">
                <a:effectLst/>
              </a:rPr>
              <a:t>   // </a:t>
            </a:r>
            <a:r>
              <a:rPr lang="en-US" sz="2800" dirty="0" smtClean="0">
                <a:solidFill>
                  <a:srgbClr val="FFC000"/>
                </a:solidFill>
                <a:effectLst/>
              </a:rPr>
              <a:t>DJAFF</a:t>
            </a:r>
            <a:endParaRPr lang="bg-BG" sz="2800" dirty="0">
              <a:solidFill>
                <a:srgbClr val="FFC000"/>
              </a:solidFill>
              <a:effectLst/>
            </a:endParaRPr>
          </a:p>
          <a:p>
            <a:r>
              <a:rPr lang="en-US" sz="2800" dirty="0" smtClean="0">
                <a:effectLst/>
              </a:rPr>
              <a:t>  </a:t>
            </a:r>
            <a:r>
              <a:rPr lang="en-US" sz="2800" dirty="0" err="1" smtClean="0">
                <a:effectLst/>
              </a:rPr>
              <a:t>Console.WriteLine</a:t>
            </a:r>
            <a:r>
              <a:rPr lang="en-US" sz="2800" dirty="0" smtClean="0">
                <a:effectLst/>
              </a:rPr>
              <a:t>(</a:t>
            </a:r>
            <a:r>
              <a:rPr lang="en-US" sz="2800" dirty="0" err="1" smtClean="0">
                <a:effectLst/>
              </a:rPr>
              <a:t>yourPet.</a:t>
            </a:r>
            <a:r>
              <a:rPr lang="en-US" sz="2800" dirty="0" err="1" smtClean="0">
                <a:solidFill>
                  <a:srgbClr val="FFC000"/>
                </a:solidFill>
                <a:effectLst/>
              </a:rPr>
              <a:t>ExplainMyself</a:t>
            </a:r>
            <a:r>
              <a:rPr lang="en-US" sz="2800" dirty="0" smtClean="0">
                <a:solidFill>
                  <a:srgbClr val="FFC000"/>
                </a:solidFill>
                <a:effectLst/>
              </a:rPr>
              <a:t>()</a:t>
            </a:r>
            <a:r>
              <a:rPr lang="en-US" sz="2800" dirty="0" smtClean="0">
                <a:effectLst/>
              </a:rPr>
              <a:t>); </a:t>
            </a:r>
            <a:r>
              <a:rPr lang="bg-BG" sz="2800" dirty="0">
                <a:effectLst/>
              </a:rPr>
              <a:t>// </a:t>
            </a:r>
            <a:r>
              <a:rPr lang="en-US" sz="2800" dirty="0" smtClean="0">
                <a:solidFill>
                  <a:srgbClr val="FFC000"/>
                </a:solidFill>
                <a:effectLst/>
              </a:rPr>
              <a:t>MEOOW</a:t>
            </a:r>
          </a:p>
          <a:p>
            <a:r>
              <a:rPr lang="en-US" sz="2800" dirty="0" smtClean="0"/>
              <a:t>}</a:t>
            </a:r>
            <a:endParaRPr lang="en-US" sz="2800" dirty="0">
              <a:solidFill>
                <a:schemeClr val="accent1">
                  <a:lumMod val="20000"/>
                  <a:lumOff val="80000"/>
                </a:schemeClr>
              </a:solidFill>
            </a:endParaRPr>
          </a:p>
        </p:txBody>
      </p:sp>
      <p:sp>
        <p:nvSpPr>
          <p:cNvPr id="6" name="AutoShape 6"/>
          <p:cNvSpPr>
            <a:spLocks noChangeArrowheads="1"/>
          </p:cNvSpPr>
          <p:nvPr/>
        </p:nvSpPr>
        <p:spPr bwMode="auto">
          <a:xfrm>
            <a:off x="691374" y="4876800"/>
            <a:ext cx="5266700" cy="1062828"/>
          </a:xfrm>
          <a:prstGeom prst="wedgeRoundRectCallout">
            <a:avLst>
              <a:gd name="adj1" fmla="val 81139"/>
              <a:gd name="adj2" fmla="val -1301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Динамичен полиморфизъм</a:t>
            </a:r>
            <a:br>
              <a:rPr lang="bg-BG" sz="3200" dirty="0" smtClean="0">
                <a:solidFill>
                  <a:srgbClr val="FFFFFF"/>
                </a:solidFill>
              </a:rPr>
            </a:br>
            <a:r>
              <a:rPr lang="bg-BG" sz="3200" dirty="0" smtClean="0">
                <a:solidFill>
                  <a:srgbClr val="FFFFFF"/>
                </a:solidFill>
              </a:rPr>
              <a:t>(</a:t>
            </a:r>
            <a:r>
              <a:rPr lang="bg-BG" sz="3200" dirty="0">
                <a:solidFill>
                  <a:schemeClr val="tx2">
                    <a:lumMod val="75000"/>
                  </a:schemeClr>
                </a:solidFill>
              </a:rPr>
              <a:t>по време на </a:t>
            </a:r>
            <a:r>
              <a:rPr lang="bg-BG" sz="3200" dirty="0" smtClean="0">
                <a:solidFill>
                  <a:schemeClr val="tx2">
                    <a:lumMod val="75000"/>
                  </a:schemeClr>
                </a:solidFill>
              </a:rPr>
              <a:t>изпълнение</a:t>
            </a:r>
            <a:r>
              <a:rPr lang="bg-BG" sz="3200" dirty="0" smtClean="0">
                <a:solidFill>
                  <a:schemeClr val="tx1"/>
                </a:solidFill>
              </a:rPr>
              <a:t>)</a:t>
            </a:r>
            <a:endParaRPr lang="bg-BG" sz="3200" dirty="0">
              <a:solidFill>
                <a:schemeClr val="tx1"/>
              </a:solidFill>
            </a:endParaRPr>
          </a:p>
        </p:txBody>
      </p:sp>
    </p:spTree>
    <p:extLst>
      <p:ext uri="{BB962C8B-B14F-4D97-AF65-F5344CB8AC3E}">
        <p14:creationId xmlns:p14="http://schemas.microsoft.com/office/powerpoint/2010/main" val="880480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a:xfrm>
            <a:off x="190411" y="1151121"/>
            <a:ext cx="11998413" cy="5570355"/>
          </a:xfrm>
        </p:spPr>
        <p:txBody>
          <a:bodyPr>
            <a:normAutofit/>
          </a:bodyPr>
          <a:lstStyle/>
          <a:p>
            <a:pPr>
              <a:spcBef>
                <a:spcPts val="1200"/>
              </a:spcBef>
            </a:pPr>
            <a:r>
              <a:rPr lang="bg-BG" dirty="0" smtClean="0">
                <a:solidFill>
                  <a:schemeClr val="tx2">
                    <a:lumMod val="75000"/>
                  </a:schemeClr>
                </a:solidFill>
              </a:rPr>
              <a:t>Пре</a:t>
            </a:r>
            <a:r>
              <a:rPr lang="bg-BG" dirty="0">
                <a:solidFill>
                  <a:schemeClr val="tx2">
                    <a:lumMod val="75000"/>
                  </a:schemeClr>
                </a:solidFill>
              </a:rPr>
              <a:t>н</a:t>
            </a:r>
            <a:r>
              <a:rPr lang="bg-BG" dirty="0" smtClean="0">
                <a:solidFill>
                  <a:schemeClr val="tx2">
                    <a:lumMod val="75000"/>
                  </a:schemeClr>
                </a:solidFill>
              </a:rPr>
              <a:t>аписването </a:t>
            </a:r>
            <a:r>
              <a:rPr lang="bg-BG" dirty="0" smtClean="0"/>
              <a:t>се случва в </a:t>
            </a:r>
            <a:r>
              <a:rPr lang="bg-BG" dirty="0" smtClean="0">
                <a:solidFill>
                  <a:schemeClr val="tx2">
                    <a:lumMod val="75000"/>
                  </a:schemeClr>
                </a:solidFill>
              </a:rPr>
              <a:t>подкласовете</a:t>
            </a:r>
            <a:endParaRPr lang="en-US" dirty="0" smtClean="0">
              <a:solidFill>
                <a:schemeClr val="tx2">
                  <a:lumMod val="75000"/>
                </a:schemeClr>
              </a:solidFill>
            </a:endParaRPr>
          </a:p>
          <a:p>
            <a:pPr>
              <a:spcBef>
                <a:spcPts val="1200"/>
              </a:spcBef>
            </a:pPr>
            <a:r>
              <a:rPr lang="bg-BG" dirty="0" smtClean="0">
                <a:solidFill>
                  <a:schemeClr val="tx2">
                    <a:lumMod val="75000"/>
                  </a:schemeClr>
                </a:solidFill>
              </a:rPr>
              <a:t>Параметрите </a:t>
            </a:r>
            <a:r>
              <a:rPr lang="bg-BG" dirty="0" smtClean="0"/>
              <a:t>трябва да са</a:t>
            </a:r>
            <a:r>
              <a:rPr lang="en-US" dirty="0" smtClean="0"/>
              <a:t> </a:t>
            </a:r>
            <a:r>
              <a:rPr lang="bg-BG" dirty="0" smtClean="0">
                <a:solidFill>
                  <a:schemeClr val="tx2">
                    <a:lumMod val="75000"/>
                  </a:schemeClr>
                </a:solidFill>
              </a:rPr>
              <a:t>същите</a:t>
            </a:r>
            <a:r>
              <a:rPr lang="en-US" dirty="0" smtClean="0"/>
              <a:t> </a:t>
            </a:r>
            <a:r>
              <a:rPr lang="bg-BG" dirty="0" smtClean="0"/>
              <a:t>като на</a:t>
            </a:r>
            <a:r>
              <a:rPr lang="en-US" dirty="0" smtClean="0"/>
              <a:t> </a:t>
            </a:r>
            <a:r>
              <a:rPr lang="bg-BG" dirty="0" smtClean="0">
                <a:solidFill>
                  <a:schemeClr val="tx2">
                    <a:lumMod val="75000"/>
                  </a:schemeClr>
                </a:solidFill>
              </a:rPr>
              <a:t>родителския метод</a:t>
            </a:r>
            <a:endParaRPr lang="en-US" dirty="0" smtClean="0">
              <a:solidFill>
                <a:schemeClr val="tx2">
                  <a:lumMod val="75000"/>
                </a:schemeClr>
              </a:solidFill>
            </a:endParaRPr>
          </a:p>
          <a:p>
            <a:pPr>
              <a:spcBef>
                <a:spcPts val="1200"/>
              </a:spcBef>
            </a:pPr>
            <a:r>
              <a:rPr lang="bg-BG" dirty="0" smtClean="0"/>
              <a:t>Двата метода трябва да имат </a:t>
            </a:r>
            <a:r>
              <a:rPr lang="bg-BG" dirty="0" smtClean="0">
                <a:solidFill>
                  <a:schemeClr val="tx2">
                    <a:lumMod val="75000"/>
                  </a:schemeClr>
                </a:solidFill>
              </a:rPr>
              <a:t>същия тип на връщана стойност</a:t>
            </a:r>
            <a:endParaRPr lang="en-US" dirty="0" smtClean="0">
              <a:solidFill>
                <a:schemeClr val="tx2">
                  <a:lumMod val="75000"/>
                </a:schemeClr>
              </a:solidFill>
            </a:endParaRPr>
          </a:p>
          <a:p>
            <a:pPr>
              <a:spcBef>
                <a:spcPts val="1200"/>
              </a:spcBef>
            </a:pPr>
            <a:r>
              <a:rPr lang="bg-BG" dirty="0" smtClean="0">
                <a:solidFill>
                  <a:schemeClr val="tx2">
                    <a:lumMod val="75000"/>
                  </a:schemeClr>
                </a:solidFill>
              </a:rPr>
              <a:t>Модификатора за достъп</a:t>
            </a:r>
            <a:r>
              <a:rPr lang="bg-BG" dirty="0"/>
              <a:t> </a:t>
            </a:r>
            <a:r>
              <a:rPr lang="bg-BG" dirty="0" smtClean="0"/>
              <a:t>не може да бъде </a:t>
            </a:r>
            <a:r>
              <a:rPr lang="bg-BG" dirty="0" smtClean="0">
                <a:solidFill>
                  <a:schemeClr val="tx2">
                    <a:lumMod val="75000"/>
                  </a:schemeClr>
                </a:solidFill>
              </a:rPr>
              <a:t>по-ограничаващ</a:t>
            </a:r>
            <a:endParaRPr lang="en-US" dirty="0">
              <a:solidFill>
                <a:schemeClr val="tx2">
                  <a:lumMod val="75000"/>
                </a:schemeClr>
              </a:solidFill>
            </a:endParaRPr>
          </a:p>
          <a:p>
            <a:pPr>
              <a:spcBef>
                <a:spcPts val="1200"/>
              </a:spcBef>
            </a:pPr>
            <a:r>
              <a:rPr lang="en-US" dirty="0" smtClean="0">
                <a:solidFill>
                  <a:schemeClr val="tx2">
                    <a:lumMod val="75000"/>
                  </a:schemeClr>
                </a:solidFill>
              </a:rPr>
              <a:t>private </a:t>
            </a:r>
            <a:r>
              <a:rPr lang="bg-BG" dirty="0" smtClean="0">
                <a:solidFill>
                  <a:schemeClr val="tx2">
                    <a:lumMod val="75000"/>
                  </a:schemeClr>
                </a:solidFill>
              </a:rPr>
              <a:t>и</a:t>
            </a:r>
            <a:r>
              <a:rPr lang="en-US" dirty="0" smtClean="0">
                <a:solidFill>
                  <a:schemeClr val="tx2">
                    <a:lumMod val="75000"/>
                  </a:schemeClr>
                </a:solidFill>
              </a:rPr>
              <a:t> static</a:t>
            </a:r>
            <a:r>
              <a:rPr lang="bg-BG" dirty="0">
                <a:solidFill>
                  <a:schemeClr val="tx2">
                    <a:lumMod val="75000"/>
                  </a:schemeClr>
                </a:solidFill>
              </a:rPr>
              <a:t> </a:t>
            </a:r>
            <a:r>
              <a:rPr lang="bg-BG" dirty="0" smtClean="0"/>
              <a:t>методи </a:t>
            </a:r>
            <a:r>
              <a:rPr lang="bg-BG" dirty="0" smtClean="0">
                <a:solidFill>
                  <a:schemeClr val="tx2">
                    <a:lumMod val="75000"/>
                  </a:schemeClr>
                </a:solidFill>
              </a:rPr>
              <a:t>НЕ</a:t>
            </a:r>
            <a:r>
              <a:rPr lang="en-US" dirty="0" smtClean="0">
                <a:solidFill>
                  <a:schemeClr val="tx2">
                    <a:lumMod val="75000"/>
                  </a:schemeClr>
                </a:solidFill>
              </a:rPr>
              <a:t> </a:t>
            </a:r>
            <a:r>
              <a:rPr lang="bg-BG" dirty="0" smtClean="0"/>
              <a:t>могат да бъдат пренаписани</a:t>
            </a:r>
            <a:endParaRPr lang="en-US" dirty="0" smtClean="0"/>
          </a:p>
        </p:txBody>
      </p:sp>
      <p:sp>
        <p:nvSpPr>
          <p:cNvPr id="4" name="Title 3"/>
          <p:cNvSpPr>
            <a:spLocks noGrp="1"/>
          </p:cNvSpPr>
          <p:nvPr>
            <p:ph type="title"/>
          </p:nvPr>
        </p:nvSpPr>
        <p:spPr/>
        <p:txBody>
          <a:bodyPr/>
          <a:lstStyle/>
          <a:p>
            <a:r>
              <a:rPr lang="bg-BG" noProof="1" smtClean="0"/>
              <a:t>Правила за пре</a:t>
            </a:r>
            <a:r>
              <a:rPr lang="bg-BG" noProof="1"/>
              <a:t>н</a:t>
            </a:r>
            <a:r>
              <a:rPr lang="bg-BG" noProof="1" smtClean="0"/>
              <a:t>аписване на методи</a:t>
            </a:r>
            <a:endParaRPr lang="en-US" dirty="0"/>
          </a:p>
        </p:txBody>
      </p:sp>
    </p:spTree>
    <p:extLst>
      <p:ext uri="{BB962C8B-B14F-4D97-AF65-F5344CB8AC3E}">
        <p14:creationId xmlns:p14="http://schemas.microsoft.com/office/powerpoint/2010/main" val="129519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a:xfrm>
            <a:off x="190413" y="1151121"/>
            <a:ext cx="11998412" cy="5570355"/>
          </a:xfrm>
        </p:spPr>
        <p:txBody>
          <a:bodyPr>
            <a:normAutofit/>
          </a:bodyPr>
          <a:lstStyle/>
          <a:p>
            <a:pPr>
              <a:lnSpc>
                <a:spcPct val="110000"/>
              </a:lnSpc>
            </a:pPr>
            <a:r>
              <a:rPr lang="bg-BG" sz="3200" dirty="0" smtClean="0"/>
              <a:t>Полиморфизъм</a:t>
            </a:r>
            <a:r>
              <a:rPr lang="en-US" sz="3200" dirty="0" smtClean="0"/>
              <a:t> </a:t>
            </a:r>
            <a:r>
              <a:rPr lang="bg-BG" sz="3200" dirty="0" smtClean="0">
                <a:solidFill>
                  <a:schemeClr val="tx2">
                    <a:lumMod val="75000"/>
                  </a:schemeClr>
                </a:solidFill>
              </a:rPr>
              <a:t>по време на компилиране</a:t>
            </a:r>
            <a:r>
              <a:rPr lang="bg-BG" sz="3200" dirty="0" smtClean="0"/>
              <a:t> – постига се чрез </a:t>
            </a:r>
            <a:r>
              <a:rPr lang="bg-BG" sz="3200" dirty="0" smtClean="0">
                <a:solidFill>
                  <a:schemeClr val="tx2">
                    <a:lumMod val="75000"/>
                  </a:schemeClr>
                </a:solidFill>
                <a:effectLst>
                  <a:outerShdw blurRad="38100" dist="38100" dir="2700000" algn="tl">
                    <a:srgbClr val="000000"/>
                  </a:outerShdw>
                </a:effectLst>
              </a:rPr>
              <a:t>предефиниране </a:t>
            </a:r>
            <a:r>
              <a:rPr lang="bg-BG" sz="3200" dirty="0">
                <a:solidFill>
                  <a:schemeClr val="tx2">
                    <a:lumMod val="75000"/>
                  </a:schemeClr>
                </a:solidFill>
                <a:effectLst>
                  <a:outerShdw blurRad="38100" dist="38100" dir="2700000" algn="tl">
                    <a:srgbClr val="000000"/>
                  </a:outerShdw>
                </a:effectLst>
              </a:rPr>
              <a:t>(</a:t>
            </a:r>
            <a:r>
              <a:rPr lang="en-US" sz="3200" dirty="0">
                <a:solidFill>
                  <a:schemeClr val="tx2">
                    <a:lumMod val="75000"/>
                  </a:schemeClr>
                </a:solidFill>
                <a:effectLst>
                  <a:outerShdw blurRad="38100" dist="38100" dir="2700000" algn="tl">
                    <a:srgbClr val="000000"/>
                  </a:outerShdw>
                </a:effectLst>
              </a:rPr>
              <a:t>overloading)</a:t>
            </a:r>
            <a:r>
              <a:rPr lang="bg-BG" sz="3200" dirty="0">
                <a:solidFill>
                  <a:schemeClr val="tx2">
                    <a:lumMod val="75000"/>
                  </a:schemeClr>
                </a:solidFill>
                <a:effectLst>
                  <a:outerShdw blurRad="38100" dist="38100" dir="2700000" algn="tl">
                    <a:srgbClr val="000000"/>
                  </a:outerShdw>
                </a:effectLst>
              </a:rPr>
              <a:t> </a:t>
            </a:r>
            <a:r>
              <a:rPr lang="en-US" sz="3200" dirty="0"/>
              <a:t>– </a:t>
            </a:r>
            <a:r>
              <a:rPr lang="bg-BG" sz="3200" dirty="0"/>
              <a:t>методи с едно и също </a:t>
            </a:r>
            <a:r>
              <a:rPr lang="bg-BG" sz="3200" dirty="0" smtClean="0"/>
              <a:t>име, </a:t>
            </a:r>
            <a:r>
              <a:rPr lang="bg-BG" sz="3200" dirty="0"/>
              <a:t>но </a:t>
            </a:r>
            <a:r>
              <a:rPr lang="bg-BG" sz="3200" dirty="0" smtClean="0"/>
              <a:t>с различни </a:t>
            </a:r>
            <a:r>
              <a:rPr lang="bg-BG" sz="3200" dirty="0"/>
              <a:t>сигнатури</a:t>
            </a:r>
            <a:r>
              <a:rPr lang="bg-BG" sz="3200" dirty="0" smtClean="0"/>
              <a:t>.</a:t>
            </a:r>
            <a:endParaRPr lang="en-US" sz="3200" dirty="0" smtClean="0"/>
          </a:p>
          <a:p>
            <a:pPr>
              <a:lnSpc>
                <a:spcPct val="110000"/>
              </a:lnSpc>
            </a:pPr>
            <a:r>
              <a:rPr lang="bg-BG" sz="3200" dirty="0"/>
              <a:t>Известен и като</a:t>
            </a:r>
            <a:r>
              <a:rPr lang="en-US" sz="3200" dirty="0"/>
              <a:t> </a:t>
            </a:r>
            <a:r>
              <a:rPr lang="bg-BG" sz="3200" dirty="0">
                <a:solidFill>
                  <a:schemeClr val="tx2">
                    <a:lumMod val="75000"/>
                  </a:schemeClr>
                </a:solidFill>
              </a:rPr>
              <a:t>статичен полиморфизъм</a:t>
            </a:r>
          </a:p>
          <a:p>
            <a:pPr>
              <a:lnSpc>
                <a:spcPct val="110000"/>
              </a:lnSpc>
            </a:pPr>
            <a:r>
              <a:rPr lang="bg-BG" sz="3200" dirty="0" smtClean="0"/>
              <a:t>При </a:t>
            </a:r>
            <a:r>
              <a:rPr lang="bg-BG" sz="3200" dirty="0">
                <a:solidFill>
                  <a:schemeClr val="tx2">
                    <a:lumMod val="75000"/>
                  </a:schemeClr>
                </a:solidFill>
                <a:effectLst>
                  <a:outerShdw blurRad="38100" dist="38100" dir="2700000" algn="tl">
                    <a:srgbClr val="000000"/>
                  </a:outerShdw>
                </a:effectLst>
              </a:rPr>
              <a:t>компилиране</a:t>
            </a:r>
            <a:r>
              <a:rPr lang="bg-BG" sz="3200" dirty="0"/>
              <a:t>, според подадените </a:t>
            </a:r>
            <a:r>
              <a:rPr lang="bg-BG" sz="3200" dirty="0">
                <a:solidFill>
                  <a:schemeClr val="tx2">
                    <a:lumMod val="75000"/>
                  </a:schemeClr>
                </a:solidFill>
                <a:effectLst>
                  <a:outerShdw blurRad="38100" dist="38100" dir="2700000" algn="tl">
                    <a:srgbClr val="000000"/>
                  </a:outerShdw>
                </a:effectLst>
              </a:rPr>
              <a:t>параметри</a:t>
            </a:r>
            <a:r>
              <a:rPr lang="bg-BG" sz="3200" dirty="0"/>
              <a:t> </a:t>
            </a:r>
            <a:r>
              <a:rPr lang="bg-BG" sz="3200" dirty="0" smtClean="0"/>
              <a:t>компилатора</a:t>
            </a:r>
            <a:br>
              <a:rPr lang="bg-BG" sz="3200" dirty="0" smtClean="0"/>
            </a:br>
            <a:r>
              <a:rPr lang="bg-BG" sz="3200" dirty="0" smtClean="0"/>
              <a:t>					</a:t>
            </a:r>
            <a:r>
              <a:rPr lang="bg-BG" sz="3200" dirty="0"/>
              <a:t>	</a:t>
            </a:r>
            <a:r>
              <a:rPr lang="bg-BG" sz="3200" dirty="0" smtClean="0"/>
              <a:t>	определя кой</a:t>
            </a:r>
            <a:br>
              <a:rPr lang="bg-BG" sz="3200" dirty="0" smtClean="0"/>
            </a:br>
            <a:r>
              <a:rPr lang="bg-BG" sz="3200" dirty="0" smtClean="0"/>
              <a:t>							метод ще </a:t>
            </a:r>
            <a:r>
              <a:rPr lang="bg-BG" sz="3200" dirty="0"/>
              <a:t>изпълни</a:t>
            </a:r>
            <a:endParaRPr lang="en-US" sz="3200" dirty="0"/>
          </a:p>
          <a:p>
            <a:pPr>
              <a:spcBef>
                <a:spcPts val="1200"/>
              </a:spcBef>
            </a:pPr>
            <a:endParaRPr lang="en-US" sz="3200" dirty="0"/>
          </a:p>
        </p:txBody>
      </p:sp>
      <p:sp>
        <p:nvSpPr>
          <p:cNvPr id="4" name="Title 3"/>
          <p:cNvSpPr>
            <a:spLocks noGrp="1"/>
          </p:cNvSpPr>
          <p:nvPr>
            <p:ph type="title"/>
          </p:nvPr>
        </p:nvSpPr>
        <p:spPr/>
        <p:txBody>
          <a:bodyPr/>
          <a:lstStyle/>
          <a:p>
            <a:r>
              <a:rPr lang="bg-BG" noProof="1" smtClean="0"/>
              <a:t>Типове полиморфизъм</a:t>
            </a:r>
            <a:endParaRPr lang="en-US" dirty="0"/>
          </a:p>
        </p:txBody>
      </p:sp>
      <p:sp>
        <p:nvSpPr>
          <p:cNvPr id="10" name="Rectangle 9"/>
          <p:cNvSpPr>
            <a:spLocks noChangeArrowheads="1"/>
          </p:cNvSpPr>
          <p:nvPr/>
        </p:nvSpPr>
        <p:spPr bwMode="auto">
          <a:xfrm>
            <a:off x="723406" y="4400982"/>
            <a:ext cx="76962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main(String[] args) {</a:t>
            </a:r>
          </a:p>
          <a:p>
            <a:pPr fontAlgn="base"/>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a:t>
            </a:r>
            <a:r>
              <a:rPr lang="bg-BG"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effectLst>
                  <a:outerShdw blurRad="38100" dist="38100" dir="2700000" algn="tl">
                    <a:srgbClr val="000000">
                      <a:alpha val="43137"/>
                    </a:srgbClr>
                  </a:outerShdw>
                </a:effectLst>
                <a:latin typeface="Consolas" pitchFamily="49" charset="0"/>
                <a:cs typeface="Consolas" pitchFamily="49" charset="0"/>
              </a:rPr>
              <a:t>a =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Sum</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(10, 20, 30);</a:t>
            </a:r>
          </a:p>
          <a:p>
            <a:pPr fontAlgn="base"/>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double </a:t>
            </a:r>
            <a:r>
              <a:rPr lang="en-US" b="1" noProof="1" smtClean="0">
                <a:effectLst>
                  <a:outerShdw blurRad="38100" dist="38100" dir="2700000" algn="tl">
                    <a:srgbClr val="000000">
                      <a:alpha val="43137"/>
                    </a:srgbClr>
                  </a:outerShdw>
                </a:effectLst>
                <a:latin typeface="Consolas" pitchFamily="49" charset="0"/>
                <a:cs typeface="Consolas" pitchFamily="49" charset="0"/>
              </a:rPr>
              <a:t>b =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Sum</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(0.5, 0.01);</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6"/>
          <p:cNvSpPr>
            <a:spLocks noChangeArrowheads="1"/>
          </p:cNvSpPr>
          <p:nvPr/>
        </p:nvSpPr>
        <p:spPr bwMode="auto">
          <a:xfrm>
            <a:off x="4552122" y="5591468"/>
            <a:ext cx="5181600" cy="1038257"/>
          </a:xfrm>
          <a:prstGeom prst="wedgeRoundRectCallout">
            <a:avLst>
              <a:gd name="adj1" fmla="val -71847"/>
              <a:gd name="adj2" fmla="val -464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статичен полиморфизъм</a:t>
            </a:r>
          </a:p>
          <a:p>
            <a:pPr algn="ctr"/>
            <a:r>
              <a:rPr lang="bg-BG" sz="3200" dirty="0" smtClean="0">
                <a:solidFill>
                  <a:srgbClr val="FFFFFF"/>
                </a:solidFill>
              </a:rPr>
              <a:t>(</a:t>
            </a:r>
            <a:r>
              <a:rPr lang="bg-BG" sz="3200" dirty="0" smtClean="0">
                <a:solidFill>
                  <a:srgbClr val="FFC000"/>
                </a:solidFill>
              </a:rPr>
              <a:t>по време на компилиране</a:t>
            </a:r>
            <a:r>
              <a:rPr lang="bg-BG" sz="3200" dirty="0" smtClean="0">
                <a:solidFill>
                  <a:srgbClr val="FFFFFF"/>
                </a:solidFill>
              </a:rPr>
              <a:t>)</a:t>
            </a:r>
            <a:endParaRPr lang="bg-BG" sz="3200" dirty="0">
              <a:solidFill>
                <a:schemeClr val="tx2">
                  <a:lumMod val="75000"/>
                </a:schemeClr>
              </a:solidFill>
            </a:endParaRPr>
          </a:p>
        </p:txBody>
      </p:sp>
    </p:spTree>
    <p:extLst>
      <p:ext uri="{BB962C8B-B14F-4D97-AF65-F5344CB8AC3E}">
        <p14:creationId xmlns:p14="http://schemas.microsoft.com/office/powerpoint/2010/main" val="1644666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14</a:t>
            </a:fld>
            <a:endParaRPr lang="en-US" dirty="0"/>
          </a:p>
        </p:txBody>
      </p:sp>
      <p:sp>
        <p:nvSpPr>
          <p:cNvPr id="18" name="Rectangle 4"/>
          <p:cNvSpPr>
            <a:spLocks noChangeArrowheads="1"/>
          </p:cNvSpPr>
          <p:nvPr/>
        </p:nvSpPr>
        <p:spPr bwMode="auto">
          <a:xfrm>
            <a:off x="2002262"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MathOperation</a:t>
            </a:r>
            <a:endParaRPr lang="en-US" sz="2800" b="1" noProof="1">
              <a:latin typeface="Consolas" panose="020B0609020204030204" pitchFamily="49" charset="0"/>
            </a:endParaRPr>
          </a:p>
        </p:txBody>
      </p:sp>
      <p:sp>
        <p:nvSpPr>
          <p:cNvPr id="19" name="Rectangle 18"/>
          <p:cNvSpPr>
            <a:spLocks noChangeArrowheads="1"/>
          </p:cNvSpPr>
          <p:nvPr/>
        </p:nvSpPr>
        <p:spPr bwMode="auto">
          <a:xfrm>
            <a:off x="2002262" y="2056855"/>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+Add(int</a:t>
            </a:r>
            <a:r>
              <a:rPr lang="en-US" sz="2800" b="1" noProof="1">
                <a:latin typeface="Consolas" panose="020B0609020204030204" pitchFamily="49" charset="0"/>
              </a:rPr>
              <a:t>, int): int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+Add(double</a:t>
            </a:r>
            <a:r>
              <a:rPr lang="en-US" sz="2800" b="1" noProof="1">
                <a:latin typeface="Consolas" panose="020B0609020204030204" pitchFamily="49" charset="0"/>
              </a:rPr>
              <a:t>, double, double): double</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+Add(decimal</a:t>
            </a:r>
            <a:r>
              <a:rPr lang="en-US" sz="2800" b="1" noProof="1">
                <a:latin typeface="Consolas" panose="020B0609020204030204" pitchFamily="49" charset="0"/>
              </a:rPr>
              <a:t>, decimal, decimal): decimal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697" y="4267200"/>
            <a:ext cx="6125430" cy="1314633"/>
          </a:xfrm>
          <a:prstGeom prst="rect">
            <a:avLst/>
          </a:prstGeom>
        </p:spPr>
      </p:pic>
    </p:spTree>
    <p:extLst>
      <p:ext uri="{BB962C8B-B14F-4D97-AF65-F5344CB8AC3E}">
        <p14:creationId xmlns:p14="http://schemas.microsoft.com/office/powerpoint/2010/main" val="333117318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11" name="Text Placeholder 5"/>
          <p:cNvSpPr txBox="1">
            <a:spLocks/>
          </p:cNvSpPr>
          <p:nvPr/>
        </p:nvSpPr>
        <p:spPr>
          <a:xfrm>
            <a:off x="455612" y="1084747"/>
            <a:ext cx="11277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t>public int Add(int a, int b)</a:t>
            </a:r>
            <a:endParaRPr lang="en-US" sz="2800" dirty="0"/>
          </a:p>
          <a:p>
            <a:r>
              <a:rPr lang="en-US" sz="2800" dirty="0" smtClean="0"/>
              <a:t>{</a:t>
            </a:r>
            <a:endParaRPr lang="en-US" sz="2800" dirty="0"/>
          </a:p>
          <a:p>
            <a:r>
              <a:rPr lang="en-US" sz="2800" dirty="0"/>
              <a:t> </a:t>
            </a:r>
            <a:r>
              <a:rPr lang="en-US" sz="2800" dirty="0" smtClean="0"/>
              <a:t> return </a:t>
            </a:r>
            <a:r>
              <a:rPr lang="en-US" sz="2800" dirty="0"/>
              <a:t>a + b;</a:t>
            </a:r>
          </a:p>
          <a:p>
            <a:r>
              <a:rPr lang="en-US" sz="2800" dirty="0" smtClean="0"/>
              <a:t>}</a:t>
            </a:r>
            <a:endParaRPr lang="en-US" sz="2800" dirty="0"/>
          </a:p>
          <a:p>
            <a:r>
              <a:rPr lang="en-US" sz="2800" dirty="0" smtClean="0"/>
              <a:t>public </a:t>
            </a:r>
            <a:r>
              <a:rPr lang="en-US" sz="2800" dirty="0"/>
              <a:t>double Add(double a, double b, double c)</a:t>
            </a:r>
          </a:p>
          <a:p>
            <a:r>
              <a:rPr lang="en-US" sz="2800" dirty="0" smtClean="0"/>
              <a:t>{</a:t>
            </a:r>
            <a:endParaRPr lang="en-US" sz="2800" dirty="0"/>
          </a:p>
          <a:p>
            <a:r>
              <a:rPr lang="en-US" sz="2800" dirty="0" smtClean="0"/>
              <a:t>  return </a:t>
            </a:r>
            <a:r>
              <a:rPr lang="en-US" sz="2800" dirty="0"/>
              <a:t>a + b + c;</a:t>
            </a:r>
          </a:p>
          <a:p>
            <a:r>
              <a:rPr lang="en-US" sz="2800" dirty="0" smtClean="0"/>
              <a:t>}</a:t>
            </a:r>
            <a:endParaRPr lang="en-US" sz="2800" dirty="0"/>
          </a:p>
          <a:p>
            <a:r>
              <a:rPr lang="en-US" sz="2800" dirty="0" smtClean="0"/>
              <a:t>public </a:t>
            </a:r>
            <a:r>
              <a:rPr lang="en-US" sz="2800" dirty="0"/>
              <a:t>decimal Add(decimal a, decimal b, decimal c)</a:t>
            </a:r>
          </a:p>
          <a:p>
            <a:r>
              <a:rPr lang="en-US" sz="2800" dirty="0" smtClean="0"/>
              <a:t>{</a:t>
            </a:r>
            <a:endParaRPr lang="en-US" sz="2800" dirty="0"/>
          </a:p>
          <a:p>
            <a:r>
              <a:rPr lang="en-US" sz="2800" dirty="0"/>
              <a:t> </a:t>
            </a:r>
            <a:r>
              <a:rPr lang="en-US" sz="2800" dirty="0" smtClean="0"/>
              <a:t> return </a:t>
            </a:r>
            <a:r>
              <a:rPr lang="en-US" sz="2800" dirty="0"/>
              <a:t>a + b + c;</a:t>
            </a:r>
          </a:p>
          <a:p>
            <a:r>
              <a:rPr lang="en-US" sz="2800" dirty="0" smtClean="0"/>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97229881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pPr>
              <a:spcBef>
                <a:spcPts val="1800"/>
              </a:spcBef>
            </a:pPr>
            <a:r>
              <a:rPr lang="bg-BG" sz="3000" dirty="0" smtClean="0">
                <a:solidFill>
                  <a:schemeClr val="tx2">
                    <a:lumMod val="75000"/>
                  </a:schemeClr>
                </a:solidFill>
              </a:rPr>
              <a:t>Презареждането</a:t>
            </a:r>
            <a:r>
              <a:rPr lang="en-US" sz="3000" dirty="0" smtClean="0"/>
              <a:t> </a:t>
            </a:r>
            <a:r>
              <a:rPr lang="bg-BG" sz="3000" dirty="0" smtClean="0"/>
              <a:t>може да се случи в </a:t>
            </a:r>
            <a:r>
              <a:rPr lang="bg-BG" sz="3000" dirty="0" smtClean="0">
                <a:solidFill>
                  <a:schemeClr val="tx2">
                    <a:lumMod val="75000"/>
                  </a:schemeClr>
                </a:solidFill>
              </a:rPr>
              <a:t>същия клас</a:t>
            </a:r>
            <a:r>
              <a:rPr lang="en-US" sz="3000" dirty="0" smtClean="0">
                <a:solidFill>
                  <a:schemeClr val="tx2">
                    <a:lumMod val="75000"/>
                  </a:schemeClr>
                </a:solidFill>
              </a:rPr>
              <a:t> </a:t>
            </a:r>
            <a:r>
              <a:rPr lang="bg-BG" sz="3000" dirty="0" smtClean="0"/>
              <a:t>или в негов</a:t>
            </a:r>
            <a:r>
              <a:rPr lang="en-US" sz="3000" dirty="0" smtClean="0"/>
              <a:t> </a:t>
            </a:r>
            <a:r>
              <a:rPr lang="bg-BG" sz="3000" dirty="0" smtClean="0">
                <a:solidFill>
                  <a:schemeClr val="tx2">
                    <a:lumMod val="75000"/>
                  </a:schemeClr>
                </a:solidFill>
              </a:rPr>
              <a:t>подклас</a:t>
            </a:r>
            <a:endParaRPr lang="en-US" sz="3000" dirty="0">
              <a:solidFill>
                <a:schemeClr val="tx2">
                  <a:lumMod val="75000"/>
                </a:schemeClr>
              </a:solidFill>
            </a:endParaRPr>
          </a:p>
          <a:p>
            <a:pPr>
              <a:spcBef>
                <a:spcPts val="1800"/>
              </a:spcBef>
            </a:pPr>
            <a:r>
              <a:rPr lang="bg-BG" sz="3000" dirty="0" smtClean="0">
                <a:solidFill>
                  <a:schemeClr val="tx2">
                    <a:lumMod val="75000"/>
                  </a:schemeClr>
                </a:solidFill>
              </a:rPr>
              <a:t>Конструкторите</a:t>
            </a:r>
            <a:r>
              <a:rPr lang="en-US" sz="3000" dirty="0" smtClean="0"/>
              <a:t> </a:t>
            </a:r>
            <a:r>
              <a:rPr lang="bg-BG" sz="3000" dirty="0" smtClean="0"/>
              <a:t>могат да бъдат</a:t>
            </a:r>
            <a:r>
              <a:rPr lang="en-US" sz="3000" dirty="0" smtClean="0"/>
              <a:t> </a:t>
            </a:r>
            <a:r>
              <a:rPr lang="bg-BG" sz="3000" dirty="0" smtClean="0">
                <a:solidFill>
                  <a:schemeClr val="tx2">
                    <a:lumMod val="75000"/>
                  </a:schemeClr>
                </a:solidFill>
              </a:rPr>
              <a:t>презаредени</a:t>
            </a:r>
            <a:endParaRPr lang="en-US" sz="3000" dirty="0">
              <a:solidFill>
                <a:schemeClr val="tx2">
                  <a:lumMod val="75000"/>
                </a:schemeClr>
              </a:solidFill>
            </a:endParaRPr>
          </a:p>
          <a:p>
            <a:pPr>
              <a:spcBef>
                <a:spcPts val="1800"/>
              </a:spcBef>
            </a:pPr>
            <a:r>
              <a:rPr lang="bg-BG" sz="3000" dirty="0" smtClean="0"/>
              <a:t>Презаредените методи трябва да имат различни един от друг</a:t>
            </a:r>
            <a:r>
              <a:rPr lang="en-US" sz="3000" dirty="0" smtClean="0"/>
              <a:t> </a:t>
            </a:r>
            <a:r>
              <a:rPr lang="bg-BG" sz="3000" dirty="0" smtClean="0">
                <a:solidFill>
                  <a:schemeClr val="tx2">
                    <a:lumMod val="75000"/>
                  </a:schemeClr>
                </a:solidFill>
              </a:rPr>
              <a:t>параметри</a:t>
            </a:r>
            <a:endParaRPr lang="en-US" sz="3000" dirty="0">
              <a:solidFill>
                <a:schemeClr val="tx2">
                  <a:lumMod val="75000"/>
                </a:schemeClr>
              </a:solidFill>
            </a:endParaRPr>
          </a:p>
          <a:p>
            <a:pPr>
              <a:spcBef>
                <a:spcPts val="1800"/>
              </a:spcBef>
            </a:pPr>
            <a:r>
              <a:rPr lang="bg-BG" sz="3000" dirty="0" smtClean="0"/>
              <a:t>Могат да имат </a:t>
            </a:r>
            <a:r>
              <a:rPr lang="bg-BG" sz="3000" dirty="0" smtClean="0">
                <a:solidFill>
                  <a:schemeClr val="tx2">
                    <a:lumMod val="75000"/>
                  </a:schemeClr>
                </a:solidFill>
              </a:rPr>
              <a:t>едни и същи</a:t>
            </a:r>
            <a:r>
              <a:rPr lang="en-US" sz="3000" dirty="0" smtClean="0"/>
              <a:t> </a:t>
            </a:r>
            <a:r>
              <a:rPr lang="bg-BG" sz="3000" dirty="0" smtClean="0"/>
              <a:t>или</a:t>
            </a:r>
            <a:r>
              <a:rPr lang="en-US" sz="3000" dirty="0" smtClean="0"/>
              <a:t> </a:t>
            </a:r>
            <a:r>
              <a:rPr lang="bg-BG" sz="3000" dirty="0" smtClean="0">
                <a:solidFill>
                  <a:schemeClr val="tx2">
                    <a:lumMod val="75000"/>
                  </a:schemeClr>
                </a:solidFill>
              </a:rPr>
              <a:t>различен тип връщана стойност</a:t>
            </a:r>
            <a:endParaRPr lang="en-US" sz="3000" dirty="0">
              <a:solidFill>
                <a:schemeClr val="tx2">
                  <a:lumMod val="75000"/>
                </a:schemeClr>
              </a:solidFill>
            </a:endParaRPr>
          </a:p>
        </p:txBody>
      </p:sp>
      <p:sp>
        <p:nvSpPr>
          <p:cNvPr id="4" name="Title 3"/>
          <p:cNvSpPr>
            <a:spLocks noGrp="1"/>
          </p:cNvSpPr>
          <p:nvPr>
            <p:ph type="title"/>
          </p:nvPr>
        </p:nvSpPr>
        <p:spPr>
          <a:xfrm>
            <a:off x="188815" y="40341"/>
            <a:ext cx="11806419" cy="1110780"/>
          </a:xfrm>
        </p:spPr>
        <p:txBody>
          <a:bodyPr>
            <a:normAutofit fontScale="90000"/>
          </a:bodyPr>
          <a:lstStyle/>
          <a:p>
            <a:r>
              <a:rPr lang="bg-BG" noProof="1" smtClean="0"/>
              <a:t>Правила за презареждане (предефиниране) на методи</a:t>
            </a:r>
            <a:endParaRPr lang="en-US" dirty="0"/>
          </a:p>
        </p:txBody>
      </p:sp>
    </p:spTree>
    <p:extLst>
      <p:ext uri="{BB962C8B-B14F-4D97-AF65-F5344CB8AC3E}">
        <p14:creationId xmlns:p14="http://schemas.microsoft.com/office/powerpoint/2010/main" val="62219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17</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spcBef>
                <a:spcPts val="0"/>
              </a:spcBef>
            </a:pPr>
            <a:r>
              <a:rPr lang="bg-BG" sz="3600" dirty="0" smtClean="0"/>
              <a:t>Какво е полиморфизъм?</a:t>
            </a:r>
            <a:endParaRPr lang="en-US" sz="3600" dirty="0"/>
          </a:p>
          <a:p>
            <a:pPr>
              <a:lnSpc>
                <a:spcPct val="100000"/>
              </a:lnSpc>
              <a:spcBef>
                <a:spcPts val="0"/>
              </a:spcBef>
            </a:pPr>
            <a:r>
              <a:rPr lang="bg-BG" sz="3600" dirty="0" smtClean="0"/>
              <a:t>Видове полиморфизъм</a:t>
            </a:r>
            <a:endParaRPr lang="en-US" sz="3600" dirty="0" smtClean="0"/>
          </a:p>
          <a:p>
            <a:pPr lvl="1">
              <a:lnSpc>
                <a:spcPct val="100000"/>
              </a:lnSpc>
              <a:spcBef>
                <a:spcPts val="0"/>
              </a:spcBef>
            </a:pPr>
            <a:r>
              <a:rPr lang="bg-BG" dirty="0" smtClean="0"/>
              <a:t>Статичен (по време на компилиране) –</a:t>
            </a:r>
            <a:r>
              <a:rPr lang="bg-BG" dirty="0"/>
              <a:t/>
            </a:r>
            <a:br>
              <a:rPr lang="bg-BG" dirty="0"/>
            </a:br>
            <a:r>
              <a:rPr lang="bg-BG" dirty="0"/>
              <a:t>чрез </a:t>
            </a:r>
            <a:r>
              <a:rPr lang="bg-BG" dirty="0" smtClean="0"/>
              <a:t>предефиниране </a:t>
            </a:r>
            <a:r>
              <a:rPr lang="bg-BG" dirty="0"/>
              <a:t>на методи</a:t>
            </a:r>
            <a:endParaRPr lang="en-US" dirty="0"/>
          </a:p>
          <a:p>
            <a:pPr lvl="1">
              <a:lnSpc>
                <a:spcPct val="100000"/>
              </a:lnSpc>
              <a:spcBef>
                <a:spcPts val="0"/>
              </a:spcBef>
            </a:pPr>
            <a:r>
              <a:rPr lang="bg-BG" dirty="0" smtClean="0"/>
              <a:t>Динамичен (по време на изпълнение) – </a:t>
            </a:r>
            <a:br>
              <a:rPr lang="bg-BG" dirty="0" smtClean="0"/>
            </a:br>
            <a:r>
              <a:rPr lang="bg-BG" dirty="0" smtClean="0"/>
              <a:t>чрез пренаписване на методи</a:t>
            </a:r>
            <a:endParaRPr lang="en-US" dirty="0"/>
          </a:p>
          <a:p>
            <a:pPr marL="0" indent="0">
              <a:lnSpc>
                <a:spcPct val="110000"/>
              </a:lnSpc>
              <a:buNone/>
            </a:pPr>
            <a:endParaRPr lang="bg-BG" sz="3200" dirty="0" smtClean="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329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smtClean="0"/>
              <a:t>Полиморфизъм</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19</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sp>
        <p:nvSpPr>
          <p:cNvPr id="681987" name="Rectangle 3"/>
          <p:cNvSpPr>
            <a:spLocks noGrp="1" noChangeArrowheads="1"/>
          </p:cNvSpPr>
          <p:nvPr>
            <p:ph idx="1"/>
          </p:nvPr>
        </p:nvSpPr>
        <p:spPr/>
        <p:txBody>
          <a:bodyPr>
            <a:normAutofit/>
          </a:bodyPr>
          <a:lstStyle/>
          <a:p>
            <a:pPr marL="442913" indent="-442913">
              <a:lnSpc>
                <a:spcPct val="100000"/>
              </a:lnSpc>
              <a:buFontTx/>
              <a:buAutoNum type="arabicPeriod"/>
            </a:pPr>
            <a:r>
              <a:rPr lang="bg-BG" dirty="0" smtClean="0"/>
              <a:t>Какво е полиморфизъм</a:t>
            </a:r>
            <a:r>
              <a:rPr lang="en-US" dirty="0" smtClean="0"/>
              <a:t>?</a:t>
            </a:r>
          </a:p>
          <a:p>
            <a:pPr marL="442913" indent="-442913">
              <a:lnSpc>
                <a:spcPct val="100000"/>
              </a:lnSpc>
              <a:buFontTx/>
              <a:buAutoNum type="arabicPeriod"/>
            </a:pPr>
            <a:r>
              <a:rPr lang="bg-BG" dirty="0" smtClean="0"/>
              <a:t>Видове полиморфизъм</a:t>
            </a:r>
            <a:endParaRPr lang="en-US" dirty="0" smtClean="0"/>
          </a:p>
          <a:p>
            <a:pPr marL="761946" lvl="1" indent="-457200">
              <a:lnSpc>
                <a:spcPct val="100000"/>
              </a:lnSpc>
            </a:pPr>
            <a:r>
              <a:rPr lang="bg-BG" dirty="0" smtClean="0"/>
              <a:t>предефиниране </a:t>
            </a:r>
            <a:r>
              <a:rPr lang="en-US" dirty="0" smtClean="0"/>
              <a:t>(overloading)</a:t>
            </a:r>
          </a:p>
          <a:p>
            <a:pPr marL="761946" lvl="1" indent="-457200">
              <a:lnSpc>
                <a:spcPct val="100000"/>
              </a:lnSpc>
            </a:pPr>
            <a:r>
              <a:rPr lang="bg-BG" dirty="0" smtClean="0"/>
              <a:t>пре</a:t>
            </a:r>
            <a:r>
              <a:rPr lang="bg-BG" dirty="0"/>
              <a:t>н</a:t>
            </a:r>
            <a:r>
              <a:rPr lang="bg-BG" dirty="0" smtClean="0"/>
              <a:t>аписване (</a:t>
            </a:r>
            <a:r>
              <a:rPr lang="en-US" dirty="0" smtClean="0"/>
              <a:t>overriding)</a:t>
            </a: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bg-BG" dirty="0" smtClean="0"/>
              <a:t>Съдържание</a:t>
            </a:r>
            <a:endParaRPr lang="bg-BG" dirty="0"/>
          </a:p>
        </p:txBody>
      </p:sp>
      <p:pic>
        <p:nvPicPr>
          <p:cNvPr id="7" name="Picture 6"/>
          <p:cNvPicPr>
            <a:picLocks noChangeAspect="1"/>
          </p:cNvPicPr>
          <p:nvPr/>
        </p:nvPicPr>
        <p:blipFill>
          <a:blip r:embed="rId3" cstate="print"/>
          <a:stretch>
            <a:fillRect/>
          </a:stretch>
        </p:blipFill>
        <p:spPr>
          <a:xfrm>
            <a:off x="8380412" y="2438400"/>
            <a:ext cx="3484701" cy="38351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2" y="4178713"/>
            <a:ext cx="3624262" cy="2341935"/>
          </a:xfrm>
          <a:prstGeom prst="rect">
            <a:avLst/>
          </a:prstGeom>
        </p:spPr>
      </p:pic>
    </p:spTree>
    <p:extLst>
      <p:ext uri="{BB962C8B-B14F-4D97-AF65-F5344CB8AC3E}">
        <p14:creationId xmlns:p14="http://schemas.microsoft.com/office/powerpoint/2010/main" val="416340619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9" name="Content Placeholder 8"/>
          <p:cNvSpPr>
            <a:spLocks noGrp="1"/>
          </p:cNvSpPr>
          <p:nvPr>
            <p:ph idx="1"/>
          </p:nvPr>
        </p:nvSpPr>
        <p:spPr/>
        <p:txBody>
          <a:bodyPr>
            <a:normAutofit/>
          </a:bodyPr>
          <a:lstStyle/>
          <a:p>
            <a:r>
              <a:rPr lang="bg-BG" dirty="0" smtClean="0"/>
              <a:t>От гръцки:</a:t>
            </a:r>
            <a:r>
              <a:rPr lang="bg-BG" dirty="0"/>
              <a:t/>
            </a:r>
            <a:br>
              <a:rPr lang="bg-BG" dirty="0"/>
            </a:br>
            <a:r>
              <a:rPr lang="bg-BG" dirty="0"/>
              <a:t/>
            </a:r>
            <a:br>
              <a:rPr lang="bg-BG" dirty="0"/>
            </a:br>
            <a:r>
              <a:rPr lang="bg-BG" dirty="0"/>
              <a:t/>
            </a:r>
            <a:br>
              <a:rPr lang="bg-BG" dirty="0"/>
            </a:br>
            <a:r>
              <a:rPr lang="bg-BG" dirty="0"/>
              <a:t/>
            </a:r>
            <a:br>
              <a:rPr lang="bg-BG" dirty="0"/>
            </a:br>
            <a:r>
              <a:rPr lang="bg-BG" dirty="0"/>
              <a:t/>
            </a:r>
            <a:br>
              <a:rPr lang="bg-BG" dirty="0"/>
            </a:br>
            <a:r>
              <a:rPr lang="bg-BG" dirty="0"/>
              <a:t/>
            </a:r>
            <a:br>
              <a:rPr lang="bg-BG" dirty="0"/>
            </a:br>
            <a:endParaRPr lang="en-US" dirty="0" smtClean="0"/>
          </a:p>
          <a:p>
            <a:pPr marL="0" indent="0">
              <a:buNone/>
            </a:pPr>
            <a:r>
              <a:rPr lang="bg-BG" sz="4000" b="1" noProof="1" smtClean="0">
                <a:solidFill>
                  <a:srgbClr val="F3BE60"/>
                </a:solidFill>
              </a:rPr>
              <a:t>В </a:t>
            </a:r>
            <a:r>
              <a:rPr lang="bg-BG" sz="4000" b="1" noProof="1" smtClean="0">
                <a:solidFill>
                  <a:srgbClr val="F3BE60"/>
                </a:solidFill>
              </a:rPr>
              <a:t>ООП: </a:t>
            </a:r>
            <a:endParaRPr lang="bg-BG" dirty="0" smtClean="0"/>
          </a:p>
          <a:p>
            <a:r>
              <a:rPr lang="bg-BG" dirty="0" smtClean="0"/>
              <a:t>Възможността </a:t>
            </a:r>
            <a:r>
              <a:rPr lang="bg-BG" dirty="0"/>
              <a:t>под </a:t>
            </a:r>
            <a:r>
              <a:rPr lang="bg-BG" dirty="0">
                <a:solidFill>
                  <a:srgbClr val="FFC000"/>
                </a:solidFill>
              </a:rPr>
              <a:t>едно</a:t>
            </a:r>
            <a:r>
              <a:rPr lang="bg-BG" dirty="0"/>
              <a:t> име да извикаме </a:t>
            </a:r>
            <a:r>
              <a:rPr lang="bg-BG" dirty="0">
                <a:solidFill>
                  <a:schemeClr val="tx2">
                    <a:lumMod val="75000"/>
                  </a:schemeClr>
                </a:solidFill>
              </a:rPr>
              <a:t>различни </a:t>
            </a:r>
            <a:r>
              <a:rPr lang="bg-BG" dirty="0"/>
              <a:t>методи</a:t>
            </a:r>
          </a:p>
        </p:txBody>
      </p:sp>
      <p:sp>
        <p:nvSpPr>
          <p:cNvPr id="4" name="Title 3"/>
          <p:cNvSpPr>
            <a:spLocks noGrp="1"/>
          </p:cNvSpPr>
          <p:nvPr>
            <p:ph type="title"/>
          </p:nvPr>
        </p:nvSpPr>
        <p:spPr/>
        <p:txBody>
          <a:bodyPr>
            <a:normAutofit/>
          </a:bodyPr>
          <a:lstStyle/>
          <a:p>
            <a:r>
              <a:rPr lang="bg-BG" noProof="1" smtClean="0"/>
              <a:t>Какво е полиморфизъм</a:t>
            </a:r>
            <a:r>
              <a:rPr lang="en-US" noProof="1" smtClean="0"/>
              <a:t>?</a:t>
            </a:r>
            <a:endParaRPr lang="en-US" dirty="0"/>
          </a:p>
        </p:txBody>
      </p:sp>
      <p:grpSp>
        <p:nvGrpSpPr>
          <p:cNvPr id="3" name="Group 2"/>
          <p:cNvGrpSpPr/>
          <p:nvPr/>
        </p:nvGrpSpPr>
        <p:grpSpPr>
          <a:xfrm>
            <a:off x="2284412" y="2113786"/>
            <a:ext cx="8091933" cy="2610614"/>
            <a:chOff x="3107879" y="1371600"/>
            <a:chExt cx="8091933" cy="2610614"/>
          </a:xfrm>
        </p:grpSpPr>
        <p:sp>
          <p:nvSpPr>
            <p:cNvPr id="5" name="Rectangle: Rounded Corners 4"/>
            <p:cNvSpPr>
              <a:spLocks noChangeArrowheads="1"/>
            </p:cNvSpPr>
            <p:nvPr/>
          </p:nvSpPr>
          <p:spPr bwMode="auto">
            <a:xfrm>
              <a:off x="3107879" y="1371600"/>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Polus</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a:t>
              </a:r>
              <a:r>
                <a:rPr lang="bg-BG" sz="3200" i="1" noProof="1" smtClean="0">
                  <a:solidFill>
                    <a:schemeClr val="tx2"/>
                  </a:solidFill>
                  <a:effectLst>
                    <a:outerShdw blurRad="38100" dist="38100" dir="2700000" algn="tl">
                      <a:srgbClr val="000000">
                        <a:alpha val="43137"/>
                      </a:srgbClr>
                    </a:outerShdw>
                  </a:effectLst>
                  <a:latin typeface="Consolas" pitchFamily="49" charset="0"/>
                </a:rPr>
                <a:t>много</a:t>
              </a:r>
              <a:r>
                <a:rPr lang="en-GB" sz="3200" i="1" noProof="1" smtClean="0">
                  <a:solidFill>
                    <a:schemeClr val="tx2"/>
                  </a:solidFill>
                  <a:effectLst>
                    <a:outerShdw blurRad="38100" dist="38100" dir="2700000" algn="tl">
                      <a:srgbClr val="000000">
                        <a:alpha val="43137"/>
                      </a:srgbClr>
                    </a:outerShdw>
                  </a:effectLst>
                  <a:latin typeface="Consolas" pitchFamily="49" charset="0"/>
                </a:rPr>
                <a:t>)</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6" name="Rectangle: Rounded Corners 4"/>
            <p:cNvSpPr>
              <a:spLocks noChangeArrowheads="1"/>
            </p:cNvSpPr>
            <p:nvPr/>
          </p:nvSpPr>
          <p:spPr bwMode="auto">
            <a:xfrm>
              <a:off x="8075612" y="1371600"/>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Morphe</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a:t>
              </a:r>
              <a:r>
                <a:rPr lang="bg-BG" sz="3200" i="1" noProof="1" smtClean="0">
                  <a:solidFill>
                    <a:schemeClr val="tx2"/>
                  </a:solidFill>
                  <a:effectLst>
                    <a:outerShdw blurRad="38100" dist="38100" dir="2700000" algn="tl">
                      <a:srgbClr val="000000">
                        <a:alpha val="43137"/>
                      </a:srgbClr>
                    </a:outerShdw>
                  </a:effectLst>
                  <a:latin typeface="Consolas" pitchFamily="49" charset="0"/>
                </a:rPr>
                <a:t>форми</a:t>
              </a:r>
              <a:r>
                <a:rPr lang="en-GB" sz="3200" i="1" noProof="1" smtClean="0">
                  <a:solidFill>
                    <a:schemeClr val="tx2"/>
                  </a:solidFill>
                  <a:effectLst>
                    <a:outerShdw blurRad="38100" dist="38100" dir="2700000" algn="tl">
                      <a:srgbClr val="000000">
                        <a:alpha val="43137"/>
                      </a:srgbClr>
                    </a:outerShdw>
                  </a:effectLst>
                  <a:latin typeface="Consolas" pitchFamily="49" charset="0"/>
                </a:rPr>
                <a:t>)</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Rounded Corners 4"/>
            <p:cNvSpPr>
              <a:spLocks noChangeArrowheads="1"/>
            </p:cNvSpPr>
            <p:nvPr/>
          </p:nvSpPr>
          <p:spPr bwMode="auto">
            <a:xfrm>
              <a:off x="5583599" y="2948752"/>
              <a:ext cx="3124200" cy="10334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3200" b="1" noProof="1" smtClean="0">
                  <a:solidFill>
                    <a:schemeClr val="tx2"/>
                  </a:solidFill>
                  <a:effectLst>
                    <a:outerShdw blurRad="38100" dist="38100" dir="2700000" algn="tl">
                      <a:srgbClr val="000000">
                        <a:alpha val="43137"/>
                      </a:srgbClr>
                    </a:outerShdw>
                  </a:effectLst>
                  <a:latin typeface="Consolas" pitchFamily="49" charset="0"/>
                </a:rPr>
                <a:t>Polumorphos</a:t>
              </a:r>
              <a:endParaRPr lang="en-GB" sz="3200" b="1" noProof="1">
                <a:solidFill>
                  <a:schemeClr val="tx2"/>
                </a:solidFill>
                <a:effectLst>
                  <a:outerShdw blurRad="38100" dist="38100" dir="2700000" algn="tl">
                    <a:srgbClr val="000000">
                      <a:alpha val="43137"/>
                    </a:srgbClr>
                  </a:outerShdw>
                </a:effectLst>
                <a:latin typeface="Consolas" pitchFamily="49" charset="0"/>
              </a:endParaRPr>
            </a:p>
          </p:txBody>
        </p:sp>
        <p:cxnSp>
          <p:nvCxnSpPr>
            <p:cNvPr id="16" name="Straight Connector 15"/>
            <p:cNvCxnSpPr>
              <a:stCxn id="5" idx="3"/>
              <a:endCxn id="6" idx="1"/>
            </p:cNvCxnSpPr>
            <p:nvPr/>
          </p:nvCxnSpPr>
          <p:spPr>
            <a:xfrm>
              <a:off x="6232079" y="1956277"/>
              <a:ext cx="18435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7145699" y="1956276"/>
              <a:ext cx="0" cy="9924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2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3" name="Content Placeholder 2"/>
          <p:cNvSpPr>
            <a:spLocks noGrp="1"/>
          </p:cNvSpPr>
          <p:nvPr>
            <p:ph idx="1"/>
          </p:nvPr>
        </p:nvSpPr>
        <p:spPr>
          <a:xfrm>
            <a:off x="190413" y="4572001"/>
            <a:ext cx="11804822" cy="2057399"/>
          </a:xfrm>
        </p:spPr>
        <p:txBody>
          <a:bodyPr>
            <a:normAutofit fontScale="92500" lnSpcReduction="20000"/>
          </a:bodyPr>
          <a:lstStyle/>
          <a:p>
            <a:r>
              <a:rPr lang="bg-BG" dirty="0" smtClean="0">
                <a:solidFill>
                  <a:schemeClr val="tx2">
                    <a:lumMod val="75000"/>
                  </a:schemeClr>
                </a:solidFill>
              </a:rPr>
              <a:t>Променливите </a:t>
            </a:r>
            <a:r>
              <a:rPr lang="bg-BG" dirty="0" smtClean="0"/>
              <a:t>са запазени в</a:t>
            </a:r>
            <a:r>
              <a:rPr lang="en-US" dirty="0" smtClean="0"/>
              <a:t> </a:t>
            </a:r>
            <a:r>
              <a:rPr lang="bg-BG" dirty="0" smtClean="0">
                <a:solidFill>
                  <a:schemeClr val="tx2">
                    <a:lumMod val="75000"/>
                  </a:schemeClr>
                </a:solidFill>
              </a:rPr>
              <a:t>референтен</a:t>
            </a:r>
            <a:r>
              <a:rPr lang="en-US" dirty="0" smtClean="0"/>
              <a:t> </a:t>
            </a:r>
            <a:r>
              <a:rPr lang="bg-BG" dirty="0" smtClean="0"/>
              <a:t>тип</a:t>
            </a:r>
            <a:endParaRPr lang="en-US" dirty="0"/>
          </a:p>
          <a:p>
            <a:r>
              <a:rPr lang="bg-BG" dirty="0" smtClean="0"/>
              <a:t>Може да използвате само</a:t>
            </a:r>
            <a:r>
              <a:rPr lang="en-US" dirty="0" smtClean="0"/>
              <a:t>`</a:t>
            </a:r>
            <a:r>
              <a:rPr lang="bg-BG" dirty="0" smtClean="0"/>
              <a:t>членовете на</a:t>
            </a:r>
            <a:r>
              <a:rPr lang="en-US" dirty="0" smtClean="0"/>
              <a:t> </a:t>
            </a:r>
            <a:r>
              <a:rPr lang="bg-BG" dirty="0" smtClean="0">
                <a:solidFill>
                  <a:schemeClr val="tx2">
                    <a:lumMod val="75000"/>
                  </a:schemeClr>
                </a:solidFill>
              </a:rPr>
              <a:t>референтния клас</a:t>
            </a:r>
            <a:endParaRPr lang="en-US" dirty="0">
              <a:solidFill>
                <a:schemeClr val="tx2">
                  <a:lumMod val="75000"/>
                </a:schemeClr>
              </a:solidFill>
            </a:endParaRPr>
          </a:p>
          <a:p>
            <a:r>
              <a:rPr lang="bg-BG" dirty="0" smtClean="0"/>
              <a:t>Ако имате нужда от достъп до елемент на </a:t>
            </a:r>
            <a:r>
              <a:rPr lang="bg-BG" dirty="0" smtClean="0">
                <a:solidFill>
                  <a:schemeClr val="tx2">
                    <a:lumMod val="75000"/>
                  </a:schemeClr>
                </a:solidFill>
              </a:rPr>
              <a:t>обектния клас</a:t>
            </a:r>
            <a:r>
              <a:rPr lang="bg-BG" dirty="0" smtClean="0"/>
              <a:t>, трябва да</a:t>
            </a:r>
            <a:r>
              <a:rPr lang="en-US" dirty="0" smtClean="0"/>
              <a:t> </a:t>
            </a:r>
            <a:r>
              <a:rPr lang="bg-BG" dirty="0" smtClean="0">
                <a:solidFill>
                  <a:schemeClr val="tx2">
                    <a:lumMod val="75000"/>
                  </a:schemeClr>
                </a:solidFill>
              </a:rPr>
              <a:t>преобразувате </a:t>
            </a:r>
            <a:r>
              <a:rPr lang="bg-BG" dirty="0" smtClean="0"/>
              <a:t>референтния тип или да </a:t>
            </a:r>
            <a:r>
              <a:rPr lang="bg-BG" dirty="0" smtClean="0">
                <a:solidFill>
                  <a:schemeClr val="tx2">
                    <a:lumMod val="75000"/>
                  </a:schemeClr>
                </a:solidFill>
              </a:rPr>
              <a:t>пренапишете метода</a:t>
            </a:r>
            <a:endParaRPr lang="en-US" dirty="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Референтен тип и обектен тип</a:t>
            </a:r>
            <a:endParaRPr lang="en-US" dirty="0"/>
          </a:p>
        </p:txBody>
      </p:sp>
      <p:sp>
        <p:nvSpPr>
          <p:cNvPr id="7" name="Rectangle 6"/>
          <p:cNvSpPr>
            <a:spLocks noChangeArrowheads="1"/>
          </p:cNvSpPr>
          <p:nvPr/>
        </p:nvSpPr>
        <p:spPr bwMode="auto">
          <a:xfrm>
            <a:off x="531812" y="1143000"/>
            <a:ext cx="11034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animal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Mammal mammal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 =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new Person();</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Rounded Corners 4"/>
          <p:cNvSpPr>
            <a:spLocks noChangeArrowheads="1"/>
          </p:cNvSpPr>
          <p:nvPr/>
        </p:nvSpPr>
        <p:spPr bwMode="auto">
          <a:xfrm>
            <a:off x="591108" y="2042631"/>
            <a:ext cx="1312304" cy="1310169"/>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760412" y="3764723"/>
            <a:ext cx="35814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600" dirty="0" smtClean="0">
                <a:solidFill>
                  <a:schemeClr val="tx2">
                    <a:lumMod val="75000"/>
                  </a:schemeClr>
                </a:solidFill>
              </a:rPr>
              <a:t>Референтен </a:t>
            </a:r>
            <a:r>
              <a:rPr lang="bg-BG" sz="3600" dirty="0" smtClean="0">
                <a:solidFill>
                  <a:srgbClr val="FFFFFF"/>
                </a:solidFill>
              </a:rPr>
              <a:t>тип</a:t>
            </a:r>
            <a:endParaRPr lang="bg-BG" sz="3600" dirty="0">
              <a:solidFill>
                <a:srgbClr val="FFFFFF"/>
              </a:solidFill>
            </a:endParaRPr>
          </a:p>
        </p:txBody>
      </p:sp>
      <p:sp>
        <p:nvSpPr>
          <p:cNvPr id="14" name="Rectangle: Rounded Corners 4"/>
          <p:cNvSpPr>
            <a:spLocks noChangeArrowheads="1"/>
          </p:cNvSpPr>
          <p:nvPr/>
        </p:nvSpPr>
        <p:spPr bwMode="auto">
          <a:xfrm>
            <a:off x="4494212" y="2042631"/>
            <a:ext cx="1600200" cy="1310169"/>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027612" y="3764722"/>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600" dirty="0" smtClean="0">
                <a:solidFill>
                  <a:schemeClr val="tx2">
                    <a:lumMod val="75000"/>
                  </a:schemeClr>
                </a:solidFill>
              </a:rPr>
              <a:t>Обектен</a:t>
            </a:r>
            <a:r>
              <a:rPr lang="en-US" sz="3600" dirty="0" smtClean="0">
                <a:solidFill>
                  <a:srgbClr val="FFFFFF"/>
                </a:solidFill>
              </a:rPr>
              <a:t> </a:t>
            </a:r>
            <a:r>
              <a:rPr lang="bg-BG" sz="3600" dirty="0" smtClean="0">
                <a:solidFill>
                  <a:srgbClr val="FFFFFF"/>
                </a:solidFill>
              </a:rPr>
              <a:t>тип</a:t>
            </a:r>
            <a:endParaRPr lang="bg-BG" sz="3600" dirty="0">
              <a:solidFill>
                <a:srgbClr val="FFFFFF"/>
              </a:solidFill>
            </a:endParaRPr>
          </a:p>
        </p:txBody>
      </p:sp>
    </p:spTree>
    <p:extLst>
      <p:ext uri="{BB962C8B-B14F-4D97-AF65-F5344CB8AC3E}">
        <p14:creationId xmlns:p14="http://schemas.microsoft.com/office/powerpoint/2010/main" val="329091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9" name="Content Placeholder 8"/>
          <p:cNvSpPr>
            <a:spLocks noGrp="1"/>
          </p:cNvSpPr>
          <p:nvPr>
            <p:ph idx="1"/>
          </p:nvPr>
        </p:nvSpPr>
        <p:spPr/>
        <p:txBody>
          <a:bodyPr/>
          <a:lstStyle/>
          <a:p>
            <a:r>
              <a:rPr lang="bg-BG" dirty="0" smtClean="0"/>
              <a:t>Проверява дали </a:t>
            </a:r>
            <a:r>
              <a:rPr lang="bg-BG" dirty="0" smtClean="0">
                <a:solidFill>
                  <a:schemeClr val="tx2">
                    <a:lumMod val="75000"/>
                  </a:schemeClr>
                </a:solidFill>
              </a:rPr>
              <a:t>обекта</a:t>
            </a:r>
            <a:r>
              <a:rPr lang="en-US" dirty="0" smtClean="0"/>
              <a:t> </a:t>
            </a:r>
            <a:r>
              <a:rPr lang="bg-BG" dirty="0" smtClean="0"/>
              <a:t>е</a:t>
            </a:r>
            <a:r>
              <a:rPr lang="en-US" dirty="0" smtClean="0"/>
              <a:t> </a:t>
            </a:r>
            <a:r>
              <a:rPr lang="bg-BG" dirty="0" smtClean="0">
                <a:solidFill>
                  <a:schemeClr val="tx2">
                    <a:lumMod val="75000"/>
                  </a:schemeClr>
                </a:solidFill>
              </a:rPr>
              <a:t>инстанция</a:t>
            </a:r>
            <a:r>
              <a:rPr lang="en-US" dirty="0" smtClean="0"/>
              <a:t> </a:t>
            </a:r>
            <a:r>
              <a:rPr lang="bg-BG" dirty="0" smtClean="0"/>
              <a:t>на специфичен</a:t>
            </a:r>
            <a:r>
              <a:rPr lang="en-US" dirty="0" smtClean="0"/>
              <a:t> </a:t>
            </a:r>
            <a:r>
              <a:rPr lang="bg-BG" dirty="0" smtClean="0">
                <a:solidFill>
                  <a:schemeClr val="tx2">
                    <a:lumMod val="75000"/>
                  </a:schemeClr>
                </a:solidFill>
              </a:rPr>
              <a:t>клас</a:t>
            </a:r>
            <a:endParaRPr lang="en-US" dirty="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bg-BG" dirty="0" smtClean="0"/>
              <a:t>Ключова дума </a:t>
            </a:r>
            <a:r>
              <a:rPr lang="en-US" dirty="0" smtClean="0"/>
              <a:t>- is</a:t>
            </a:r>
            <a:endParaRPr lang="en-US" dirty="0"/>
          </a:p>
        </p:txBody>
      </p:sp>
      <p:sp>
        <p:nvSpPr>
          <p:cNvPr id="7" name="Rectangle 6"/>
          <p:cNvSpPr>
            <a:spLocks noChangeArrowheads="1"/>
          </p:cNvSpPr>
          <p:nvPr/>
        </p:nvSpPr>
        <p:spPr bwMode="auto">
          <a:xfrm>
            <a:off x="575524" y="2174985"/>
            <a:ext cx="11034600" cy="360098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animal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mammal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 (animal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a:t>
            </a:r>
            <a:r>
              <a:rPr lang="bg-BG"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animal)</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AutoShape 6"/>
          <p:cNvSpPr>
            <a:spLocks noChangeArrowheads="1"/>
          </p:cNvSpPr>
          <p:nvPr/>
        </p:nvSpPr>
        <p:spPr bwMode="auto">
          <a:xfrm>
            <a:off x="4450644" y="5410346"/>
            <a:ext cx="5951634" cy="1114656"/>
          </a:xfrm>
          <a:prstGeom prst="wedgeRoundRectCallout">
            <a:avLst>
              <a:gd name="adj1" fmla="val -77476"/>
              <a:gd name="adj2" fmla="val -5561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Преобразуване на обектния тип и използване на методите му</a:t>
            </a:r>
            <a:endParaRPr lang="bg-BG" sz="3200" dirty="0">
              <a:solidFill>
                <a:schemeClr val="tx2">
                  <a:lumMod val="75000"/>
                </a:schemeClr>
              </a:solidFill>
              <a:latin typeface="Consolas" panose="020B0609020204030204" pitchFamily="49" charset="0"/>
            </a:endParaRPr>
          </a:p>
        </p:txBody>
      </p:sp>
      <p:sp>
        <p:nvSpPr>
          <p:cNvPr id="16" name="AutoShape 6"/>
          <p:cNvSpPr>
            <a:spLocks noChangeArrowheads="1"/>
          </p:cNvSpPr>
          <p:nvPr/>
        </p:nvSpPr>
        <p:spPr bwMode="auto">
          <a:xfrm>
            <a:off x="7582878" y="3164077"/>
            <a:ext cx="2819400" cy="1495056"/>
          </a:xfrm>
          <a:prstGeom prst="wedgeRoundRectCallout">
            <a:avLst>
              <a:gd name="adj1" fmla="val -138107"/>
              <a:gd name="adj2" fmla="val 18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Проверка на обектния тип на </a:t>
            </a:r>
            <a:r>
              <a:rPr lang="en-US" sz="3200" dirty="0" smtClean="0">
                <a:solidFill>
                  <a:srgbClr val="FFFFFF"/>
                </a:solidFill>
              </a:rPr>
              <a:t>person</a:t>
            </a:r>
            <a:endParaRPr lang="bg-BG" sz="3200"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728694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4" name="Title 3"/>
          <p:cNvSpPr>
            <a:spLocks noGrp="1"/>
          </p:cNvSpPr>
          <p:nvPr>
            <p:ph type="title"/>
          </p:nvPr>
        </p:nvSpPr>
        <p:spPr/>
        <p:txBody>
          <a:bodyPr/>
          <a:lstStyle/>
          <a:p>
            <a:r>
              <a:rPr lang="bg-BG" dirty="0" smtClean="0"/>
              <a:t>Ключова дума </a:t>
            </a:r>
            <a:r>
              <a:rPr lang="en-US" dirty="0" smtClean="0"/>
              <a:t>- is (2)</a:t>
            </a:r>
            <a:endParaRPr lang="en-US" dirty="0"/>
          </a:p>
        </p:txBody>
      </p:sp>
      <p:sp>
        <p:nvSpPr>
          <p:cNvPr id="7" name="Rectangle 6"/>
          <p:cNvSpPr>
            <a:spLocks noChangeArrowheads="1"/>
          </p:cNvSpPr>
          <p:nvPr/>
        </p:nvSpPr>
        <p:spPr bwMode="auto">
          <a:xfrm>
            <a:off x="684212" y="2209800"/>
            <a:ext cx="10820400" cy="23083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Всеки път, когато усетиш, че пишеш код от типа</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ако обекта е от тип</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T1, </a:t>
            </a:r>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то направи нещо</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но ако е от тип</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T2, </a:t>
            </a:r>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то направи друго нещо“</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си забий шамар</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Box 4"/>
          <p:cNvSpPr txBox="1"/>
          <p:nvPr/>
        </p:nvSpPr>
        <p:spPr>
          <a:xfrm>
            <a:off x="5103812" y="4520625"/>
            <a:ext cx="6391686" cy="584775"/>
          </a:xfrm>
          <a:prstGeom prst="rect">
            <a:avLst/>
          </a:prstGeom>
          <a:noFill/>
        </p:spPr>
        <p:txBody>
          <a:bodyPr wrap="none" rtlCol="0">
            <a:spAutoFit/>
          </a:bodyPr>
          <a:lstStyle/>
          <a:p>
            <a:r>
              <a:rPr lang="bg-BG" sz="3200" dirty="0" smtClean="0"/>
              <a:t>От</a:t>
            </a:r>
            <a:r>
              <a:rPr lang="en-US" sz="3200" dirty="0"/>
              <a:t> </a:t>
            </a:r>
            <a:r>
              <a:rPr lang="en-US" sz="3200" i="1" dirty="0"/>
              <a:t>Effective C++</a:t>
            </a:r>
            <a:r>
              <a:rPr lang="en-US" sz="3200" dirty="0"/>
              <a:t>, </a:t>
            </a:r>
            <a:r>
              <a:rPr lang="bg-BG" sz="3200" dirty="0" smtClean="0"/>
              <a:t>автор: </a:t>
            </a:r>
            <a:r>
              <a:rPr lang="en-US" sz="3200" dirty="0" smtClean="0"/>
              <a:t>Scott </a:t>
            </a:r>
            <a:r>
              <a:rPr lang="en-US" sz="3200" dirty="0"/>
              <a:t>Meyers</a:t>
            </a:r>
            <a:endParaRPr lang="bg-BG" sz="3200" dirty="0"/>
          </a:p>
        </p:txBody>
      </p:sp>
    </p:spTree>
    <p:extLst>
      <p:ext uri="{BB962C8B-B14F-4D97-AF65-F5344CB8AC3E}">
        <p14:creationId xmlns:p14="http://schemas.microsoft.com/office/powerpoint/2010/main" val="75581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p:txBody>
          <a:bodyPr>
            <a:normAutofit/>
          </a:bodyPr>
          <a:lstStyle/>
          <a:p>
            <a:r>
              <a:rPr lang="bg-BG" dirty="0" smtClean="0"/>
              <a:t>Полиморфизъм </a:t>
            </a:r>
            <a:r>
              <a:rPr lang="bg-BG" dirty="0" smtClean="0">
                <a:solidFill>
                  <a:schemeClr val="tx2">
                    <a:lumMod val="75000"/>
                  </a:schemeClr>
                </a:solidFill>
              </a:rPr>
              <a:t>по време на изпълнение – </a:t>
            </a:r>
            <a:r>
              <a:rPr lang="bg-BG" dirty="0" smtClean="0"/>
              <a:t>постига се чрез </a:t>
            </a:r>
            <a:r>
              <a:rPr lang="bg-BG" dirty="0" smtClean="0">
                <a:solidFill>
                  <a:schemeClr val="tx2">
                    <a:lumMod val="75000"/>
                  </a:schemeClr>
                </a:solidFill>
                <a:effectLst>
                  <a:outerShdw blurRad="38100" dist="38100" dir="2700000" algn="tl">
                    <a:srgbClr val="000000"/>
                  </a:outerShdw>
                </a:effectLst>
              </a:rPr>
              <a:t>пренаписване </a:t>
            </a:r>
            <a:r>
              <a:rPr lang="bg-BG" dirty="0">
                <a:solidFill>
                  <a:schemeClr val="tx2">
                    <a:lumMod val="75000"/>
                  </a:schemeClr>
                </a:solidFill>
                <a:effectLst>
                  <a:outerShdw blurRad="38100" dist="38100" dir="2700000" algn="tl">
                    <a:srgbClr val="000000"/>
                  </a:outerShdw>
                </a:effectLst>
              </a:rPr>
              <a:t>(</a:t>
            </a:r>
            <a:r>
              <a:rPr lang="en-US" dirty="0">
                <a:solidFill>
                  <a:schemeClr val="tx2">
                    <a:lumMod val="75000"/>
                  </a:schemeClr>
                </a:solidFill>
                <a:effectLst>
                  <a:outerShdw blurRad="38100" dist="38100" dir="2700000" algn="tl">
                    <a:srgbClr val="000000"/>
                  </a:outerShdw>
                </a:effectLst>
              </a:rPr>
              <a:t>overriding)</a:t>
            </a:r>
            <a:r>
              <a:rPr lang="bg-BG" dirty="0">
                <a:solidFill>
                  <a:schemeClr val="tx2">
                    <a:lumMod val="75000"/>
                  </a:schemeClr>
                </a:solidFill>
                <a:effectLst>
                  <a:outerShdw blurRad="38100" dist="38100" dir="2700000" algn="tl">
                    <a:srgbClr val="000000"/>
                  </a:outerShdw>
                </a:effectLst>
              </a:rPr>
              <a:t> на метод </a:t>
            </a:r>
            <a:r>
              <a:rPr lang="en-US" dirty="0"/>
              <a:t>–</a:t>
            </a:r>
            <a:r>
              <a:rPr lang="bg-BG" dirty="0"/>
              <a:t> създаване на метод със същото име и сигнатура в подклас</a:t>
            </a:r>
            <a:r>
              <a:rPr lang="en-US" dirty="0"/>
              <a:t> </a:t>
            </a:r>
            <a:endParaRPr lang="bg-BG" dirty="0"/>
          </a:p>
          <a:p>
            <a:pPr>
              <a:lnSpc>
                <a:spcPct val="110000"/>
              </a:lnSpc>
            </a:pPr>
            <a:r>
              <a:rPr lang="bg-BG" dirty="0"/>
              <a:t>Полиморфизъм</a:t>
            </a:r>
            <a:r>
              <a:rPr lang="en-US" dirty="0"/>
              <a:t> </a:t>
            </a:r>
            <a:r>
              <a:rPr lang="bg-BG" dirty="0">
                <a:solidFill>
                  <a:schemeClr val="tx2">
                    <a:lumMod val="75000"/>
                  </a:schemeClr>
                </a:solidFill>
              </a:rPr>
              <a:t>по време на компилиране</a:t>
            </a:r>
            <a:r>
              <a:rPr lang="bg-BG" dirty="0"/>
              <a:t> – постига се чрез </a:t>
            </a:r>
            <a:r>
              <a:rPr lang="bg-BG" dirty="0">
                <a:solidFill>
                  <a:schemeClr val="tx2">
                    <a:lumMod val="75000"/>
                  </a:schemeClr>
                </a:solidFill>
                <a:effectLst>
                  <a:outerShdw blurRad="38100" dist="38100" dir="2700000" algn="tl">
                    <a:srgbClr val="000000"/>
                  </a:outerShdw>
                </a:effectLst>
              </a:rPr>
              <a:t>предефиниране (</a:t>
            </a:r>
            <a:r>
              <a:rPr lang="en-US" dirty="0">
                <a:solidFill>
                  <a:schemeClr val="tx2">
                    <a:lumMod val="75000"/>
                  </a:schemeClr>
                </a:solidFill>
                <a:effectLst>
                  <a:outerShdw blurRad="38100" dist="38100" dir="2700000" algn="tl">
                    <a:srgbClr val="000000"/>
                  </a:outerShdw>
                </a:effectLst>
              </a:rPr>
              <a:t>overloading)</a:t>
            </a:r>
            <a:r>
              <a:rPr lang="bg-BG" dirty="0">
                <a:solidFill>
                  <a:schemeClr val="tx2">
                    <a:lumMod val="75000"/>
                  </a:schemeClr>
                </a:solidFill>
                <a:effectLst>
                  <a:outerShdw blurRad="38100" dist="38100" dir="2700000" algn="tl">
                    <a:srgbClr val="000000"/>
                  </a:outerShdw>
                </a:effectLst>
              </a:rPr>
              <a:t> </a:t>
            </a:r>
            <a:r>
              <a:rPr lang="bg-BG" dirty="0" smtClean="0"/>
              <a:t>на методи с </a:t>
            </a:r>
            <a:r>
              <a:rPr lang="bg-BG" dirty="0"/>
              <a:t>едно и също име, но с различни сигнатури.</a:t>
            </a:r>
          </a:p>
          <a:p>
            <a:endParaRPr lang="en-GB" dirty="0" smtClean="0"/>
          </a:p>
          <a:p>
            <a:endParaRPr lang="en-GB" dirty="0"/>
          </a:p>
          <a:p>
            <a:endParaRPr lang="en-GB" dirty="0" smtClean="0"/>
          </a:p>
          <a:p>
            <a:endParaRPr lang="en-GB" dirty="0" smtClean="0"/>
          </a:p>
        </p:txBody>
      </p:sp>
      <p:sp>
        <p:nvSpPr>
          <p:cNvPr id="4" name="Title 3"/>
          <p:cNvSpPr>
            <a:spLocks noGrp="1"/>
          </p:cNvSpPr>
          <p:nvPr>
            <p:ph type="title"/>
          </p:nvPr>
        </p:nvSpPr>
        <p:spPr/>
        <p:txBody>
          <a:bodyPr/>
          <a:lstStyle/>
          <a:p>
            <a:r>
              <a:rPr lang="bg-BG" noProof="1" smtClean="0"/>
              <a:t>Типове полиморфизъм</a:t>
            </a:r>
            <a:endParaRPr lang="en-US" dirty="0"/>
          </a:p>
        </p:txBody>
      </p:sp>
    </p:spTree>
    <p:extLst>
      <p:ext uri="{BB962C8B-B14F-4D97-AF65-F5344CB8AC3E}">
        <p14:creationId xmlns:p14="http://schemas.microsoft.com/office/powerpoint/2010/main" val="126653160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Задача: Животни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8</a:t>
            </a:fld>
            <a:endParaRPr lang="en-US" dirty="0"/>
          </a:p>
        </p:txBody>
      </p:sp>
      <p:sp>
        <p:nvSpPr>
          <p:cNvPr id="18" name="Rectangle 4"/>
          <p:cNvSpPr>
            <a:spLocks noChangeArrowheads="1"/>
          </p:cNvSpPr>
          <p:nvPr/>
        </p:nvSpPr>
        <p:spPr bwMode="auto">
          <a:xfrm>
            <a:off x="3617912"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Animal</a:t>
            </a:r>
            <a:endParaRPr lang="en-US" sz="2800" b="1" noProof="1">
              <a:latin typeface="Consolas" panose="020B0609020204030204" pitchFamily="49" charset="0"/>
            </a:endParaRPr>
          </a:p>
        </p:txBody>
      </p:sp>
      <p:sp>
        <p:nvSpPr>
          <p:cNvPr id="19" name="Rectangle 18"/>
          <p:cNvSpPr>
            <a:spLocks noChangeArrowheads="1"/>
          </p:cNvSpPr>
          <p:nvPr/>
        </p:nvSpPr>
        <p:spPr bwMode="auto">
          <a:xfrm>
            <a:off x="3617912"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favouriteFood</a:t>
            </a:r>
            <a:endParaRPr lang="en-US" sz="2800" b="1" noProof="1">
              <a:latin typeface="Consolas" panose="020B0609020204030204" pitchFamily="49" charset="0"/>
            </a:endParaRPr>
          </a:p>
        </p:txBody>
      </p:sp>
      <p:sp>
        <p:nvSpPr>
          <p:cNvPr id="10" name="Rectangle 9"/>
          <p:cNvSpPr>
            <a:spLocks noChangeArrowheads="1"/>
          </p:cNvSpPr>
          <p:nvPr/>
        </p:nvSpPr>
        <p:spPr bwMode="auto">
          <a:xfrm>
            <a:off x="3616324"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+ExplainMyself():string</a:t>
            </a:r>
            <a:endParaRPr lang="en-US" sz="2800" b="1" noProof="1">
              <a:latin typeface="Consolas" panose="020B0609020204030204" pitchFamily="49" charset="0"/>
            </a:endParaRPr>
          </a:p>
        </p:txBody>
      </p:sp>
      <p:sp>
        <p:nvSpPr>
          <p:cNvPr id="11" name="Rectangle 4"/>
          <p:cNvSpPr>
            <a:spLocks noChangeArrowheads="1"/>
          </p:cNvSpPr>
          <p:nvPr/>
        </p:nvSpPr>
        <p:spPr bwMode="auto">
          <a:xfrm>
            <a:off x="8366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Cat</a:t>
            </a:r>
            <a:endParaRPr lang="en-US" sz="2800" b="1" noProof="1">
              <a:latin typeface="Consolas" panose="020B0609020204030204" pitchFamily="49" charset="0"/>
            </a:endParaRPr>
          </a:p>
        </p:txBody>
      </p:sp>
      <p:sp>
        <p:nvSpPr>
          <p:cNvPr id="14" name="Rectangle 13"/>
          <p:cNvSpPr>
            <a:spLocks noChangeArrowheads="1"/>
          </p:cNvSpPr>
          <p:nvPr/>
        </p:nvSpPr>
        <p:spPr bwMode="auto">
          <a:xfrm>
            <a:off x="8366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+ExplainMyself():</a:t>
            </a:r>
            <a:r>
              <a:rPr lang="en-US" sz="2800" b="1" noProof="1">
                <a:latin typeface="Consolas" panose="020B0609020204030204" pitchFamily="49" charset="0"/>
              </a:rPr>
              <a:t>string</a:t>
            </a:r>
          </a:p>
        </p:txBody>
      </p:sp>
      <p:cxnSp>
        <p:nvCxnSpPr>
          <p:cNvPr id="6" name="Straight Arrow Connector 5"/>
          <p:cNvCxnSpPr/>
          <p:nvPr/>
        </p:nvCxnSpPr>
        <p:spPr>
          <a:xfrm flipV="1">
            <a:off x="49514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54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Dog</a:t>
            </a:r>
            <a:endParaRPr lang="en-US" sz="2800" b="1" noProof="1">
              <a:latin typeface="Consolas" panose="020B0609020204030204" pitchFamily="49" charset="0"/>
            </a:endParaRPr>
          </a:p>
        </p:txBody>
      </p:sp>
      <p:sp>
        <p:nvSpPr>
          <p:cNvPr id="15" name="Rectangle 14"/>
          <p:cNvSpPr>
            <a:spLocks noChangeArrowheads="1"/>
          </p:cNvSpPr>
          <p:nvPr/>
        </p:nvSpPr>
        <p:spPr bwMode="auto">
          <a:xfrm>
            <a:off x="64754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+ExplainMyself():</a:t>
            </a:r>
            <a:r>
              <a:rPr lang="en-US" sz="2800" b="1" noProof="1">
                <a:latin typeface="Consolas" panose="020B0609020204030204" pitchFamily="49" charset="0"/>
              </a:rPr>
              <a:t>string</a:t>
            </a:r>
          </a:p>
        </p:txBody>
      </p:sp>
      <p:cxnSp>
        <p:nvCxnSpPr>
          <p:cNvPr id="16" name="Straight Arrow Connector 15"/>
          <p:cNvCxnSpPr/>
          <p:nvPr/>
        </p:nvCxnSpPr>
        <p:spPr>
          <a:xfrm flipV="1">
            <a:off x="74660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478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Животни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9</a:t>
            </a:fld>
            <a:endParaRPr lang="en-US" dirty="0"/>
          </a:p>
        </p:txBody>
      </p:sp>
      <p:sp>
        <p:nvSpPr>
          <p:cNvPr id="11" name="Text Placeholder 5"/>
          <p:cNvSpPr txBox="1">
            <a:spLocks/>
          </p:cNvSpPr>
          <p:nvPr/>
        </p:nvSpPr>
        <p:spPr>
          <a:xfrm>
            <a:off x="411403" y="1164331"/>
            <a:ext cx="11182398"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Animal</a:t>
            </a:r>
          </a:p>
          <a:p>
            <a:r>
              <a:rPr lang="en-US" sz="2800" dirty="0">
                <a:solidFill>
                  <a:schemeClr val="accent1">
                    <a:lumMod val="20000"/>
                    <a:lumOff val="80000"/>
                  </a:schemeClr>
                </a:solidFill>
              </a:rPr>
              <a:t>{</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Name { get; protected set; }</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a:t>
            </a:r>
            <a:r>
              <a:rPr lang="en-US" sz="2800" dirty="0" err="1">
                <a:solidFill>
                  <a:schemeClr val="accent1">
                    <a:lumMod val="20000"/>
                    <a:lumOff val="80000"/>
                  </a:schemeClr>
                </a:solidFill>
              </a:rPr>
              <a:t>FavouriteFood</a:t>
            </a:r>
            <a:r>
              <a:rPr lang="en-US" sz="2800" dirty="0">
                <a:solidFill>
                  <a:schemeClr val="accent1">
                    <a:lumMod val="20000"/>
                    <a:lumOff val="80000"/>
                  </a:schemeClr>
                </a:solidFill>
              </a:rPr>
              <a:t> { get; protected set; }</a:t>
            </a:r>
          </a:p>
          <a:p>
            <a:r>
              <a:rPr lang="en-US" sz="2800" dirty="0" smtClean="0">
                <a:solidFill>
                  <a:schemeClr val="accent1">
                    <a:lumMod val="20000"/>
                    <a:lumOff val="80000"/>
                  </a:schemeClr>
                </a:solidFill>
              </a:rPr>
              <a:t>  </a:t>
            </a:r>
            <a:endParaRPr lang="bg-BG" sz="2800" dirty="0" smtClean="0">
              <a:solidFill>
                <a:schemeClr val="accent1">
                  <a:lumMod val="20000"/>
                  <a:lumOff val="80000"/>
                </a:schemeClr>
              </a:solidFill>
            </a:endParaRPr>
          </a:p>
          <a:p>
            <a:r>
              <a:rPr lang="bg-BG" sz="2800" dirty="0" smtClean="0">
                <a:solidFill>
                  <a:schemeClr val="accent1">
                    <a:lumMod val="20000"/>
                    <a:lumOff val="80000"/>
                  </a:schemeClr>
                </a:solidFill>
              </a:rPr>
              <a:t/>
            </a:r>
            <a:br>
              <a:rPr lang="bg-BG" sz="2800" dirty="0" smtClean="0">
                <a:solidFill>
                  <a:schemeClr val="accent1">
                    <a:lumMod val="20000"/>
                    <a:lumOff val="80000"/>
                  </a:schemeClr>
                </a:solidFill>
              </a:rPr>
            </a:b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rgbClr val="FFC000"/>
                </a:solidFill>
              </a:rPr>
              <a:t>virtual</a:t>
            </a:r>
            <a:r>
              <a:rPr lang="en-US" sz="2800" dirty="0">
                <a:solidFill>
                  <a:schemeClr val="accent1">
                    <a:lumMod val="20000"/>
                    <a:lumOff val="80000"/>
                  </a:schemeClr>
                </a:solidFill>
              </a:rPr>
              <a:t> string </a:t>
            </a:r>
            <a:r>
              <a:rPr lang="en-US" sz="2800" dirty="0" err="1">
                <a:solidFill>
                  <a:schemeClr val="accent1">
                    <a:lumMod val="20000"/>
                    <a:lumOff val="80000"/>
                  </a:schemeClr>
                </a:solidFill>
              </a:rPr>
              <a:t>ExplainMyself</a:t>
            </a:r>
            <a:r>
              <a:rPr lang="en-US" sz="2800" dirty="0">
                <a:solidFill>
                  <a:schemeClr val="accent1">
                    <a:lumMod val="20000"/>
                    <a:lumOff val="80000"/>
                  </a:schemeClr>
                </a:solidFill>
              </a:rPr>
              <a:t>()</a:t>
            </a:r>
          </a:p>
          <a:p>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return </a:t>
            </a:r>
            <a:r>
              <a:rPr lang="en-US" sz="2800" dirty="0">
                <a:solidFill>
                  <a:schemeClr val="accent1">
                    <a:lumMod val="20000"/>
                    <a:lumOff val="80000"/>
                  </a:schemeClr>
                </a:solidFill>
              </a:rPr>
              <a:t>$"I am {</a:t>
            </a:r>
            <a:r>
              <a:rPr lang="en-US" sz="2800" dirty="0" err="1">
                <a:solidFill>
                  <a:schemeClr val="accent1">
                    <a:lumMod val="20000"/>
                    <a:lumOff val="80000"/>
                  </a:schemeClr>
                </a:solidFill>
              </a:rPr>
              <a:t>this.Name</a:t>
            </a:r>
            <a:r>
              <a:rPr lang="en-US" sz="2800" dirty="0">
                <a:solidFill>
                  <a:schemeClr val="accent1">
                    <a:lumMod val="20000"/>
                    <a:lumOff val="80000"/>
                  </a:schemeClr>
                </a:solidFill>
              </a:rPr>
              <a:t>} and my </a:t>
            </a:r>
            <a:r>
              <a:rPr lang="en-US" sz="2800" dirty="0" err="1">
                <a:solidFill>
                  <a:schemeClr val="accent1">
                    <a:lumMod val="20000"/>
                    <a:lumOff val="80000"/>
                  </a:schemeClr>
                </a:solidFill>
              </a:rPr>
              <a:t>fovourite</a:t>
            </a:r>
            <a:r>
              <a:rPr lang="en-US" sz="2800" dirty="0">
                <a:solidFill>
                  <a:schemeClr val="accent1">
                    <a:lumMod val="20000"/>
                    <a:lumOff val="80000"/>
                  </a:schemeClr>
                </a:solidFill>
              </a:rPr>
              <a:t> food is </a:t>
            </a:r>
            <a:r>
              <a:rPr lang="en-US" sz="2800" dirty="0" smtClean="0">
                <a:solidFill>
                  <a:schemeClr val="accent1">
                    <a:lumMod val="20000"/>
                    <a:lumOff val="80000"/>
                  </a:schemeClr>
                </a:solidFill>
              </a:rPr>
              <a:t>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smtClean="0">
                <a:solidFill>
                  <a:schemeClr val="accent1">
                    <a:lumMod val="20000"/>
                    <a:lumOff val="80000"/>
                  </a:schemeClr>
                </a:solidFill>
              </a:rPr>
              <a:t>this.FavouriteFood</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a:t>
            </a:r>
          </a:p>
        </p:txBody>
      </p:sp>
      <p:sp>
        <p:nvSpPr>
          <p:cNvPr id="6" name="AutoShape 6"/>
          <p:cNvSpPr>
            <a:spLocks noChangeArrowheads="1"/>
          </p:cNvSpPr>
          <p:nvPr/>
        </p:nvSpPr>
        <p:spPr bwMode="auto">
          <a:xfrm>
            <a:off x="4113212" y="3124200"/>
            <a:ext cx="6629400" cy="533400"/>
          </a:xfrm>
          <a:prstGeom prst="wedgeRoundRectCallout">
            <a:avLst>
              <a:gd name="adj1" fmla="val -60764"/>
              <a:gd name="adj2" fmla="val 5060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Метод, който ще бъде пренаписван</a:t>
            </a:r>
            <a:endParaRPr lang="bg-BG" sz="3200" dirty="0">
              <a:solidFill>
                <a:schemeClr val="tx2">
                  <a:lumMod val="75000"/>
                </a:schemeClr>
              </a:solidFill>
            </a:endParaRPr>
          </a:p>
        </p:txBody>
      </p:sp>
    </p:spTree>
    <p:extLst>
      <p:ext uri="{BB962C8B-B14F-4D97-AF65-F5344CB8AC3E}">
        <p14:creationId xmlns:p14="http://schemas.microsoft.com/office/powerpoint/2010/main" val="2595975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2072</Words>
  <Application>Microsoft Office PowerPoint</Application>
  <PresentationFormat>Custom</PresentationFormat>
  <Paragraphs>264</Paragraphs>
  <Slides>19</Slides>
  <Notes>16</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Wingdings</vt:lpstr>
      <vt:lpstr>Wingdings 2</vt:lpstr>
      <vt:lpstr>SoftUni 16x9</vt:lpstr>
      <vt:lpstr>PowerPoint Presentation</vt:lpstr>
      <vt:lpstr>Съдържание</vt:lpstr>
      <vt:lpstr>Какво е полиморфизъм?</vt:lpstr>
      <vt:lpstr>Референтен тип и обектен тип</vt:lpstr>
      <vt:lpstr>Ключова дума - is</vt:lpstr>
      <vt:lpstr>Ключова дума - is (2)</vt:lpstr>
      <vt:lpstr>Типове полиморфизъм</vt:lpstr>
      <vt:lpstr>Задача: Животни</vt:lpstr>
      <vt:lpstr>Решение: Животни</vt:lpstr>
      <vt:lpstr>Решение: Животни (2)</vt:lpstr>
      <vt:lpstr>Решение: Животни (3)</vt:lpstr>
      <vt:lpstr>Правила за пренаписване на методи</vt:lpstr>
      <vt:lpstr>Типове полиморфизъм</vt:lpstr>
      <vt:lpstr>Задача: MathOperation</vt:lpstr>
      <vt:lpstr>Решение: MathOperation</vt:lpstr>
      <vt:lpstr>Правила за презареждане (предефиниране) на методи</vt:lpstr>
      <vt:lpstr>Какво научихме днес?</vt:lpstr>
      <vt:lpstr>Полиморфизъм</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2021-01-06T22:07:17Z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