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3" r:id="rId2"/>
    <p:sldId id="479" r:id="rId3"/>
    <p:sldId id="468" r:id="rId4"/>
    <p:sldId id="469" r:id="rId5"/>
    <p:sldId id="470" r:id="rId6"/>
    <p:sldId id="471" r:id="rId7"/>
    <p:sldId id="472" r:id="rId8"/>
    <p:sldId id="490" r:id="rId9"/>
    <p:sldId id="492" r:id="rId10"/>
    <p:sldId id="494" r:id="rId11"/>
    <p:sldId id="478" r:id="rId12"/>
    <p:sldId id="495" r:id="rId13"/>
    <p:sldId id="474" r:id="rId14"/>
    <p:sldId id="475" r:id="rId15"/>
    <p:sldId id="493" r:id="rId16"/>
    <p:sldId id="476" r:id="rId17"/>
    <p:sldId id="477" r:id="rId18"/>
    <p:sldId id="481" r:id="rId19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DFAE858-4CFF-4A7B-9D06-5696C22360BB}">
          <p14:sldIdLst>
            <p14:sldId id="473"/>
            <p14:sldId id="479"/>
          </p14:sldIdLst>
        </p14:section>
        <p14:section name="Масиви" id="{A8BFDC19-BB19-43A4-B113-ADD28CD2BECD}">
          <p14:sldIdLst>
            <p14:sldId id="468"/>
            <p14:sldId id="469"/>
            <p14:sldId id="470"/>
            <p14:sldId id="471"/>
            <p14:sldId id="472"/>
          </p14:sldIdLst>
        </p14:section>
        <p14:section name="Достъп по име и по адрес" id="{40F29670-09C0-453E-BF61-2D2104735CAF}">
          <p14:sldIdLst>
            <p14:sldId id="490"/>
            <p14:sldId id="492"/>
            <p14:sldId id="494"/>
            <p14:sldId id="478"/>
            <p14:sldId id="495"/>
            <p14:sldId id="474"/>
            <p14:sldId id="475"/>
            <p14:sldId id="493"/>
          </p14:sldIdLst>
        </p14:section>
        <p14:section name="Заключение" id="{490D3B59-CCE9-4360-8ABE-5E9D2D396257}">
          <p14:sldIdLst>
            <p14:sldId id="476"/>
            <p14:sldId id="47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92" d="100"/>
          <a:sy n="92" d="100"/>
        </p:scale>
        <p:origin x="71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2/4/2021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7427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868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7286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7724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0314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6635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3098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38074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2187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21862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3745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5522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3599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4.jpeg"/><Relationship Id="rId4" Type="http://schemas.openxmlformats.org/officeDocument/2006/relationships/image" Target="../media/image2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 smtClean="0">
                <a:latin typeface="+mn-ea"/>
              </a:rPr>
              <a:t>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9412" y="1554117"/>
            <a:ext cx="11110698" cy="1260859"/>
          </a:xfrm>
        </p:spPr>
        <p:txBody>
          <a:bodyPr>
            <a:normAutofit fontScale="97500"/>
          </a:bodyPr>
          <a:lstStyle/>
          <a:p>
            <a:r>
              <a:rPr lang="bg-BG" dirty="0" smtClean="0"/>
              <a:t>Достъп до елементите</a:t>
            </a:r>
            <a:br>
              <a:rPr lang="bg-BG" dirty="0" smtClean="0"/>
            </a:br>
            <a:r>
              <a:rPr lang="bg-BG" dirty="0" smtClean="0"/>
              <a:t>Стойностни и референтни типове данни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/>
          <p:cNvGrpSpPr/>
          <p:nvPr/>
        </p:nvGrpSpPr>
        <p:grpSpPr>
          <a:xfrm>
            <a:off x="258654" y="3583505"/>
            <a:ext cx="5545585" cy="2620342"/>
            <a:chOff x="244025" y="3624633"/>
            <a:chExt cx="5545585" cy="262034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3447" y="4184284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/>
            <p:cNvSpPr txBox="1"/>
            <p:nvPr/>
          </p:nvSpPr>
          <p:spPr bwMode="auto">
            <a:xfrm>
              <a:off x="253447" y="499425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/>
            <p:cNvSpPr txBox="1"/>
            <p:nvPr/>
          </p:nvSpPr>
          <p:spPr bwMode="auto">
            <a:xfrm>
              <a:off x="253447" y="5403477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/>
            <p:cNvSpPr txBox="1"/>
            <p:nvPr/>
          </p:nvSpPr>
          <p:spPr bwMode="auto">
            <a:xfrm>
              <a:off x="244025" y="578651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3" name="Text Placeholder 11"/>
          <p:cNvSpPr txBox="1"/>
          <p:nvPr/>
        </p:nvSpPr>
        <p:spPr bwMode="auto">
          <a:xfrm>
            <a:off x="258654" y="6229986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Двата типа се държат много различно, когато са подадени като параметри на метод: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Разлики между референтен и стойностен тип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590800"/>
            <a:ext cx="6896806" cy="37242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4822" cy="1110780"/>
          </a:xfrm>
        </p:spPr>
        <p:txBody>
          <a:bodyPr>
            <a:normAutofit/>
          </a:bodyPr>
          <a:lstStyle/>
          <a:p>
            <a:r>
              <a:rPr lang="bg-BG" dirty="0"/>
              <a:t>Пример: Стойностен тип (</a:t>
            </a:r>
            <a:r>
              <a:rPr lang="en-US" dirty="0"/>
              <a:t>Value</a:t>
            </a:r>
            <a:r>
              <a:rPr lang="bg-BG" dirty="0"/>
              <a:t> </a:t>
            </a:r>
            <a:r>
              <a:rPr lang="en-US" dirty="0"/>
              <a:t>Types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835025" y="1295400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 num = 5;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(num, 15);</a:t>
            </a:r>
          </a:p>
          <a:p>
            <a:r>
              <a:rPr lang="en-US" sz="2800" dirty="0"/>
              <a:t>  Console.WriteLine(num);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789612" y="3677359"/>
            <a:ext cx="1905794" cy="509692"/>
          </a:xfrm>
          <a:prstGeom prst="wedgeRoundRectCallout">
            <a:avLst>
              <a:gd name="adj1" fmla="val -74521"/>
              <a:gd name="adj2" fmla="val -535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3959148" y="5925203"/>
            <a:ext cx="2133600" cy="599799"/>
          </a:xfrm>
          <a:prstGeom prst="wedgeRoundRectCallout">
            <a:avLst>
              <a:gd name="adj1" fmla="val -74105"/>
              <a:gd name="adj2" fmla="val -518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2412" y="3073447"/>
            <a:ext cx="6858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800" dirty="0" smtClean="0"/>
              <a:t>5</a:t>
            </a:r>
            <a:endParaRPr lang="bg-BG" sz="2800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4113212" y="2514600"/>
            <a:ext cx="4800600" cy="83820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7923212" y="4876800"/>
            <a:ext cx="989012" cy="509915"/>
          </a:xfrm>
          <a:prstGeom prst="bentConnector3">
            <a:avLst>
              <a:gd name="adj1" fmla="val 94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2412" y="5191780"/>
            <a:ext cx="6858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800" dirty="0" smtClean="0"/>
              <a:t>5</a:t>
            </a:r>
            <a:endParaRPr lang="bg-BG" sz="2800" dirty="0"/>
          </a:p>
        </p:txBody>
      </p:sp>
      <p:cxnSp>
        <p:nvCxnSpPr>
          <p:cNvPr id="16" name="Elbow Connector 15"/>
          <p:cNvCxnSpPr/>
          <p:nvPr/>
        </p:nvCxnSpPr>
        <p:spPr>
          <a:xfrm>
            <a:off x="4037012" y="5530994"/>
            <a:ext cx="4875212" cy="8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2412" y="5191780"/>
            <a:ext cx="6858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800" dirty="0" smtClean="0"/>
              <a:t>20</a:t>
            </a:r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14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Референтен тип (</a:t>
            </a:r>
            <a:r>
              <a:rPr lang="en-US" dirty="0"/>
              <a:t>Reference Types</a:t>
            </a:r>
            <a:r>
              <a:rPr lang="bg-BG" dirty="0"/>
              <a:t>)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/>
          <p:nvPr/>
        </p:nvSpPr>
        <p:spPr>
          <a:xfrm>
            <a:off x="835025" y="1295400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int[] nums = { 5 };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(nums, 15);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Increment(int[] nums,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nums[0]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484812" y="3726581"/>
            <a:ext cx="2209800" cy="573192"/>
          </a:xfrm>
          <a:prstGeom prst="wedgeRoundRectCallout">
            <a:avLst>
              <a:gd name="adj1" fmla="val -64877"/>
              <a:gd name="adj2" fmla="val -560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484812" y="5105400"/>
            <a:ext cx="2133600" cy="533400"/>
          </a:xfrm>
          <a:prstGeom prst="wedgeRoundRectCallout">
            <a:avLst>
              <a:gd name="adj1" fmla="val -75877"/>
              <a:gd name="adj2" fmla="val 24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61412" y="3124200"/>
            <a:ext cx="6858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800" dirty="0" smtClean="0"/>
              <a:t>5</a:t>
            </a:r>
            <a:endParaRPr lang="bg-BG" sz="2800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5332412" y="2546271"/>
            <a:ext cx="3352800" cy="8395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 flipH="1" flipV="1">
            <a:off x="8395691" y="3741361"/>
            <a:ext cx="731442" cy="7112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412" y="3124200"/>
            <a:ext cx="6858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800" dirty="0" smtClean="0"/>
              <a:t>20</a:t>
            </a:r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  <a:ln>
            <a:noFill/>
          </a:ln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Стойностен тип </a:t>
            </a:r>
            <a:r>
              <a:rPr lang="bg-BG" dirty="0"/>
              <a:t>- променливите</a:t>
            </a:r>
            <a:r>
              <a:rPr lang="en-US" dirty="0"/>
              <a:t> </a:t>
            </a:r>
            <a:r>
              <a:rPr lang="bg-BG" dirty="0"/>
              <a:t>държат в себе си собствената стойност . В стека може да получим стойността на променливата като я извикаме по </a:t>
            </a:r>
            <a:r>
              <a:rPr lang="bg-BG" dirty="0" smtClean="0"/>
              <a:t>име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3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bg-BG" dirty="0"/>
              <a:t>Всяка променлива пази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копие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 (</a:t>
            </a:r>
            <a:r>
              <a:rPr lang="en-US" dirty="0"/>
              <a:t>Value Types</a:t>
            </a:r>
            <a:r>
              <a:rPr lang="bg-BG" dirty="0"/>
              <a:t>) </a:t>
            </a:r>
          </a:p>
        </p:txBody>
      </p:sp>
      <p:pic>
        <p:nvPicPr>
          <p:cNvPr id="5" name="Picture 2" descr="clip_image003[12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044" y="3440152"/>
            <a:ext cx="2708569" cy="3172202"/>
          </a:xfrm>
          <a:prstGeom prst="roundRect">
            <a:avLst>
              <a:gd name="adj" fmla="val 280"/>
            </a:avLst>
          </a:prstGeom>
          <a:solidFill>
            <a:schemeClr val="tx1"/>
          </a:solidFill>
        </p:spPr>
      </p:pic>
      <p:sp>
        <p:nvSpPr>
          <p:cNvPr id="8" name="Text Placeholder 5"/>
          <p:cNvSpPr txBox="1"/>
          <p:nvPr/>
        </p:nvSpPr>
        <p:spPr>
          <a:xfrm>
            <a:off x="2208212" y="4773915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478279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Променливите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референтен тип </a:t>
            </a:r>
            <a:r>
              <a:rPr lang="bg-BG" dirty="0"/>
              <a:t>съдържат</a:t>
            </a:r>
            <a:r>
              <a:rPr lang="en-US" dirty="0"/>
              <a:t> (</a:t>
            </a:r>
            <a:r>
              <a:rPr lang="bg-BG" dirty="0"/>
              <a:t>указател</a:t>
            </a:r>
            <a:r>
              <a:rPr lang="en-US" dirty="0"/>
              <a:t> /</a:t>
            </a:r>
            <a:r>
              <a:rPr lang="bg-BG" dirty="0"/>
              <a:t> адрес от паметта</a:t>
            </a:r>
            <a:r>
              <a:rPr lang="en-US" dirty="0"/>
              <a:t>)</a:t>
            </a:r>
            <a:r>
              <a:rPr lang="bg-BG" dirty="0"/>
              <a:t>, на който се пазят стойностите на данните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</a:t>
            </a:r>
            <a:r>
              <a:rPr lang="bg-BG" dirty="0"/>
              <a:t>инстанции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delegates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 този тип пазим не стойността, 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адреса</a:t>
            </a:r>
            <a:r>
              <a:rPr lang="bg-BG" dirty="0"/>
              <a:t> на стойността</a:t>
            </a:r>
            <a:endParaRPr lang="en-US" dirty="0"/>
          </a:p>
          <a:p>
            <a:r>
              <a:rPr lang="bg-BG" dirty="0"/>
              <a:t>Две променливи от референтен тип </a:t>
            </a:r>
            <a:r>
              <a:rPr lang="bg-BG" dirty="0" smtClean="0"/>
              <a:t>могат</a:t>
            </a:r>
            <a:r>
              <a:rPr lang="en-US" dirty="0" smtClean="0"/>
              <a:t> </a:t>
            </a:r>
            <a:r>
              <a:rPr lang="bg-BG" dirty="0" smtClean="0"/>
              <a:t>да </a:t>
            </a:r>
            <a:r>
              <a:rPr lang="bg-BG" dirty="0"/>
              <a:t>сочат (реферират)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същи обект</a:t>
            </a:r>
            <a:endParaRPr lang="en-US" dirty="0"/>
          </a:p>
          <a:p>
            <a:pPr lvl="1"/>
            <a:r>
              <a:rPr lang="bg-BG" dirty="0"/>
              <a:t>Операциите за достъп/промяна чрез </a:t>
            </a:r>
            <a:r>
              <a:rPr lang="bg-BG" dirty="0" smtClean="0"/>
              <a:t>двата</a:t>
            </a:r>
            <a:r>
              <a:rPr lang="en-US" dirty="0" smtClean="0"/>
              <a:t> </a:t>
            </a:r>
            <a:r>
              <a:rPr lang="bg-BG" dirty="0" smtClean="0"/>
              <a:t>обекта </a:t>
            </a:r>
            <a:r>
              <a:rPr lang="bg-BG" dirty="0"/>
              <a:t>въздействат върху едни и същи </a:t>
            </a:r>
            <a:r>
              <a:rPr lang="bg-BG" dirty="0" smtClean="0"/>
              <a:t>данни</a:t>
            </a:r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Референтни типове(</a:t>
            </a:r>
            <a:r>
              <a:rPr lang="en-US" dirty="0"/>
              <a:t>Reference Types</a:t>
            </a:r>
            <a:r>
              <a:rPr lang="bg-BG" dirty="0"/>
              <a:t> )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836612" y="3292584"/>
            <a:ext cx="72263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 { 1, 2, 3, 4, 5, 6 };</a:t>
            </a:r>
          </a:p>
        </p:txBody>
      </p:sp>
      <p:pic>
        <p:nvPicPr>
          <p:cNvPr id="2054" name="Picture 6" descr="clip_image008[6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151" y="2741163"/>
            <a:ext cx="3607844" cy="113886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Разлики между референтен и стойностен тип</a:t>
            </a:r>
            <a:endParaRPr lang="en-US" dirty="0"/>
          </a:p>
        </p:txBody>
      </p:sp>
      <p:pic>
        <p:nvPicPr>
          <p:cNvPr id="4098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>
            <a:fillRect/>
          </a:stretch>
        </p:blipFill>
        <p:spPr bwMode="auto">
          <a:xfrm>
            <a:off x="7085012" y="1371600"/>
            <a:ext cx="4458906" cy="4522127"/>
          </a:xfrm>
          <a:prstGeom prst="roundRect">
            <a:avLst>
              <a:gd name="adj" fmla="val 280"/>
            </a:avLst>
          </a:prstGeom>
          <a:solidFill>
            <a:schemeClr val="tx1"/>
          </a:solidFill>
        </p:spPr>
      </p:pic>
      <p:sp>
        <p:nvSpPr>
          <p:cNvPr id="6" name="Text Placeholder 5"/>
          <p:cNvSpPr txBox="1"/>
          <p:nvPr/>
        </p:nvSpPr>
        <p:spPr>
          <a:xfrm>
            <a:off x="684212" y="2057400"/>
            <a:ext cx="5867400" cy="36959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42;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2800" dirty="0"/>
              <a:t> </a:t>
            </a:r>
            <a:r>
              <a:rPr lang="en-US" sz="2800" dirty="0" err="1"/>
              <a:t>ch</a:t>
            </a:r>
            <a:r>
              <a:rPr lang="en-US" sz="2800" dirty="0"/>
              <a:t> = 'A';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2800" dirty="0"/>
              <a:t> result = true</a:t>
            </a:r>
            <a:r>
              <a:rPr lang="en-US" sz="2800" dirty="0" smtClean="0"/>
              <a:t>;</a:t>
            </a:r>
            <a:endParaRPr lang="bg-BG" sz="2800" dirty="0" smtClean="0"/>
          </a:p>
          <a:p>
            <a:pPr>
              <a:spcBef>
                <a:spcPts val="600"/>
              </a:spcBef>
            </a:pP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2800" dirty="0"/>
              <a:t> </a:t>
            </a:r>
            <a:r>
              <a:rPr lang="en-US" sz="2800" dirty="0" err="1"/>
              <a:t>obj</a:t>
            </a:r>
            <a:r>
              <a:rPr lang="en-US" sz="2800" dirty="0"/>
              <a:t> = 42;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2800" dirty="0"/>
              <a:t> </a:t>
            </a:r>
            <a:r>
              <a:rPr lang="en-US" sz="2800" dirty="0" err="1"/>
              <a:t>str</a:t>
            </a:r>
            <a:r>
              <a:rPr lang="en-US" sz="2800" dirty="0"/>
              <a:t> = </a:t>
            </a:r>
            <a:r>
              <a:rPr lang="en-US" sz="2800" dirty="0" smtClean="0"/>
              <a:t>"</a:t>
            </a:r>
            <a:r>
              <a:rPr lang="en-US" sz="2800" dirty="0"/>
              <a:t>Hello";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byte[]</a:t>
            </a:r>
            <a:r>
              <a:rPr lang="en-US" sz="2800" dirty="0"/>
              <a:t> bytes </a:t>
            </a:r>
            <a:r>
              <a:rPr lang="en-US" sz="2800" dirty="0" smtClean="0"/>
              <a:t>=</a:t>
            </a:r>
            <a:r>
              <a:rPr lang="bg-BG" sz="2800" dirty="0" smtClean="0"/>
              <a:t> </a:t>
            </a:r>
            <a:r>
              <a:rPr lang="en-US" sz="2800" dirty="0" smtClean="0"/>
              <a:t>{ </a:t>
            </a:r>
            <a:r>
              <a:rPr lang="en-US" sz="2800" dirty="0"/>
              <a:t>1, 2, 3 };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7607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Масивите</a:t>
            </a:r>
            <a:r>
              <a:rPr lang="bg-BG" sz="3000" dirty="0"/>
              <a:t> са </a:t>
            </a:r>
            <a:r>
              <a:rPr lang="bg-BG" sz="3000" dirty="0" smtClean="0"/>
              <a:t>множество</a:t>
            </a:r>
            <a:r>
              <a:rPr lang="en-US" sz="3000" dirty="0" smtClean="0"/>
              <a:t> </a:t>
            </a:r>
            <a:r>
              <a:rPr lang="bg-BG" sz="3000" dirty="0" smtClean="0"/>
              <a:t>променливи </a:t>
            </a:r>
            <a:r>
              <a:rPr lang="bg-BG" sz="3000" dirty="0"/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един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sz="3000" dirty="0"/>
              <a:t>, с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едно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bg-BG" sz="3000" dirty="0"/>
              <a:t>, различаващи се по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индекс</a:t>
            </a:r>
          </a:p>
          <a:p>
            <a:pPr>
              <a:lnSpc>
                <a:spcPct val="110000"/>
              </a:lnSpc>
            </a:pPr>
            <a:r>
              <a:rPr lang="bg-BG" sz="3000" dirty="0"/>
              <a:t>Достъпът до елемент от масив става с посочване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на масива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индекса</a:t>
            </a:r>
            <a:r>
              <a:rPr lang="bg-BG" sz="3000" dirty="0"/>
              <a:t> </a:t>
            </a:r>
            <a:r>
              <a:rPr lang="bg-BG" sz="3000" dirty="0" smtClean="0"/>
              <a:t>на елемента</a:t>
            </a:r>
            <a:endParaRPr lang="bg-BG" sz="3000" dirty="0"/>
          </a:p>
          <a:p>
            <a:pPr>
              <a:lnSpc>
                <a:spcPct val="110000"/>
              </a:lnSpc>
            </a:pPr>
            <a:r>
              <a:rPr lang="bg-BG" sz="3000" dirty="0"/>
              <a:t>Индексите са 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sz="3000" dirty="0"/>
              <a:t> до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Length-1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bg-BG" sz="3000" dirty="0"/>
              <a:t>Броят на елементите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постоянен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bg-BG" sz="2800" dirty="0"/>
              <a:t>Масивите са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референтен тип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данни</a:t>
            </a:r>
            <a:r>
              <a:rPr lang="bg-BG" sz="2800" dirty="0" smtClean="0"/>
              <a:t> - </a:t>
            </a:r>
            <a:r>
              <a:rPr lang="bg-BG" sz="2800" smtClean="0"/>
              <a:t>променливите помнят </a:t>
            </a:r>
            <a:r>
              <a:rPr lang="bg-BG" sz="2800" dirty="0"/>
              <a:t>адреса, на който стоят данните, а не самите данни</a:t>
            </a:r>
            <a:endParaRPr lang="bg-BG" sz="3000" dirty="0"/>
          </a:p>
          <a:p>
            <a:pPr>
              <a:lnSpc>
                <a:spcPct val="11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325" y="1343676"/>
            <a:ext cx="2008909" cy="12836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847864" y="1985503"/>
            <a:ext cx="1917042" cy="2074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916" y="4598756"/>
            <a:ext cx="3047096" cy="1542932"/>
          </a:xfrm>
          <a:prstGeom prst="rect">
            <a:avLst/>
          </a:prstGeom>
        </p:spPr>
      </p:pic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Масиви</a:t>
            </a:r>
            <a:endParaRPr lang="en-US" dirty="0"/>
          </a:p>
        </p:txBody>
      </p:sp>
      <p:sp>
        <p:nvSpPr>
          <p:cNvPr id="6" name="Text Placeholder 11"/>
          <p:cNvSpPr txBox="1"/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/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/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Що е масив?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Масиви от </a:t>
            </a:r>
            <a:r>
              <a:rPr lang="bg-BG" dirty="0" smtClean="0"/>
              <a:t>различен тип данни (примери)</a:t>
            </a:r>
            <a:endParaRPr lang="bg-BG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 smtClean="0"/>
              <a:t>Задаване </a:t>
            </a:r>
            <a:r>
              <a:rPr lang="bg-BG" dirty="0"/>
              <a:t>на стойност на елемент от масив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Достъп до елемент от масив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Стойностни типове данни 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Референтни типове данни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</a:t>
            </a:r>
            <a:r>
              <a:rPr lang="en-US" sz="3200" dirty="0"/>
              <a:t>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масивът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е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множество от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Елементите са от</a:t>
            </a:r>
            <a:r>
              <a:rPr lang="en-US" sz="2800" dirty="0" smtClean="0"/>
              <a:t>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един и същ тип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bg-BG" sz="2800" dirty="0" smtClean="0"/>
              <a:t>на</a:t>
            </a:r>
            <a:r>
              <a:rPr lang="" altLang="bg-BG" sz="2800" dirty="0" smtClean="0"/>
              <a:t>п</a:t>
            </a:r>
            <a:r>
              <a:rPr lang="bg-BG" sz="2800" dirty="0" err="1" smtClean="0"/>
              <a:t>ример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bg-BG" sz="2800" dirty="0" smtClean="0"/>
              <a:t> – цели числа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Масивите имат</a:t>
            </a:r>
            <a:r>
              <a:rPr lang="en-US" sz="2800" dirty="0" smtClean="0"/>
              <a:t>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постоянен размер(дължина)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Array.Length</a:t>
            </a:r>
            <a:r>
              <a:rPr lang="en-US" sz="2800" dirty="0" smtClean="0"/>
              <a:t>) – 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bg-BG" sz="2800" dirty="0" smtClean="0"/>
              <a:t>не </a:t>
            </a:r>
            <a:r>
              <a:rPr lang="bg-BG" sz="2800" dirty="0" smtClean="0"/>
              <a:t>може да </a:t>
            </a:r>
            <a:r>
              <a:rPr lang="bg-BG" sz="2800" dirty="0" smtClean="0"/>
              <a:t>се променя </a:t>
            </a:r>
            <a:r>
              <a:rPr lang="bg-BG" sz="2800" dirty="0" smtClean="0"/>
              <a:t>след </a:t>
            </a:r>
            <a:r>
              <a:rPr lang="bg-BG" sz="2800" dirty="0" smtClean="0"/>
              <a:t>създаване </a:t>
            </a:r>
            <a:r>
              <a:rPr lang="bg-BG" sz="2800" dirty="0" smtClean="0"/>
              <a:t>на масива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Елементите </a:t>
            </a:r>
            <a:r>
              <a:rPr lang="bg-BG" sz="2800" dirty="0"/>
              <a:t>са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номерирани</a:t>
            </a:r>
            <a:r>
              <a:rPr lang="en-US" sz="2800" dirty="0" smtClean="0"/>
              <a:t> </a:t>
            </a:r>
            <a:r>
              <a:rPr lang="bg-BG" sz="2800" dirty="0"/>
              <a:t>от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dirty="0"/>
              <a:t> </a:t>
            </a:r>
            <a:r>
              <a:rPr lang="bg-BG" sz="2800" dirty="0"/>
              <a:t>до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Length-1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това е техния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индекс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представляват масивите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4243325" y="4432704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9200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440822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8012" y="4800600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11211" y="4376047"/>
            <a:ext cx="34290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dirty="0">
                <a:solidFill>
                  <a:srgbClr val="FFFFFF"/>
                </a:solidFill>
                <a:latin typeface="+mn-lt"/>
              </a:rPr>
              <a:t>Индекс на елемента</a:t>
            </a:r>
          </a:p>
        </p:txBody>
      </p:sp>
      <p:graphicFrame>
        <p:nvGraphicFramePr>
          <p:cNvPr id="18" name="Group 134"/>
          <p:cNvGraphicFramePr/>
          <p:nvPr>
            <p:extLst>
              <p:ext uri="{D42A27DB-BD31-4B8C-83A1-F6EECF244321}">
                <p14:modId xmlns:p14="http://schemas.microsoft.com/office/powerpoint/2010/main" val="4161416887"/>
              </p:ext>
            </p:extLst>
          </p:nvPr>
        </p:nvGraphicFramePr>
        <p:xfrm>
          <a:off x="4791294" y="497580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694612" y="5715000"/>
            <a:ext cx="3380096" cy="518040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dirty="0">
                <a:solidFill>
                  <a:srgbClr val="FFFFFF"/>
                </a:solidFill>
              </a:rPr>
              <a:t>Елемент от масива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73772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Създаване на</a:t>
            </a:r>
            <a:r>
              <a:rPr lang="en-US" dirty="0"/>
              <a:t> </a:t>
            </a:r>
            <a:r>
              <a:rPr lang="bg-BG" dirty="0"/>
              <a:t>масив от 10</a:t>
            </a:r>
            <a:r>
              <a:rPr lang="en-US" dirty="0"/>
              <a:t> </a:t>
            </a:r>
            <a:r>
              <a:rPr lang="bg-BG" dirty="0"/>
              <a:t>цели числа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Достъп</a:t>
            </a:r>
            <a:r>
              <a:rPr lang="en-US" dirty="0"/>
              <a:t> </a:t>
            </a:r>
            <a:r>
              <a:rPr lang="bg-BG" dirty="0"/>
              <a:t>до елементите е по техния </a:t>
            </a:r>
            <a:r>
              <a:rPr lang="bg-BG" dirty="0" smtClean="0"/>
              <a:t>индекс</a:t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Задаване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 стойности </a:t>
            </a:r>
            <a:r>
              <a:rPr lang="bg-BG" dirty="0"/>
              <a:t>на елементите на масива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масиви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/>
          <p:nvPr/>
        </p:nvSpPr>
        <p:spPr>
          <a:xfrm>
            <a:off x="836614" y="5196511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/>
          <p:nvPr/>
        </p:nvSpPr>
        <p:spPr>
          <a:xfrm>
            <a:off x="836614" y="3324106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numbers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/>
              <a:t>1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 smtClean="0"/>
              <a:t> </a:t>
            </a:r>
            <a:r>
              <a:rPr lang="en-US" sz="2800" dirty="0"/>
              <a:t>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</a:t>
            </a:r>
            <a:r>
              <a:rPr lang="en-US" sz="2800" dirty="0" smtClean="0"/>
              <a:t>numbers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/>
              <a:t>3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 smtClean="0"/>
              <a:t>;</a:t>
            </a:r>
            <a:endParaRPr lang="en-US" sz="2800" dirty="0"/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97824" y="857349"/>
            <a:ext cx="3917519" cy="1145878"/>
          </a:xfrm>
          <a:prstGeom prst="wedgeRoundRectCallout">
            <a:avLst>
              <a:gd name="adj1" fmla="val -83233"/>
              <a:gd name="adj2" fmla="val 65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еле</a:t>
            </a:r>
            <a:r>
              <a:rPr lang="" alt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енти получават стойност</a:t>
            </a:r>
            <a:r>
              <a:rPr lang="" alt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920084" y="5045644"/>
            <a:ext cx="2955534" cy="1685104"/>
          </a:xfrm>
          <a:prstGeom prst="wedgeRoundRectCallout">
            <a:avLst>
              <a:gd name="adj1" fmla="val -90219"/>
              <a:gd name="adj2" fmla="val 14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дъжината </a:t>
            </a:r>
            <a:b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(броя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елементи) на масива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9293224" y="2217405"/>
            <a:ext cx="2622119" cy="1687971"/>
          </a:xfrm>
          <a:prstGeom prst="wedgeRoundRectCallout">
            <a:avLst>
              <a:gd name="adj1" fmla="val -81034"/>
              <a:gd name="adj2" fmla="val 338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Операторът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дава достъп до елементите</a:t>
            </a:r>
          </a:p>
          <a:p>
            <a:pPr algn="ctr" defTabSz="1219200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bg-BG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246488"/>
            <a:ext cx="2089613" cy="79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Дните от седмицата могат да бъдат запазени 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низове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Дни от седмицата – </a:t>
            </a:r>
            <a:r>
              <a:rPr lang="" altLang="bg-BG"/>
              <a:t>п</a:t>
            </a:r>
            <a:r>
              <a:rPr lang="bg-BG"/>
              <a:t>ример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54685" y="1923772"/>
          <a:ext cx="4492727" cy="475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/>
                <a:gridCol w="2409419"/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  <a:r>
                        <a:rPr lang="bg-BG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(име)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  <a:endParaRPr lang="bg-BG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bg-BG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(Стойност) 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ден от седмицата като 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[1…7] </a:t>
            </a:r>
            <a:r>
              <a:rPr lang="bg-BG" dirty="0"/>
              <a:t>и изведете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 на деня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" altLang="en-US" dirty="0"/>
              <a:t>на английски</a:t>
            </a:r>
            <a:r>
              <a:rPr lang="en-US" dirty="0"/>
              <a:t>) </a:t>
            </a:r>
            <a:r>
              <a:rPr lang="bg-BG" dirty="0"/>
              <a:t>или 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Ден от седмицата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734971" y="2587625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Image" r:id="rId3" imgW="3067050" imgH="2181225" progId="Photoshop.Image.15">
                  <p:embed/>
                </p:oleObj>
              </mc:Choice>
              <mc:Fallback>
                <p:oleObj name="Image" r:id="rId3" imgW="3067050" imgH="2181225" progId="Photoshop.Image.15">
                  <p:embed/>
                  <p:pic>
                    <p:nvPicPr>
                      <p:cNvPr id="0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4971" y="2587625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Ден от седмицата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07931" y="198120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Console.WriteLine("Invalid day!");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7500"/>
          </a:bodyPr>
          <a:lstStyle/>
          <a:p>
            <a:r>
              <a:rPr lang="bg-BG" dirty="0">
                <a:solidFill>
                  <a:srgbClr val="FFA72A"/>
                </a:solidFill>
              </a:rPr>
              <a:t>Референтни и стойностни типове</a:t>
            </a:r>
            <a:endParaRPr lang="x-none" altLang="en-US" dirty="0">
              <a:latin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4818200"/>
            <a:ext cx="10363200" cy="820600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lt"/>
              </a:rPr>
              <a:t>Достъп до елементите на масив</a:t>
            </a:r>
            <a:endParaRPr lang="x-none" altLang="en-US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412" y="901825"/>
            <a:ext cx="4791871" cy="2426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412" y="2736621"/>
            <a:ext cx="4419944" cy="1682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5197476"/>
          </a:xfrm>
        </p:spPr>
        <p:txBody>
          <a:bodyPr/>
          <a:lstStyle/>
          <a:p>
            <a:r>
              <a:rPr lang="bg-BG" dirty="0"/>
              <a:t>Що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стойностен тип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)?</a:t>
            </a:r>
          </a:p>
          <a:p>
            <a:r>
              <a:rPr lang="bg-BG" dirty="0"/>
              <a:t>Що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референтен тип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bg-BG" sz="4400" dirty="0">
                <a:solidFill>
                  <a:schemeClr val="tx2">
                    <a:lumMod val="75000"/>
                  </a:schemeClr>
                </a:solidFill>
              </a:rPr>
              <a:t>Стойностен  и референтен тип</a:t>
            </a:r>
            <a:endParaRPr lang="en-US" sz="4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4" y="3081131"/>
            <a:ext cx="7924800" cy="3014869"/>
          </a:xfrm>
          <a:prstGeom prst="rect">
            <a:avLst/>
          </a:prstGeom>
        </p:spPr>
      </p:pic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80</TotalTime>
  <Words>1081</Words>
  <Application>Microsoft Office PowerPoint</Application>
  <PresentationFormat>Custom</PresentationFormat>
  <Paragraphs>201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Image</vt:lpstr>
      <vt:lpstr>Масиви</vt:lpstr>
      <vt:lpstr>Съдържание</vt:lpstr>
      <vt:lpstr>Какво представляват масивите?</vt:lpstr>
      <vt:lpstr>Работа с масиви</vt:lpstr>
      <vt:lpstr>Дни от седмицата – пример</vt:lpstr>
      <vt:lpstr>Задача: Ден от седмицата</vt:lpstr>
      <vt:lpstr>Решение: Ден от седмицата</vt:lpstr>
      <vt:lpstr>Достъп до елементите на масив</vt:lpstr>
      <vt:lpstr>Стойностен  и референтен тип</vt:lpstr>
      <vt:lpstr>Разлики между референтен и стойностен тип</vt:lpstr>
      <vt:lpstr>Пример: Стойностен тип (Value Types)</vt:lpstr>
      <vt:lpstr>Пример: Референтен тип (Reference Types) </vt:lpstr>
      <vt:lpstr>Стойностни типове (Value Types) </vt:lpstr>
      <vt:lpstr>Референтни типове(Reference Types )</vt:lpstr>
      <vt:lpstr>Разлики между референтен и стойностен тип</vt:lpstr>
      <vt:lpstr>Какво научихме този час?</vt:lpstr>
      <vt:lpstr>Масиви</vt:lpstr>
      <vt:lpstr>Министерство на образованието и науката (МОН)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Dani</cp:lastModifiedBy>
  <cp:revision>318</cp:revision>
  <dcterms:created xsi:type="dcterms:W3CDTF">2021-02-04T08:51:22Z</dcterms:created>
  <dcterms:modified xsi:type="dcterms:W3CDTF">2021-02-04T17:40:46Z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1033-11.1.0.10161</vt:lpwstr>
  </property>
</Properties>
</file>