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93" r:id="rId2"/>
    <p:sldId id="494" r:id="rId3"/>
    <p:sldId id="481" r:id="rId4"/>
    <p:sldId id="482" r:id="rId5"/>
    <p:sldId id="483" r:id="rId6"/>
    <p:sldId id="484" r:id="rId7"/>
    <p:sldId id="489" r:id="rId8"/>
    <p:sldId id="499" r:id="rId9"/>
    <p:sldId id="500" r:id="rId10"/>
    <p:sldId id="487" r:id="rId11"/>
    <p:sldId id="488" r:id="rId12"/>
    <p:sldId id="485" r:id="rId13"/>
    <p:sldId id="486" r:id="rId14"/>
    <p:sldId id="490" r:id="rId15"/>
    <p:sldId id="491" r:id="rId16"/>
    <p:sldId id="496" r:id="rId17"/>
    <p:sldId id="497" r:id="rId18"/>
    <p:sldId id="498" r:id="rId19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8552861C-B974-4232-AD69-CD660EDAFC11}">
          <p14:sldIdLst>
            <p14:sldId id="493"/>
            <p14:sldId id="494"/>
          </p14:sldIdLst>
        </p14:section>
        <p14:section name="Въвеждане на масиви от конзолата" id="{C0FD8CB2-F242-4AE1-AD6D-C68939535037}">
          <p14:sldIdLst>
            <p14:sldId id="481"/>
            <p14:sldId id="482"/>
            <p14:sldId id="483"/>
            <p14:sldId id="484"/>
            <p14:sldId id="489"/>
          </p14:sldIdLst>
        </p14:section>
        <p14:section name="Примерни задачи" id="{B1076FF9-F9E5-4B28-AFDA-0ADD3B0D733F}">
          <p14:sldIdLst>
            <p14:sldId id="499"/>
            <p14:sldId id="500"/>
            <p14:sldId id="487"/>
            <p14:sldId id="488"/>
            <p14:sldId id="485"/>
            <p14:sldId id="486"/>
            <p14:sldId id="490"/>
            <p14:sldId id="491"/>
          </p14:sldIdLst>
        </p14:section>
        <p14:section name="Заключение" id="{6AB3BB21-F5A9-4235-B2ED-3964EBB59B92}">
          <p14:sldIdLst>
            <p14:sldId id="496"/>
            <p14:sldId id="497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74" d="100"/>
          <a:sy n="74" d="100"/>
        </p:scale>
        <p:origin x="76" y="4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2/7/2021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649041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t>2/7/2021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7853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76020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12712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20338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59809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31492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anose="05020102010507070707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Fundamentals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6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6/&#1056;&#1072;&#1073;&#1086;&#1090;&#1072;-&#1089;-&#1084;&#1072;&#1089;&#1080;&#1074;&#1080;-&#1074;&#1098;&#1074;&#1077;&#1078;&#1076;&#1072;&#1085;&#1077;-&#1080;&#1079;&#1074;&#1077;&#1078;&#1076;&#1072;&#1085;&#1077;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6/&#1056;&#1072;&#1073;&#1086;&#1090;&#1072;-&#1089;-&#1084;&#1072;&#1089;&#1080;&#1074;&#1080;-&#1074;&#1098;&#1074;&#1077;&#1078;&#1076;&#1072;&#1085;&#1077;-&#1080;&#1079;&#1074;&#1077;&#1078;&#1076;&#1072;&#1085;&#1077;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6/&#1056;&#1072;&#1073;&#1086;&#1090;&#1072;-&#1089;-&#1084;&#1072;&#1089;&#1080;&#1074;&#1080;-&#1074;&#1098;&#1074;&#1077;&#1078;&#1076;&#1072;&#1085;&#1077;-&#1080;&#1079;&#1074;&#1077;&#1078;&#1076;&#1072;&#1085;&#1077;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6.jpeg"/><Relationship Id="rId4" Type="http://schemas.openxmlformats.org/officeDocument/2006/relationships/image" Target="../media/image13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sz="4900" dirty="0" smtClean="0"/>
              <a:t>Работа с масиви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12811" y="1554117"/>
            <a:ext cx="10577299" cy="1348150"/>
          </a:xfrm>
        </p:spPr>
        <p:txBody>
          <a:bodyPr>
            <a:normAutofit fontScale="97500"/>
          </a:bodyPr>
          <a:lstStyle/>
          <a:p>
            <a:r>
              <a:rPr lang="bg-BG" dirty="0"/>
              <a:t>Въвеждане и </a:t>
            </a:r>
            <a:r>
              <a:rPr lang="bg-BG" dirty="0" smtClean="0"/>
              <a:t>извеждане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 и други обработки на целия масив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461" y="4064438"/>
            <a:ext cx="5465459" cy="2020719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69072" y="3583505"/>
            <a:ext cx="5535167" cy="2667099"/>
            <a:chOff x="254443" y="3624633"/>
            <a:chExt cx="5535167" cy="2667099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9" name="Picture 4" title="CC-BY-NC-SA License">
              <a:hlinkClick r:id="rId5" tooltip="This work is licensed under the &quot;Creative Commons Attribution-NonCommercial-ShareAlike 4.0 International&quot; license"/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54443" y="4222736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1" name="Text Placeholder 7"/>
            <p:cNvSpPr txBox="1"/>
            <p:nvPr/>
          </p:nvSpPr>
          <p:spPr bwMode="auto">
            <a:xfrm>
              <a:off x="254443" y="5026247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92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6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92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40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1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29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7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2" name="Text Placeholder 10"/>
            <p:cNvSpPr txBox="1"/>
            <p:nvPr/>
          </p:nvSpPr>
          <p:spPr bwMode="auto">
            <a:xfrm>
              <a:off x="254444" y="5440227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92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6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92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40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1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29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7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4" name="Text Placeholder 11"/>
            <p:cNvSpPr txBox="1"/>
            <p:nvPr/>
          </p:nvSpPr>
          <p:spPr bwMode="auto">
            <a:xfrm>
              <a:off x="254444" y="5833270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92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6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92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40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1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29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7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2" name="Text Placeholder 11"/>
          <p:cNvSpPr txBox="1"/>
          <p:nvPr/>
        </p:nvSpPr>
        <p:spPr bwMode="auto">
          <a:xfrm>
            <a:off x="269073" y="6263573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Въвеждаме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масив от дробни числа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dirty="0"/>
              <a:t>разделени с интервал</a:t>
            </a:r>
            <a:r>
              <a:rPr lang="en-US" sz="3200" dirty="0"/>
              <a:t>),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закръгляме </a:t>
            </a:r>
            <a:r>
              <a:rPr lang="bg-BG" sz="3200" dirty="0"/>
              <a:t>ги</a:t>
            </a:r>
            <a:r>
              <a:rPr lang="en-US" sz="3200" dirty="0"/>
              <a:t>  </a:t>
            </a:r>
            <a:r>
              <a:rPr lang="bg-BG" sz="3200" dirty="0"/>
              <a:t>в стил </a:t>
            </a:r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</a:rPr>
              <a:t>“по-далеч 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от 0“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и 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извеж</a:t>
            </a:r>
            <a:r>
              <a:rPr lang="" altLang="bg-BG" sz="3200" dirty="0">
                <a:solidFill>
                  <a:schemeClr val="tx2">
                    <a:lumMod val="75000"/>
                  </a:schemeClr>
                </a:solidFill>
              </a:rPr>
              <a:t>д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аме </a:t>
            </a:r>
            <a:r>
              <a:rPr lang="en-US" sz="3200" dirty="0"/>
              <a:t> </a:t>
            </a:r>
            <a:r>
              <a:rPr lang="bg-BG" sz="3200" dirty="0"/>
              <a:t>резултата </a:t>
            </a:r>
            <a:r>
              <a:rPr lang="bg-BG" sz="3200" dirty="0" smtClean="0"/>
              <a:t>като в </a:t>
            </a:r>
            <a:r>
              <a:rPr lang="bg-BG" sz="3200" dirty="0"/>
              <a:t>примера: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Закръгляне на числа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38666" y="2953504"/>
            <a:ext cx="4419600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0.9 1.5 2.4 2.5 3.14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7113" y="3763885"/>
            <a:ext cx="4419600" cy="27131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0.9 =&gt;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=&gt; 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2.4 =&gt; 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=&gt; 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3.14 =&gt; 3</a:t>
            </a:r>
          </a:p>
        </p:txBody>
      </p:sp>
      <p:sp>
        <p:nvSpPr>
          <p:cNvPr id="22" name="Curved Right Arrow 21"/>
          <p:cNvSpPr/>
          <p:nvPr/>
        </p:nvSpPr>
        <p:spPr>
          <a:xfrm>
            <a:off x="417513" y="2894657"/>
            <a:ext cx="510041" cy="10123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63522" y="2940801"/>
            <a:ext cx="5507789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-5.01 -1.599 -2.5 -1.50 0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263522" y="3763885"/>
            <a:ext cx="5507789" cy="27131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-5.01 =&gt; 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-1.599 =&gt; -2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-2.5 =&gt; -3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-1.50 =&gt; -2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=&gt; 0</a:t>
            </a:r>
          </a:p>
        </p:txBody>
      </p:sp>
      <p:sp>
        <p:nvSpPr>
          <p:cNvPr id="26" name="Curved Right Arrow 25"/>
          <p:cNvSpPr/>
          <p:nvPr/>
        </p:nvSpPr>
        <p:spPr>
          <a:xfrm>
            <a:off x="5653924" y="2894657"/>
            <a:ext cx="510041" cy="10123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1" name="Picture 2" descr="https://www.mathsisfun.com/numbers/images/round-awa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2352080"/>
            <a:ext cx="3200400" cy="612091"/>
          </a:xfrm>
          <a:prstGeom prst="roundRect">
            <a:avLst>
              <a:gd name="adj" fmla="val 197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2" grpId="0" animBg="1"/>
      <p:bldP spid="24" grpId="0" animBg="1"/>
      <p:bldP spid="2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Закръглянето</a:t>
            </a:r>
            <a:r>
              <a:rPr lang="bg-BG" dirty="0"/>
              <a:t> </a:t>
            </a:r>
            <a:r>
              <a:rPr lang="" altLang="bg-BG" dirty="0"/>
              <a:t>пре</a:t>
            </a:r>
            <a:r>
              <a:rPr lang="bg-BG" dirty="0"/>
              <a:t>връща</a:t>
            </a:r>
            <a:r>
              <a:rPr lang="en-US" dirty="0"/>
              <a:t> </a:t>
            </a:r>
            <a:r>
              <a:rPr lang="bg-BG" dirty="0"/>
              <a:t>всяка</a:t>
            </a:r>
            <a:r>
              <a:rPr lang="en-US" dirty="0"/>
              <a:t> </a:t>
            </a:r>
            <a:r>
              <a:rPr lang="" altLang="en-US" dirty="0"/>
              <a:t>дробна </a:t>
            </a:r>
            <a:r>
              <a:rPr lang="bg-BG" dirty="0"/>
              <a:t>стойност </a:t>
            </a:r>
            <a:r>
              <a:rPr lang="" altLang="bg-BG" dirty="0"/>
              <a:t>в</a:t>
            </a:r>
            <a:r>
              <a:rPr lang="en-US" dirty="0"/>
              <a:t> </a:t>
            </a:r>
            <a:br>
              <a:rPr lang="en-US" dirty="0"/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най-близкото цяло число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Закръгляне на числа</a:t>
            </a:r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46137" y="2362200"/>
            <a:ext cx="10493374" cy="3926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double[] nums = ReadNumbers();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int[] roundedNums = new int[nums.Length];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(int i = 0; i &lt; nums.Length; i++)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roundedNums[i] = (int)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Math.Round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(nums[i],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MidpointRounding.AwayFromZero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(int i = 0; i &lt; nums.Length; i++)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Console.WriteLine($"{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nums[i]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 -&gt; 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roundedNums[i]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}");</a:t>
            </a:r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Въвеждаме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масив от цели числа</a:t>
            </a:r>
            <a:r>
              <a:rPr lang="en-US" sz="3200" dirty="0"/>
              <a:t> </a:t>
            </a:r>
            <a:r>
              <a:rPr lang="en-US" sz="3200" dirty="0" smtClean="0"/>
              <a:t>(</a:t>
            </a:r>
            <a:r>
              <a:rPr lang="bg-BG" sz="3200" dirty="0" smtClean="0"/>
              <a:t>първо питаме за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sz="3200" dirty="0" smtClean="0"/>
              <a:t>, после</a:t>
            </a:r>
            <a:r>
              <a:rPr lang="en-US" sz="3200" dirty="0" smtClean="0"/>
              <a:t> </a:t>
            </a:r>
            <a:r>
              <a:rPr lang="bg-BG" sz="3200" dirty="0" smtClean="0"/>
              <a:t>четем на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/>
              <a:t> </a:t>
            </a:r>
            <a:r>
              <a:rPr lang="bg-BG" sz="3200" dirty="0"/>
              <a:t>реда </a:t>
            </a:r>
            <a:r>
              <a:rPr lang="bg-BG" sz="3200" dirty="0" smtClean="0"/>
              <a:t>цели </a:t>
            </a:r>
            <a:r>
              <a:rPr lang="bg-BG" sz="3200" dirty="0"/>
              <a:t>числа</a:t>
            </a:r>
            <a:r>
              <a:rPr lang="en-US" sz="3200" dirty="0"/>
              <a:t>),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обръщаме</a:t>
            </a:r>
            <a:r>
              <a:rPr lang="en-US" sz="3200" dirty="0"/>
              <a:t> </a:t>
            </a:r>
            <a:r>
              <a:rPr lang="bg-BG" sz="3200" dirty="0"/>
              <a:t>последвателността им и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извеждаме</a:t>
            </a:r>
            <a:r>
              <a:rPr lang="en-US" sz="3200" dirty="0"/>
              <a:t> </a:t>
            </a:r>
            <a:r>
              <a:rPr lang="bg-BG" sz="3200" dirty="0"/>
              <a:t>елементите </a:t>
            </a:r>
            <a:r>
              <a:rPr lang="en-US" sz="3200" dirty="0" smtClean="0"/>
              <a:t>(</a:t>
            </a:r>
            <a:r>
              <a:rPr lang="bg-BG" sz="3200" dirty="0"/>
              <a:t>на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един ред</a:t>
            </a:r>
            <a:r>
              <a:rPr lang="en-US" sz="3200" dirty="0"/>
              <a:t>,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разделени с интервал</a:t>
            </a:r>
            <a:r>
              <a:rPr lang="en-US" sz="3200" dirty="0"/>
              <a:t>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Задача: Обръщане реда на масив от цели числа</a:t>
            </a:r>
            <a:endParaRPr lang="en-US" sz="34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93862" y="3329013"/>
            <a:ext cx="958799" cy="2538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57180" y="3326003"/>
            <a:ext cx="1978285" cy="25413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30 20 10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864420" y="41916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253144" y="3329013"/>
            <a:ext cx="958799" cy="2538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99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016462" y="3326003"/>
            <a:ext cx="2478500" cy="25413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99 20 -1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44163" y="447967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33582" y="6248400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https://judge.softuni.bg/Contests/2636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Решение: Обръщане реда на масив от цели числа</a:t>
            </a:r>
            <a:endParaRPr lang="en-US" sz="3600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796923" y="1524000"/>
            <a:ext cx="10936289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Въвеждаме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масива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n = int.Parse(Console.ReadLine());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arr = new int[n];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arr[i] = int.Parse(Console.ReadLine());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Извеждаме елементите от последния до първия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(int i = n-1; i &gt;= 0; i--)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Console.Write(arr[i] + " 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Console.WriteLine();</a:t>
            </a:r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3582" y="6248400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https://judge.softuni.bg/Contests/2636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Въвеждаме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масив от низове </a:t>
            </a:r>
            <a:r>
              <a:rPr lang="en-US" dirty="0"/>
              <a:t>(</a:t>
            </a:r>
            <a:r>
              <a:rPr lang="bg-BG" dirty="0"/>
              <a:t>с разделител интервал</a:t>
            </a:r>
            <a:r>
              <a:rPr lang="en-US" dirty="0"/>
              <a:t>),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обръщаме</a:t>
            </a:r>
            <a:r>
              <a:rPr lang="en-US" dirty="0"/>
              <a:t> </a:t>
            </a:r>
            <a:r>
              <a:rPr lang="bg-BG" dirty="0"/>
              <a:t>го и 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извеждаме </a:t>
            </a:r>
            <a:r>
              <a:rPr lang="en-US" dirty="0"/>
              <a:t> </a:t>
            </a:r>
            <a:r>
              <a:rPr lang="bg-BG" dirty="0"/>
              <a:t>елементите му</a:t>
            </a:r>
            <a:r>
              <a:rPr lang="en-US" dirty="0"/>
              <a:t>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bg-BG" dirty="0"/>
              <a:t>Обръщане на елементите на масив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Обръщане на масив от низове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593809"/>
            <a:ext cx="1949399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0530" y="2590800"/>
            <a:ext cx="1978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 d c b a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7770" y="269586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6811" y="2590800"/>
            <a:ext cx="220096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hi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ho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2296" y="2590800"/>
            <a:ext cx="217611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ho hi -1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59536" y="269586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3679125" y="4572000"/>
            <a:ext cx="4827398" cy="1733006"/>
            <a:chOff x="3629214" y="4058194"/>
            <a:chExt cx="4827398" cy="1733006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629214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665953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702692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739431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776170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</a:t>
              </a:r>
            </a:p>
          </p:txBody>
        </p:sp>
        <p:cxnSp>
          <p:nvCxnSpPr>
            <p:cNvPr id="18" name="Curved Connector 17"/>
            <p:cNvCxnSpPr>
              <a:stCxn id="13" idx="0"/>
              <a:endCxn id="17" idx="0"/>
            </p:cNvCxnSpPr>
            <p:nvPr/>
          </p:nvCxnSpPr>
          <p:spPr>
            <a:xfrm rot="5400000" flipH="1" flipV="1">
              <a:off x="6042913" y="3128265"/>
              <a:ext cx="12700" cy="4146956"/>
            </a:xfrm>
            <a:prstGeom prst="curvedConnector3">
              <a:avLst>
                <a:gd name="adj1" fmla="val 9788567"/>
              </a:avLst>
            </a:prstGeom>
            <a:ln w="57150">
              <a:headEnd type="triangl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4" idx="0"/>
              <a:endCxn id="16" idx="0"/>
            </p:cNvCxnSpPr>
            <p:nvPr/>
          </p:nvCxnSpPr>
          <p:spPr>
            <a:xfrm rot="5400000" flipH="1" flipV="1">
              <a:off x="6042913" y="4165004"/>
              <a:ext cx="12700" cy="2073478"/>
            </a:xfrm>
            <a:prstGeom prst="curvedConnector3">
              <a:avLst>
                <a:gd name="adj1" fmla="val 4542858"/>
              </a:avLst>
            </a:prstGeom>
            <a:ln w="57150">
              <a:headEnd type="triangl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267987" y="4058194"/>
              <a:ext cx="14734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800" dirty="0"/>
                <a:t>размяна</a:t>
              </a:r>
              <a:endParaRPr lang="en-US" sz="2800" dirty="0"/>
            </a:p>
          </p:txBody>
        </p:sp>
      </p:grpSp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33582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https://judge.softuni.bg/Contests/2636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Обръщане на масив от низове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36611" y="1317812"/>
            <a:ext cx="10591801" cy="48543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nums = Console.ReadLine()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.Split(' ')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.ToArray();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(int i = 0; i &lt; nums.Length / 2;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SwapElements(nums, i, nums.Length - 1 - i)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string.Join(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 ", nums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void SwapElements(string[] arr, int i, int j)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var oldElement = arr[i];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arr[i] = arr[j];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arr[j] = oldElement;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3582" y="6248400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https://judge.softuni.bg/Contests/2636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bg-BG" sz="3200" dirty="0" smtClean="0"/>
              <a:t>При </a:t>
            </a:r>
            <a:r>
              <a:rPr lang="bg-BG" sz="3200" dirty="0" smtClean="0">
                <a:solidFill>
                  <a:srgbClr val="FBEEC9">
                    <a:lumMod val="75000"/>
                  </a:srgbClr>
                </a:solidFill>
              </a:rPr>
              <a:t>въвеждане, извеждане </a:t>
            </a:r>
            <a:r>
              <a:rPr lang="bg-BG" sz="3200" dirty="0" smtClean="0"/>
              <a:t>и </a:t>
            </a:r>
            <a:r>
              <a:rPr lang="bg-BG" sz="3200" dirty="0">
                <a:solidFill>
                  <a:srgbClr val="FBEEC9">
                    <a:lumMod val="75000"/>
                  </a:srgbClr>
                </a:solidFill>
              </a:rPr>
              <a:t>обработка</a:t>
            </a:r>
            <a:r>
              <a:rPr lang="bg-BG" sz="3200" dirty="0" smtClean="0"/>
              <a:t> на масив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bg-BG" sz="3200" dirty="0" smtClean="0"/>
              <a:t>обхождаме всички елементи с </a:t>
            </a:r>
            <a:r>
              <a:rPr lang="bg-BG" sz="3200" dirty="0" smtClean="0">
                <a:solidFill>
                  <a:srgbClr val="FBEEC9">
                    <a:lumMod val="75000"/>
                  </a:srgbClr>
                </a:solidFill>
              </a:rPr>
              <a:t>цикъл </a:t>
            </a:r>
            <a:r>
              <a:rPr lang="en-US" sz="3200" dirty="0" smtClean="0">
                <a:solidFill>
                  <a:srgbClr val="FBEEC9">
                    <a:lumMod val="75000"/>
                  </a:srgbClr>
                </a:solidFill>
              </a:rPr>
              <a:t>for</a:t>
            </a:r>
            <a:r>
              <a:rPr lang="bg-BG" sz="3200" dirty="0" smtClean="0"/>
              <a:t>:</a:t>
            </a:r>
            <a:br>
              <a:rPr lang="bg-BG" sz="3200" dirty="0" smtClean="0"/>
            </a:b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bg-BG" sz="3200" dirty="0" smtClean="0"/>
              <a:t/>
            </a:r>
            <a:br>
              <a:rPr lang="bg-BG" sz="3200" dirty="0" smtClean="0"/>
            </a:br>
            <a:endParaRPr lang="en-US" sz="3200" dirty="0"/>
          </a:p>
          <a:p>
            <a:pPr lvl="0">
              <a:lnSpc>
                <a:spcPct val="100000"/>
              </a:lnSpc>
            </a:pPr>
            <a:r>
              <a:rPr lang="bg-BG" sz="3200" dirty="0" smtClean="0">
                <a:solidFill>
                  <a:prstClr val="white"/>
                </a:solidFill>
              </a:rPr>
              <a:t>Въвеждане на масив от един ред</a:t>
            </a:r>
            <a:r>
              <a:rPr lang="en-US" sz="3200" dirty="0" smtClean="0">
                <a:solidFill>
                  <a:prstClr val="white"/>
                </a:solidFill>
              </a:rPr>
              <a:t>:</a:t>
            </a:r>
            <a:endParaRPr lang="en-US" sz="3200" dirty="0">
              <a:solidFill>
                <a:prstClr val="white"/>
              </a:solidFill>
            </a:endParaRPr>
          </a:p>
          <a:p>
            <a:pPr lvl="0">
              <a:lnSpc>
                <a:spcPct val="100000"/>
              </a:lnSpc>
              <a:spcBef>
                <a:spcPts val="1200"/>
              </a:spcBef>
            </a:pPr>
            <a:endParaRPr lang="en-US" sz="3200" dirty="0">
              <a:solidFill>
                <a:prstClr val="white"/>
              </a:solidFill>
            </a:endParaRPr>
          </a:p>
          <a:p>
            <a:pPr lvl="0">
              <a:lnSpc>
                <a:spcPct val="100000"/>
              </a:lnSpc>
              <a:spcBef>
                <a:spcPts val="3000"/>
              </a:spcBef>
            </a:pPr>
            <a:r>
              <a:rPr lang="bg-BG" sz="3200" dirty="0" smtClean="0">
                <a:solidFill>
                  <a:prstClr val="white"/>
                </a:solidFill>
              </a:rPr>
              <a:t>Извеждане на масив на един ред</a:t>
            </a:r>
            <a:r>
              <a:rPr lang="en-US" sz="3200" dirty="0" smtClean="0">
                <a:solidFill>
                  <a:prstClr val="white"/>
                </a:solidFill>
              </a:rPr>
              <a:t>:</a:t>
            </a:r>
            <a:endParaRPr lang="en-US" sz="3200" dirty="0">
              <a:solidFill>
                <a:prstClr val="white"/>
              </a:solidFill>
            </a:endParaRPr>
          </a:p>
          <a:p>
            <a:pPr lvl="0">
              <a:lnSpc>
                <a:spcPct val="100000"/>
              </a:lnSpc>
            </a:pPr>
            <a:endParaRPr lang="en-US" sz="3000" dirty="0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12" y="1778711"/>
            <a:ext cx="1948054" cy="12447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73188" y="2636327"/>
            <a:ext cx="1858970" cy="2011873"/>
          </a:xfrm>
          <a:prstGeom prst="rect">
            <a:avLst/>
          </a:prstGeom>
        </p:spPr>
      </p:pic>
      <p:sp>
        <p:nvSpPr>
          <p:cNvPr id="17" name="Text Placeholder 5"/>
          <p:cNvSpPr txBox="1"/>
          <p:nvPr/>
        </p:nvSpPr>
        <p:spPr>
          <a:xfrm>
            <a:off x="617310" y="4298357"/>
            <a:ext cx="7763102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2600" dirty="0" err="1"/>
              <a:t>int</a:t>
            </a:r>
            <a:r>
              <a:rPr lang="en-US" sz="2600" dirty="0"/>
              <a:t>[] </a:t>
            </a:r>
            <a:r>
              <a:rPr lang="en-US" sz="2600" dirty="0" err="1"/>
              <a:t>arr</a:t>
            </a:r>
            <a:r>
              <a:rPr lang="en-US" sz="2600" dirty="0"/>
              <a:t> = </a:t>
            </a:r>
            <a:r>
              <a:rPr lang="en-US" sz="2600" dirty="0" err="1"/>
              <a:t>Console.ReadLine</a:t>
            </a:r>
            <a:r>
              <a:rPr lang="en-US" sz="2600" dirty="0"/>
              <a:t>().</a:t>
            </a:r>
          </a:p>
          <a:p>
            <a:r>
              <a:rPr lang="en-US" sz="2600" dirty="0"/>
              <a:t> 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2600" dirty="0"/>
              <a:t>(' ').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600" dirty="0"/>
              <a:t>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int.Parse</a:t>
            </a:r>
            <a:r>
              <a:rPr lang="en-US" sz="2600" dirty="0"/>
              <a:t>).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600" dirty="0"/>
              <a:t>();</a:t>
            </a:r>
          </a:p>
        </p:txBody>
      </p:sp>
      <p:sp>
        <p:nvSpPr>
          <p:cNvPr id="20" name="Text Placeholder 5"/>
          <p:cNvSpPr txBox="1"/>
          <p:nvPr/>
        </p:nvSpPr>
        <p:spPr>
          <a:xfrm>
            <a:off x="608012" y="5943600"/>
            <a:ext cx="77724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2600" dirty="0"/>
              <a:t>Console.Write(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string.Join</a:t>
            </a:r>
            <a:r>
              <a:rPr lang="en-US" sz="2600" dirty="0"/>
              <a:t>(" ", arr));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57992"/>
          <a:stretch>
            <a:fillRect/>
          </a:stretch>
        </p:blipFill>
        <p:spPr>
          <a:xfrm>
            <a:off x="9113187" y="4727515"/>
            <a:ext cx="2452426" cy="2158477"/>
          </a:xfrm>
          <a:prstGeom prst="rect">
            <a:avLst/>
          </a:prstGeom>
        </p:spPr>
      </p:pic>
      <p:sp>
        <p:nvSpPr>
          <p:cNvPr id="12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17310" y="2235665"/>
            <a:ext cx="7763102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(int i = 0; i &lt;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arr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[i] = int.Parse(Console.ReadLine());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Работа с масиви</a:t>
            </a:r>
            <a:endParaRPr lang="en-US" dirty="0"/>
          </a:p>
        </p:txBody>
      </p:sp>
      <p:sp>
        <p:nvSpPr>
          <p:cNvPr id="6" name="Text Placeholder 11"/>
          <p:cNvSpPr txBox="1"/>
          <p:nvPr/>
        </p:nvSpPr>
        <p:spPr bwMode="auto">
          <a:xfrm>
            <a:off x="268333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/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/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9790199" cy="557035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Въвеждане на елементите на </a:t>
            </a:r>
            <a:r>
              <a:rPr lang="bg-BG" dirty="0" smtClean="0"/>
              <a:t>масив</a:t>
            </a:r>
            <a:r>
              <a:rPr lang="en-US" dirty="0" smtClean="0"/>
              <a:t>:</a:t>
            </a:r>
          </a:p>
          <a:p>
            <a:pPr marL="819150" lvl="1" indent="-514350">
              <a:lnSpc>
                <a:spcPct val="150000"/>
              </a:lnSpc>
            </a:pPr>
            <a:r>
              <a:rPr lang="bg-BG" dirty="0" smtClean="0"/>
              <a:t>с </a:t>
            </a:r>
            <a:r>
              <a:rPr lang="bg-BG" dirty="0"/>
              <a:t>цикъл </a:t>
            </a:r>
            <a:r>
              <a:rPr lang="en-US" dirty="0" smtClean="0"/>
              <a:t>for</a:t>
            </a:r>
          </a:p>
          <a:p>
            <a:pPr marL="819150" lvl="1" indent="-514350">
              <a:lnSpc>
                <a:spcPct val="150000"/>
              </a:lnSpc>
            </a:pPr>
            <a:r>
              <a:rPr lang="bg-BG" dirty="0" smtClean="0"/>
              <a:t>на </a:t>
            </a:r>
            <a:r>
              <a:rPr lang="bg-BG" dirty="0"/>
              <a:t>един ред от конзолата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Извеждане на масив на </a:t>
            </a:r>
            <a:r>
              <a:rPr lang="bg-BG" dirty="0" smtClean="0"/>
              <a:t>конзолата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smtClean="0"/>
              <a:t>Примерни задачи с масиви</a:t>
            </a: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Първо, въвеждаме броя на елементите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на масива: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bg-BG" dirty="0"/>
              <a:t>После създаваме масив с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dirty="0"/>
              <a:t>на брой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елемент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bg-BG" dirty="0" smtClean="0"/>
              <a:t> </a:t>
            </a:r>
            <a:r>
              <a:rPr lang="bg-BG" dirty="0"/>
              <a:t>и </a:t>
            </a:r>
            <a:r>
              <a:rPr lang="bg-BG" dirty="0"/>
              <a:t>ги</a:t>
            </a:r>
            <a:r>
              <a:rPr lang="bg-BG" dirty="0" smtClean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въвеждаме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Въвеждане на масиви от конзолата</a:t>
            </a:r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5024" y="3781344"/>
            <a:ext cx="10458452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int[] arr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 int[n]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arr[i]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int.Parse(Console.ReadLine());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4" grpId="0" animBg="1"/>
      <p:bldP spid="5734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bg-BG" dirty="0"/>
              <a:t>Стойностите на масив могат да бъдат въведени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един ред, разделени с интервал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bg-BG" dirty="0"/>
              <a:t>Въвеждане стойностите на масива на един ред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60412" y="2932498"/>
            <a:ext cx="10458452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values = Console.ReadLine();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items = values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.Split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(' ');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int[] arr = new int[items.Length];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(int i = 0; i &lt; items.Length;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arr[i] = int.Parse(items[i]);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2" y="2159731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228013" y="2232172"/>
            <a:ext cx="3750600" cy="1591025"/>
          </a:xfrm>
          <a:prstGeom prst="wedgeRoundRectCallout">
            <a:avLst>
              <a:gd name="adj1" fmla="val -68234"/>
              <a:gd name="adj2" fmla="val 484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.Split(' ')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разделя по </a:t>
            </a:r>
            <a:r>
              <a:rPr lang="bg-BG" sz="27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интервал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US" sz="27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7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го  записва в </a:t>
            </a:r>
            <a:r>
              <a:rPr lang="bg-BG" sz="27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</a:t>
            </a:r>
          </a:p>
        </p:txBody>
      </p:sp>
      <p:sp>
        <p:nvSpPr>
          <p:cNvPr id="1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/>
          <a:lstStyle/>
          <a:p>
            <a:r>
              <a:rPr lang="bg-BG" dirty="0"/>
              <a:t>Въвеждане на масив </a:t>
            </a:r>
            <a:r>
              <a:rPr lang="bg-BG" dirty="0" smtClean="0"/>
              <a:t>чрез </a:t>
            </a:r>
            <a:r>
              <a:rPr lang="bg-BG" dirty="0"/>
              <a:t>функционално програмиране: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  <a:p>
            <a:r>
              <a:rPr lang="bg-BG" dirty="0"/>
              <a:t>Или </a:t>
            </a:r>
            <a:r>
              <a:rPr lang="bg-BG" dirty="0" smtClean="0"/>
              <a:t>дори още по-краткото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 по-кратко</a:t>
            </a:r>
            <a:r>
              <a:rPr lang="en-US" dirty="0"/>
              <a:t>: </a:t>
            </a:r>
            <a:r>
              <a:rPr lang="bg-BG" dirty="0"/>
              <a:t>Въвеждане на масив от един ред: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75012" y="5320110"/>
            <a:ext cx="8401052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int[] arr = Console.ReadLine().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(' ').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int.Parse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63344" y="1752600"/>
            <a:ext cx="1030129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inputLine = Console.ReadLine()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string[] items 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inputLine.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Split(' ')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int[] arr = items.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Select(int.Parse).ToArray()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861050" y="1784733"/>
            <a:ext cx="5124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algn="ctr"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 8 30 25 40 72 -2 44 56</a:t>
            </a:r>
          </a:p>
        </p:txBody>
      </p:sp>
      <p:sp>
        <p:nvSpPr>
          <p:cNvPr id="11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За извеждане на елементите на масив може да се ползва цикъл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Разделяне на елементите с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интервал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или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нов ред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Пример: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Извеждане на масив на конзолата: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9938" y="3523179"/>
            <a:ext cx="10645772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"one", "two", "three", "four", "five"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Process all array elements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(int index = 0; index &lt; arr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.Length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 index++)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// Print each element on a separate line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Console.WriteLine("arr[{0}] = {1}", index,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arr[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bg-BG" sz="3200" dirty="0"/>
              <a:t>С цикъл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bg-BG" sz="3200" dirty="0"/>
              <a:t>Със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string.Join(separator,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200" dirty="0"/>
              <a:t>: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Извеждане на масив с Foreach / String.Join(…)</a:t>
            </a:r>
            <a:endParaRPr lang="en-US" noProof="1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7005" y="4023270"/>
            <a:ext cx="10805999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int[] arr = { 1, 2, 3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string.Join(", ", arr)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1, 2, 3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string[] strings = { "one", "two", "three", "four"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string.Join(" - ", strings)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one - two - three - four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3140" y="1752600"/>
            <a:ext cx="10805999" cy="1435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int[] arr = { 10, 20, 30, 40, 50};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element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arr)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Console.WriteLine(element)</a:t>
            </a:r>
            <a:r>
              <a:rPr lang="" alt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08013" y="1524000"/>
            <a:ext cx="11125200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i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800" b="1" i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въвеждаме </a:t>
            </a:r>
            <a:r>
              <a:rPr lang="bg-BG" sz="2800" b="1" i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масива</a:t>
            </a:r>
            <a:endParaRPr lang="en-US" sz="2800" b="1" i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n = int.Parse(Console.ReadLine());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arr = new int[n];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arr[i]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int.Parse(Console.ReadLine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i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800" b="1" i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намираме сумата на елементите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sum = 0;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(int i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 i++)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sum += arr[i];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i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800" b="1" i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извеждаме я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Console.WriteLine(sum);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006062"/>
              </p:ext>
            </p:extLst>
          </p:nvPr>
        </p:nvGraphicFramePr>
        <p:xfrm>
          <a:off x="6856412" y="2625372"/>
          <a:ext cx="4648200" cy="498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025"/>
                <a:gridCol w="581025"/>
                <a:gridCol w="581025"/>
                <a:gridCol w="581025"/>
                <a:gridCol w="581025"/>
                <a:gridCol w="581025"/>
                <a:gridCol w="581025"/>
                <a:gridCol w="581025"/>
              </a:tblGrid>
              <a:tr h="498828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867070"/>
              </p:ext>
            </p:extLst>
          </p:nvPr>
        </p:nvGraphicFramePr>
        <p:xfrm>
          <a:off x="6856412" y="2625372"/>
          <a:ext cx="4648200" cy="498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025"/>
                <a:gridCol w="581025"/>
                <a:gridCol w="581025"/>
                <a:gridCol w="581025"/>
                <a:gridCol w="581025"/>
                <a:gridCol w="581025"/>
                <a:gridCol w="581025"/>
                <a:gridCol w="581025"/>
              </a:tblGrid>
              <a:tr h="498828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5</a:t>
                      </a:r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2</a:t>
                      </a:r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-3</a:t>
                      </a:r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0</a:t>
                      </a:r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10</a:t>
                      </a:r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0</a:t>
                      </a:r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0</a:t>
                      </a:r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20</a:t>
                      </a:r>
                      <a:endParaRPr lang="bg-BG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04822" cy="1367822"/>
          </a:xfrm>
        </p:spPr>
        <p:txBody>
          <a:bodyPr>
            <a:normAutofit/>
          </a:bodyPr>
          <a:lstStyle/>
          <a:p>
            <a:r>
              <a:rPr lang="bg-BG" sz="3600" dirty="0" smtClean="0"/>
              <a:t>Задача</a:t>
            </a:r>
            <a:r>
              <a:rPr lang="bg-BG" sz="3600" dirty="0" smtClean="0"/>
              <a:t>: намиране на сума </a:t>
            </a:r>
            <a:r>
              <a:rPr lang="bg-BG" sz="3600" dirty="0"/>
              <a:t>на масив от цели </a:t>
            </a:r>
            <a:r>
              <a:rPr lang="bg-BG" sz="3600" dirty="0" smtClean="0"/>
              <a:t>числа</a:t>
            </a:r>
            <a:br>
              <a:rPr lang="bg-BG" sz="3600" dirty="0" smtClean="0"/>
            </a:br>
            <a:r>
              <a:rPr lang="bg-BG" sz="3600" dirty="0" smtClean="0"/>
              <a:t>               </a:t>
            </a:r>
            <a:r>
              <a:rPr lang="bg-BG" sz="3600" dirty="0" smtClean="0"/>
              <a:t>и брой на ненулевите елементи</a:t>
            </a:r>
            <a:endParaRPr lang="en-US" sz="3600" dirty="0"/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161211" y="4081493"/>
            <a:ext cx="4393885" cy="21544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0" rIns="0" bIns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bg-BG" sz="2800" b="1" i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брой на ненулевите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count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0;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(...)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if(arr[i]!=0)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count++;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245789"/>
              </p:ext>
            </p:extLst>
          </p:nvPr>
        </p:nvGraphicFramePr>
        <p:xfrm>
          <a:off x="10937987" y="3311172"/>
          <a:ext cx="581025" cy="498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025"/>
              </a:tblGrid>
              <a:tr h="498828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0</a:t>
                      </a:r>
                      <a:endParaRPr lang="bg-BG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6906"/>
              </p:ext>
            </p:extLst>
          </p:nvPr>
        </p:nvGraphicFramePr>
        <p:xfrm>
          <a:off x="10923587" y="3311172"/>
          <a:ext cx="581025" cy="498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025"/>
              </a:tblGrid>
              <a:tr h="498828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34</a:t>
                      </a:r>
                      <a:endParaRPr lang="bg-BG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95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Задача</a:t>
            </a:r>
            <a:r>
              <a:rPr lang="bg-BG" sz="3600" dirty="0" smtClean="0"/>
              <a:t>: намиране на максималната стойност</a:t>
            </a:r>
            <a:endParaRPr lang="en-US" sz="3600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796923" y="1524000"/>
            <a:ext cx="10936289" cy="50390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int MaxValue(int[]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max = nums[0];</a:t>
            </a:r>
          </a:p>
          <a:p>
            <a:pPr>
              <a:buClr>
                <a:srgbClr val="F2B254"/>
              </a:buClr>
              <a:buSzPct val="10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(int i = 1; i &lt; nums.Length;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if(nums[i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] &gt; max)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max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nums[i];</a:t>
            </a:r>
          </a:p>
          <a:p>
            <a:pPr>
              <a:buClr>
                <a:srgbClr val="F2B254"/>
              </a:buClr>
              <a:buSzPct val="10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max;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1200"/>
              </a:spcAft>
              <a:buClr>
                <a:srgbClr val="F2B254"/>
              </a:buClr>
              <a:buSzPct val="10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if(n &lt;= 0)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"None</a:t>
            </a:r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else Console.WriteLine(MaxValue(arr));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336772"/>
              </p:ext>
            </p:extLst>
          </p:nvPr>
        </p:nvGraphicFramePr>
        <p:xfrm>
          <a:off x="6899039" y="3657600"/>
          <a:ext cx="4648200" cy="498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025"/>
                <a:gridCol w="581025"/>
                <a:gridCol w="581025"/>
                <a:gridCol w="581025"/>
                <a:gridCol w="581025"/>
                <a:gridCol w="581025"/>
                <a:gridCol w="581025"/>
                <a:gridCol w="581025"/>
              </a:tblGrid>
              <a:tr h="498828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5</a:t>
                      </a:r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2</a:t>
                      </a:r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-3</a:t>
                      </a:r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0</a:t>
                      </a:r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10</a:t>
                      </a:r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0</a:t>
                      </a:r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0</a:t>
                      </a:r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20</a:t>
                      </a:r>
                      <a:endParaRPr lang="bg-BG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101800"/>
              </p:ext>
            </p:extLst>
          </p:nvPr>
        </p:nvGraphicFramePr>
        <p:xfrm>
          <a:off x="10966214" y="4343400"/>
          <a:ext cx="581025" cy="498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025"/>
              </a:tblGrid>
              <a:tr h="498828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5</a:t>
                      </a:r>
                      <a:endParaRPr lang="bg-BG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233438"/>
              </p:ext>
            </p:extLst>
          </p:nvPr>
        </p:nvGraphicFramePr>
        <p:xfrm>
          <a:off x="10971212" y="4343400"/>
          <a:ext cx="581025" cy="498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025"/>
              </a:tblGrid>
              <a:tr h="498828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10</a:t>
                      </a:r>
                      <a:endParaRPr lang="bg-BG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385266"/>
              </p:ext>
            </p:extLst>
          </p:nvPr>
        </p:nvGraphicFramePr>
        <p:xfrm>
          <a:off x="10985387" y="4343400"/>
          <a:ext cx="581025" cy="498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025"/>
              </a:tblGrid>
              <a:tr h="498828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20</a:t>
                      </a:r>
                      <a:endParaRPr lang="bg-BG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03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165</TotalTime>
  <Words>1303</Words>
  <Application>Microsoft Office PowerPoint</Application>
  <PresentationFormat>Custom</PresentationFormat>
  <Paragraphs>254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Wingdings 2</vt:lpstr>
      <vt:lpstr>SoftUni 16x9</vt:lpstr>
      <vt:lpstr>Работа с масиви</vt:lpstr>
      <vt:lpstr>Съдържание</vt:lpstr>
      <vt:lpstr>Въвеждане на масиви от конзолата</vt:lpstr>
      <vt:lpstr>Въвеждане стойностите на масива на един ред</vt:lpstr>
      <vt:lpstr>За по-кратко: Въвеждане на масив от един ред:</vt:lpstr>
      <vt:lpstr>Извеждане на масив на конзолата:</vt:lpstr>
      <vt:lpstr>Извеждане на масив с Foreach / String.Join(…)</vt:lpstr>
      <vt:lpstr>Задача: намиране на сума на масив от цели числа                и брой на ненулевите елементи</vt:lpstr>
      <vt:lpstr>Задача: намиране на максималната стойност</vt:lpstr>
      <vt:lpstr>Задача: Закръгляне на числа</vt:lpstr>
      <vt:lpstr>Решение: Закръгляне на числа</vt:lpstr>
      <vt:lpstr>Задача: Обръщане реда на масив от цели числа</vt:lpstr>
      <vt:lpstr>Решение: Обръщане реда на масив от цели числа</vt:lpstr>
      <vt:lpstr>Задача: Обръщане на масив от низове</vt:lpstr>
      <vt:lpstr>Решение: Обръщане на масив от низове</vt:lpstr>
      <vt:lpstr>Какво научихме този час?</vt:lpstr>
      <vt:lpstr>Работа с масиви</vt:lpstr>
      <vt:lpstr>Министерство на образованието и науката (МОН)</vt:lpstr>
    </vt:vector>
  </TitlesOfParts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Упражнения от курса "Programming Fundamentals" за ученици.</dc:title>
  <dc:subject>Software Development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Dani</cp:lastModifiedBy>
  <cp:revision>319</cp:revision>
  <dcterms:created xsi:type="dcterms:W3CDTF">2021-02-04T10:23:35Z</dcterms:created>
  <dcterms:modified xsi:type="dcterms:W3CDTF">2021-02-07T15:46:15Z</dcterms:modified>
  <cp:category>computer programming;programming;C#;програмиране;кодиране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KSOProductBuildVer">
    <vt:lpwstr>1033-11.1.0.10161</vt:lpwstr>
  </property>
</Properties>
</file>