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642" r:id="rId3"/>
    <p:sldId id="643" r:id="rId4"/>
    <p:sldId id="596" r:id="rId5"/>
    <p:sldId id="593" r:id="rId6"/>
    <p:sldId id="594" r:id="rId7"/>
    <p:sldId id="595" r:id="rId8"/>
    <p:sldId id="646" r:id="rId9"/>
    <p:sldId id="599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6" r:id="rId19"/>
    <p:sldId id="657" r:id="rId20"/>
    <p:sldId id="658" r:id="rId21"/>
    <p:sldId id="659" r:id="rId22"/>
    <p:sldId id="660" r:id="rId23"/>
    <p:sldId id="661" r:id="rId24"/>
    <p:sldId id="486" r:id="rId25"/>
    <p:sldId id="644" r:id="rId26"/>
    <p:sldId id="64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2414F7-842A-44DB-A4ED-43F5AC693444}">
          <p14:sldIdLst>
            <p14:sldId id="642"/>
            <p14:sldId id="643"/>
          </p14:sldIdLst>
        </p14:section>
        <p14:section name="Шаблонни класове" id="{56B9AE69-62A1-44ED-B86B-7515453211EF}">
          <p14:sldIdLst>
            <p14:sldId id="596"/>
            <p14:sldId id="593"/>
            <p14:sldId id="594"/>
            <p14:sldId id="595"/>
            <p14:sldId id="646"/>
            <p14:sldId id="599"/>
          </p14:sldIdLst>
        </p14:section>
        <p14:section name="Шаблонни интерфейси и методи" id="{BA8EF3AA-EB66-4527-88A0-94EEEFD0813C}">
          <p14:sldIdLst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6"/>
            <p14:sldId id="657"/>
            <p14:sldId id="658"/>
            <p14:sldId id="659"/>
            <p14:sldId id="660"/>
            <p14:sldId id="661"/>
          </p14:sldIdLst>
        </p14:section>
        <p14:section name="Conclusion" id="{1CC5E849-F220-481C-A692-C7E0418223B0}">
          <p14:sldIdLst>
            <p14:sldId id="486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18E"/>
    <a:srgbClr val="F3BE60"/>
    <a:srgbClr val="D2A010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92" d="100"/>
          <a:sy n="92" d="100"/>
        </p:scale>
        <p:origin x="467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9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9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95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7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436812" y="762000"/>
            <a:ext cx="9129499" cy="114825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200" dirty="0" smtClean="0"/>
              <a:t>Шаблонни (типизирани) </a:t>
            </a:r>
            <a:r>
              <a:rPr lang="bg-BG" sz="4200" dirty="0" smtClean="0"/>
              <a:t>класове</a:t>
            </a:r>
            <a:r>
              <a:rPr lang="en-US" sz="4200" dirty="0" smtClean="0"/>
              <a:t>,</a:t>
            </a:r>
            <a:br>
              <a:rPr lang="en-US" sz="4200" dirty="0" smtClean="0"/>
            </a:br>
            <a:r>
              <a:rPr lang="ru-RU" sz="4200" dirty="0" smtClean="0"/>
              <a:t>интерфейси </a:t>
            </a:r>
            <a:r>
              <a:rPr lang="ru-RU" sz="4200" dirty="0"/>
              <a:t>и методи</a:t>
            </a:r>
            <a:endParaRPr lang="en-US" sz="42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47662"/>
            <a:ext cx="6144105" cy="2701693"/>
            <a:chOff x="745783" y="3447662"/>
            <a:chExt cx="6144105" cy="270169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980014">
              <a:off x="4419916" y="3447662"/>
              <a:ext cx="246997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Структури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557" y="3735977"/>
            <a:ext cx="4515727" cy="254317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  <p:sp>
        <p:nvSpPr>
          <p:cNvPr id="13" name="Subtitle 5"/>
          <p:cNvSpPr>
            <a:spLocks noGrp="1"/>
          </p:cNvSpPr>
          <p:nvPr>
            <p:ph type="subTitle" idx="1"/>
          </p:nvPr>
        </p:nvSpPr>
        <p:spPr>
          <a:xfrm>
            <a:off x="1522413" y="1843962"/>
            <a:ext cx="10043898" cy="788071"/>
          </a:xfrm>
        </p:spPr>
        <p:txBody>
          <a:bodyPr>
            <a:normAutofit/>
          </a:bodyPr>
          <a:lstStyle/>
          <a:p>
            <a:r>
              <a:rPr lang="bg-BG" dirty="0"/>
              <a:t>(</a:t>
            </a:r>
            <a:r>
              <a:rPr lang="en-US" dirty="0"/>
              <a:t>templates, generics)</a:t>
            </a:r>
            <a:endParaRPr lang="" altLang="bg-BG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69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Може да имат какъв да е вход и връщан резултат</a:t>
            </a:r>
            <a:br>
              <a:rPr lang="bg-BG" dirty="0" smtClean="0"/>
            </a:b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sz="3600" dirty="0"/>
              <a:t>Статичните </a:t>
            </a:r>
            <a:r>
              <a:rPr lang="bg-BG" sz="3600" dirty="0" smtClean="0"/>
              <a:t>методи също </a:t>
            </a:r>
            <a:r>
              <a:rPr lang="bg-BG" sz="3600" dirty="0">
                <a:solidFill>
                  <a:srgbClr val="F6D18E"/>
                </a:solidFill>
              </a:rPr>
              <a:t>могат </a:t>
            </a:r>
            <a:r>
              <a:rPr lang="bg-BG" sz="3600" dirty="0">
                <a:solidFill>
                  <a:srgbClr val="FFFFFF"/>
                </a:solidFill>
              </a:rPr>
              <a:t>да бъдат шаблонни</a:t>
            </a: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rgbClr val="FFFFFF"/>
                </a:solidFill>
              </a:rPr>
              <a:t>Конструкторите и свойствата </a:t>
            </a:r>
            <a:r>
              <a:rPr lang="bg-BG" sz="3600" dirty="0"/>
              <a:t>– </a:t>
            </a:r>
            <a:r>
              <a:rPr lang="bg-BG" sz="3600" dirty="0">
                <a:solidFill>
                  <a:srgbClr val="F6D18E"/>
                </a:solidFill>
              </a:rPr>
              <a:t>не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методи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9383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list.Add(item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клас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с един-единствен метод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length, T item)</a:t>
            </a:r>
          </a:p>
          <a:p>
            <a:r>
              <a:rPr lang="bg-BG" dirty="0" smtClean="0">
                <a:latin typeface="+mj-lt"/>
              </a:rPr>
              <a:t>Той трябва да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връща масив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С указаната дължина</a:t>
            </a:r>
            <a:endParaRPr lang="en-US" dirty="0"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Всички елементи трябва да бъдат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от типа, подаден като параметър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Създател на шаблонен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Създател на шаблонен масив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4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клас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</a:t>
            </a:r>
            <a:r>
              <a:rPr lang="bg-BG" dirty="0" smtClean="0"/>
              <a:t>който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latin typeface="+mj-lt"/>
              </a:rPr>
              <a:t>Съдържа два елемента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и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bg-BG" dirty="0" smtClean="0">
                <a:latin typeface="+mj-lt"/>
              </a:rPr>
              <a:t>Получава елементите чрез своя единствен конструктор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bg-BG" dirty="0" smtClean="0">
                <a:latin typeface="+mj-lt"/>
              </a:rPr>
              <a:t>Има метод</a:t>
            </a:r>
            <a:r>
              <a:rPr lang="en-US" dirty="0" smtClean="0">
                <a:latin typeface="+mj-lt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 smtClean="0">
                <a:latin typeface="+mj-lt"/>
              </a:rPr>
              <a:t>По-големият от двата елемента е по-тежък</a:t>
            </a:r>
            <a:endParaRPr lang="en-US" dirty="0">
              <a:latin typeface="+mj-lt"/>
            </a:endParaRPr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Проблем: </a:t>
            </a:r>
            <a:r>
              <a:rPr lang="bg-BG" dirty="0" smtClean="0">
                <a:latin typeface="+mj-lt"/>
              </a:rPr>
              <a:t>Ако елементите са равни, какво да върне?</a:t>
            </a:r>
          </a:p>
          <a:p>
            <a:pPr lvl="1"/>
            <a:r>
              <a:rPr lang="bg-BG" dirty="0" smtClean="0">
                <a:latin typeface="+mj-lt"/>
              </a:rPr>
              <a:t>Ако Т е референтен тип, трябва да 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null</a:t>
            </a:r>
            <a:r>
              <a:rPr lang="en-US" dirty="0" smtClean="0">
                <a:latin typeface="+mj-lt"/>
              </a:rPr>
              <a:t>, </a:t>
            </a:r>
            <a:r>
              <a:rPr lang="bg-BG" dirty="0" smtClean="0">
                <a:latin typeface="+mj-lt"/>
              </a:rPr>
              <a:t> а ако е числов -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Универсална везна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3352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/>
              <a:t>връща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подразбиращата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стойност </a:t>
            </a:r>
            <a:r>
              <a:rPr lang="ru-RU" dirty="0"/>
              <a:t>за конкретния тип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latin typeface="+mj-lt"/>
              </a:rPr>
              <a:t>за референтни типове</a:t>
            </a:r>
            <a:r>
              <a:rPr lang="en-US" dirty="0" smtClean="0">
                <a:latin typeface="+mj-lt"/>
              </a:rPr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null</a:t>
            </a:r>
          </a:p>
          <a:p>
            <a:pPr lvl="1"/>
            <a:r>
              <a:rPr lang="bg-BG" dirty="0"/>
              <a:t>за </a:t>
            </a:r>
            <a:r>
              <a:rPr lang="bg-BG" dirty="0" smtClean="0"/>
              <a:t>числови типове</a:t>
            </a:r>
            <a:r>
              <a:rPr lang="en-US" dirty="0"/>
              <a:t>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bg-BG" dirty="0"/>
              <a:t>за </a:t>
            </a:r>
            <a:r>
              <a:rPr lang="bg-BG" dirty="0" smtClean="0"/>
              <a:t>булев тип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</a:t>
            </a:r>
            <a:r>
              <a:rPr lang="bg-BG" dirty="0" smtClean="0"/>
              <a:t> за символен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'\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т.н.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>
                <a:latin typeface="+mj-lt"/>
              </a:rPr>
              <a:t>Т.е. нашата везна трябва да връща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bg-BG" dirty="0" smtClean="0">
                <a:latin typeface="+mj-lt"/>
              </a:rPr>
              <a:t>, </a:t>
            </a:r>
            <a:br>
              <a:rPr lang="bg-BG" dirty="0" smtClean="0">
                <a:latin typeface="+mj-lt"/>
              </a:rPr>
            </a:br>
            <a:r>
              <a:rPr lang="bg-BG" dirty="0" smtClean="0">
                <a:latin typeface="+mj-lt"/>
              </a:rPr>
              <a:t>ако елементите са равни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default(T)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62" y="233609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У</a:t>
            </a:r>
            <a:r>
              <a:rPr lang="bg-BG" dirty="0" smtClean="0"/>
              <a:t>ниверсална везна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where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продължава на следващия слайд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xmlns="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1752600"/>
            <a:ext cx="3429000" cy="506036"/>
          </a:xfrm>
          <a:prstGeom prst="wedgeRoundRectCallout">
            <a:avLst>
              <a:gd name="adj1" fmla="val -68325"/>
              <a:gd name="adj2" fmla="val -597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Ограничител на типа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Универсална </a:t>
            </a:r>
            <a:r>
              <a:rPr lang="bg-BG" dirty="0" smtClean="0"/>
              <a:t>везна </a:t>
            </a:r>
            <a:r>
              <a:rPr lang="en-GB" dirty="0" smtClean="0"/>
              <a:t>(2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Ограничителите се представят в </a:t>
            </a: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bg-BG" dirty="0" smtClean="0"/>
              <a:t>с ключовата дума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endParaRPr lang="en-US" dirty="0" smtClean="0"/>
          </a:p>
          <a:p>
            <a:r>
              <a:rPr lang="bg-BG" dirty="0" smtClean="0"/>
              <a:t>Указване, че Т трябва да е </a:t>
            </a:r>
            <a:r>
              <a:rPr lang="bg-BG" dirty="0" smtClean="0">
                <a:solidFill>
                  <a:srgbClr val="F6D18E"/>
                </a:solidFill>
              </a:rPr>
              <a:t>референтен тип</a:t>
            </a:r>
            <a:endParaRPr lang="en-US" dirty="0" smtClean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bg-BG" dirty="0" smtClean="0"/>
              <a:t>тук е ключова дума и трябва да е с малки букви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Ограничаване до референтен тип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831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Указване, че </a:t>
            </a:r>
            <a:r>
              <a:rPr lang="bg-BG" dirty="0" smtClean="0"/>
              <a:t>Т трябва </a:t>
            </a:r>
            <a:r>
              <a:rPr lang="bg-BG" dirty="0"/>
              <a:t>да е </a:t>
            </a:r>
            <a:r>
              <a:rPr lang="bg-BG" dirty="0" smtClean="0">
                <a:solidFill>
                  <a:srgbClr val="F6D18E"/>
                </a:solidFill>
              </a:rPr>
              <a:t>примитивен тип</a:t>
            </a:r>
            <a:endParaRPr lang="en-US" dirty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bg-BG" dirty="0"/>
              <a:t>тук е ключова дума и трябва да е с малки букви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примитивен тип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45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Указване, че Т трябва 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Само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може да бъде използван</a:t>
            </a:r>
            <a:endParaRPr lang="en-US" dirty="0" smtClean="0"/>
          </a:p>
          <a:p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Параметризиран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конструктор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ще доведе до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грешка при компилиране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()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Защо </a:t>
            </a:r>
            <a:r>
              <a:rPr lang="bg-BG" dirty="0" smtClean="0">
                <a:cs typeface="Consolas" panose="020B0609020204030204" pitchFamily="49" charset="0"/>
              </a:rPr>
              <a:t>въобще са ни нужни?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Синтаксис </a:t>
            </a:r>
            <a:r>
              <a:rPr lang="bg-BG" dirty="0">
                <a:cs typeface="Consolas" panose="020B0609020204030204" pitchFamily="49" charset="0"/>
              </a:rPr>
              <a:t>на шаблонните класове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Предимства </a:t>
            </a:r>
            <a:r>
              <a:rPr lang="bg-BG" dirty="0" smtClean="0">
                <a:cs typeface="Consolas" panose="020B0609020204030204" pitchFamily="49" charset="0"/>
              </a:rPr>
              <a:t>от използването им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Видимост </a:t>
            </a:r>
            <a:r>
              <a:rPr lang="bg-BG" dirty="0">
                <a:cs typeface="Consolas" panose="020B0609020204030204" pitchFamily="49" charset="0"/>
              </a:rPr>
              <a:t>на </a:t>
            </a:r>
            <a:r>
              <a:rPr lang="bg-BG" dirty="0" smtClean="0">
                <a:cs typeface="Consolas" panose="020B0609020204030204" pitchFamily="49" charset="0"/>
              </a:rPr>
              <a:t>параметъра за типа</a:t>
            </a:r>
            <a:endParaRPr lang="bg-BG" dirty="0" smtClean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Разгъване </a:t>
            </a:r>
            <a:r>
              <a:rPr lang="bg-BG" dirty="0" smtClean="0">
                <a:cs typeface="Consolas" panose="020B0609020204030204" pitchFamily="49" charset="0"/>
              </a:rPr>
              <a:t>на шаблонен клас</a:t>
            </a:r>
            <a:endParaRPr lang="en-US" dirty="0" smtClean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Шаблонни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интерфейси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Шаблонни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методи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Използване на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default</a:t>
            </a:r>
            <a:endParaRPr lang="bg-BG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Ограничители</a:t>
            </a:r>
            <a:r>
              <a:rPr lang="bg-BG" dirty="0" smtClean="0">
                <a:cs typeface="Consolas" panose="020B0609020204030204" pitchFamily="49" charset="0"/>
              </a:rPr>
              <a:t> на шаблонни класове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Указване на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базов клас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ограничение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Типът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параметър</a:t>
            </a:r>
            <a:r>
              <a:rPr lang="en-US" dirty="0" smtClean="0"/>
              <a:t> </a:t>
            </a:r>
            <a:r>
              <a:rPr lang="bg-BG" dirty="0" smtClean="0"/>
              <a:t>трябва да 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указания</a:t>
            </a:r>
            <a:r>
              <a:rPr lang="en-US" dirty="0" smtClean="0"/>
              <a:t> </a:t>
            </a:r>
            <a:r>
              <a:rPr lang="bg-BG" dirty="0" smtClean="0"/>
              <a:t>базов клас или да</a:t>
            </a:r>
            <a:r>
              <a:rPr lang="en-US" dirty="0" smtClean="0"/>
              <a:t> </a:t>
            </a:r>
            <a:r>
              <a:rPr lang="bg-BG" dirty="0" smtClean="0"/>
              <a:t>е негов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наследник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даден базов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шаблонен базов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 ограничение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/>
              <a:t>Типът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</a:t>
            </a:r>
            <a:r>
              <a:rPr lang="en-US" dirty="0"/>
              <a:t> </a:t>
            </a:r>
            <a:r>
              <a:rPr lang="bg-BG" dirty="0" smtClean="0"/>
              <a:t>за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</a:t>
            </a:r>
            <a:r>
              <a:rPr lang="bg-BG" dirty="0" smtClean="0"/>
              <a:t>трябва </a:t>
            </a:r>
            <a:r>
              <a:rPr lang="bg-BG" dirty="0"/>
              <a:t>да е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параметър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bg-BG" dirty="0" smtClean="0"/>
              <a:t>или </a:t>
            </a:r>
            <a:r>
              <a:rPr lang="bg-BG" dirty="0"/>
              <a:t>да</a:t>
            </a:r>
            <a:r>
              <a:rPr lang="en-US" dirty="0"/>
              <a:t> </a:t>
            </a:r>
            <a:r>
              <a:rPr lang="bg-BG" dirty="0"/>
              <a:t>е негов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наследник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шаблонен базов клас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14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Указване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няколко базови класа и конструктор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ограничение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Невалидни комбинации от ограничители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Комбиниране на ограничителите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78865" y="2537343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9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Код със шаблонни класове и интерфейси позволява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повторна употреба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 smtClean="0"/>
              <a:t>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проверка на типа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600" dirty="0" smtClean="0">
                <a:solidFill>
                  <a:schemeClr val="tx2">
                    <a:lumMod val="75000"/>
                  </a:schemeClr>
                </a:solidFill>
              </a:rPr>
              <a:t>Параметърът за типа</a:t>
            </a:r>
            <a:r>
              <a:rPr lang="bg-BG" sz="2600" dirty="0" smtClean="0"/>
              <a:t> може да се използва навсякъде в описанието на класа</a:t>
            </a:r>
          </a:p>
          <a:p>
            <a:pPr>
              <a:lnSpc>
                <a:spcPct val="100000"/>
              </a:lnSpc>
            </a:pPr>
            <a:r>
              <a:rPr lang="bg-BG" sz="2800" dirty="0" smtClean="0"/>
              <a:t>Шаблонните </a:t>
            </a:r>
            <a:r>
              <a:rPr lang="bg-BG" sz="2800" dirty="0"/>
              <a:t>методи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по-универсални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Ограничителите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помагат да се ограничи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>типовия параметър</a:t>
            </a:r>
            <a:endParaRPr lang="bg-BG"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6D18E"/>
                </a:solidFill>
              </a:rPr>
              <a:t>Default</a:t>
            </a:r>
            <a:r>
              <a:rPr lang="bg-BG" sz="2800" dirty="0" smtClean="0">
                <a:solidFill>
                  <a:srgbClr val="F6D18E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връща подразбиращата се </a:t>
            </a:r>
            <a:br>
              <a:rPr lang="ru-RU" sz="2800" dirty="0" smtClean="0">
                <a:solidFill>
                  <a:srgbClr val="FFFFFF"/>
                </a:solidFill>
              </a:rPr>
            </a:br>
            <a:r>
              <a:rPr lang="ru-RU" sz="2800" dirty="0" smtClean="0">
                <a:solidFill>
                  <a:srgbClr val="FFFFFF"/>
                </a:solidFill>
              </a:rPr>
              <a:t>стойност на параметъра за типа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</a:t>
            </a:r>
            <a:r>
              <a:rPr lang="bg-BG" dirty="0" smtClean="0"/>
              <a:t>класове</a:t>
            </a:r>
            <a:r>
              <a:rPr lang="en-US" dirty="0" smtClean="0"/>
              <a:t>, </a:t>
            </a:r>
            <a:r>
              <a:rPr lang="bg-BG" dirty="0" smtClean="0"/>
              <a:t>интерфейси и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Създайте клас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</a:t>
            </a:r>
            <a:r>
              <a:rPr lang="bg-BG" dirty="0" smtClean="0"/>
              <a:t>, който да може да съхранява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всякакви неща </a:t>
            </a:r>
            <a:r>
              <a:rPr lang="bg-BG" dirty="0" smtClean="0">
                <a:latin typeface="Consolas" panose="020B0609020204030204" pitchFamily="49" charset="0"/>
              </a:rPr>
              <a:t>(но всички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от един и същи тип</a:t>
            </a:r>
            <a:r>
              <a:rPr lang="bg-BG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Добавянето </a:t>
            </a:r>
            <a:r>
              <a:rPr lang="bg-BG" dirty="0" smtClean="0"/>
              <a:t>трябва да поставя новото най-отгоре</a:t>
            </a:r>
            <a:endParaRPr lang="en-US" dirty="0"/>
          </a:p>
          <a:p>
            <a:pPr lvl="1"/>
            <a:r>
              <a:rPr lang="bg-BG" dirty="0" smtClean="0"/>
              <a:t>Премахването да взима най-горния елемент</a:t>
            </a:r>
          </a:p>
          <a:p>
            <a:r>
              <a:rPr lang="bg-BG" dirty="0" smtClean="0"/>
              <a:t>Трябва да има два публични метода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item)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Remove();</a:t>
            </a:r>
          </a:p>
          <a:p>
            <a:r>
              <a:rPr lang="bg-BG" dirty="0" smtClean="0"/>
              <a:t>Добре е да има и проверка дали </a:t>
            </a:r>
            <a:r>
              <a:rPr lang="en-US" i="1" dirty="0" smtClean="0"/>
              <a:t>item</a:t>
            </a:r>
            <a:r>
              <a:rPr lang="en-US" dirty="0" smtClean="0"/>
              <a:t> e</a:t>
            </a:r>
            <a:r>
              <a:rPr lang="bg-BG" dirty="0" smtClean="0"/>
              <a:t> от правилния тип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кутия за всичко</a:t>
            </a:r>
            <a:endParaRPr 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xmlns="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181600"/>
            <a:ext cx="4495800" cy="506036"/>
          </a:xfrm>
          <a:prstGeom prst="wedgeRoundRectCallout">
            <a:avLst>
              <a:gd name="adj1" fmla="val -72476"/>
              <a:gd name="adj2" fmla="val -65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Какъв тип да поставим тук?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2" y="3657600"/>
            <a:ext cx="3712061" cy="1367932"/>
          </a:xfrm>
          <a:prstGeom prst="wedgeRoundRectCallout">
            <a:avLst>
              <a:gd name="adj1" fmla="val -77208"/>
              <a:gd name="adj2" fmla="val -50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Реализациите за различни типове данни ще са подобни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Позволява </a:t>
            </a:r>
            <a:r>
              <a:rPr lang="bg-BG" dirty="0" err="1">
                <a:solidFill>
                  <a:srgbClr val="F6D18E"/>
                </a:solidFill>
              </a:rPr>
              <a:t>параметризиране</a:t>
            </a:r>
            <a:r>
              <a:rPr lang="bg-BG" dirty="0" smtClean="0"/>
              <a:t> на използваните типове данни: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Добавя </a:t>
            </a:r>
            <a:r>
              <a:rPr lang="bg-BG" dirty="0" smtClean="0">
                <a:solidFill>
                  <a:srgbClr val="F6D18E"/>
                </a:solidFill>
              </a:rPr>
              <a:t>проверка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типа</a:t>
            </a:r>
            <a:r>
              <a:rPr lang="bg-BG" dirty="0" smtClean="0">
                <a:solidFill>
                  <a:srgbClr val="F6D18E"/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Type Safety</a:t>
            </a:r>
            <a:r>
              <a:rPr lang="bg-BG" dirty="0" smtClean="0"/>
              <a:t>) </a:t>
            </a:r>
            <a:r>
              <a:rPr lang="bg-BG" dirty="0"/>
              <a:t>н</a:t>
            </a:r>
            <a:r>
              <a:rPr lang="bg-BG" dirty="0" smtClean="0"/>
              <a:t>а клиента</a:t>
            </a:r>
            <a:endParaRPr lang="en-US" dirty="0"/>
          </a:p>
          <a:p>
            <a:r>
              <a:rPr lang="bg-BG" dirty="0" smtClean="0"/>
              <a:t>Осигурява мощен начин за </a:t>
            </a:r>
            <a:r>
              <a:rPr lang="bg-BG" dirty="0" smtClean="0">
                <a:solidFill>
                  <a:srgbClr val="F6D18E"/>
                </a:solidFill>
              </a:rPr>
              <a:t>повторно използване </a:t>
            </a:r>
            <a:r>
              <a:rPr lang="bg-BG" dirty="0" smtClean="0"/>
              <a:t>на кода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класове </a:t>
            </a:r>
            <a:r>
              <a:rPr lang="en-US" dirty="0" smtClean="0"/>
              <a:t>– </a:t>
            </a:r>
            <a:r>
              <a:rPr lang="bg-BG" dirty="0" smtClean="0"/>
              <a:t>предимства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54302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box.Add("one");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box.Add(2);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39515" y="1824097"/>
            <a:ext cx="5564605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 =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box.Add(1);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box.Add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Дефинира се 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D18E"/>
                </a:solidFill>
              </a:rPr>
              <a:t>&lt;</a:t>
            </a:r>
            <a:r>
              <a:rPr lang="bg-BG" dirty="0" smtClean="0">
                <a:solidFill>
                  <a:srgbClr val="F6D18E"/>
                </a:solidFill>
              </a:rPr>
              <a:t>Тип </a:t>
            </a:r>
            <a:r>
              <a:rPr lang="en-US" dirty="0" smtClean="0">
                <a:solidFill>
                  <a:srgbClr val="F6D18E"/>
                </a:solidFill>
              </a:rPr>
              <a:t>1</a:t>
            </a:r>
            <a:r>
              <a:rPr lang="en-US" dirty="0">
                <a:solidFill>
                  <a:srgbClr val="F6D18E"/>
                </a:solidFill>
              </a:rPr>
              <a:t>, </a:t>
            </a:r>
            <a:r>
              <a:rPr lang="bg-BG" dirty="0" smtClean="0">
                <a:solidFill>
                  <a:srgbClr val="F6D18E"/>
                </a:solidFill>
              </a:rPr>
              <a:t>Тип</a:t>
            </a:r>
            <a:r>
              <a:rPr lang="en-US" dirty="0" smtClean="0">
                <a:solidFill>
                  <a:srgbClr val="F6D18E"/>
                </a:solidFill>
              </a:rPr>
              <a:t> </a:t>
            </a:r>
            <a:r>
              <a:rPr lang="en-US" dirty="0">
                <a:solidFill>
                  <a:srgbClr val="F6D18E"/>
                </a:solidFill>
              </a:rPr>
              <a:t>2 … </a:t>
            </a:r>
            <a:r>
              <a:rPr lang="bg-BG" dirty="0" smtClean="0">
                <a:solidFill>
                  <a:srgbClr val="F6D18E"/>
                </a:solidFill>
              </a:rPr>
              <a:t>и </a:t>
            </a:r>
            <a:r>
              <a:rPr lang="bg-BG" dirty="0" err="1" smtClean="0">
                <a:solidFill>
                  <a:srgbClr val="F6D18E"/>
                </a:solidFill>
              </a:rPr>
              <a:t>т.н</a:t>
            </a:r>
            <a:r>
              <a:rPr lang="en-US" dirty="0" smtClean="0">
                <a:solidFill>
                  <a:srgbClr val="F6D18E"/>
                </a:solidFill>
              </a:rPr>
              <a:t>.&gt;</a:t>
            </a:r>
            <a:endParaRPr lang="en-US" dirty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Може да има </a:t>
            </a:r>
            <a:r>
              <a:rPr lang="bg-BG" dirty="0" smtClean="0">
                <a:solidFill>
                  <a:srgbClr val="F6D18E"/>
                </a:solidFill>
              </a:rPr>
              <a:t>множество</a:t>
            </a:r>
            <a:r>
              <a:rPr lang="bg-BG" dirty="0" smtClean="0"/>
              <a:t> параметри за типове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класове - синтаксис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Може да бъде използван </a:t>
            </a:r>
            <a:r>
              <a:rPr lang="bg-BG" dirty="0" smtClean="0">
                <a:solidFill>
                  <a:srgbClr val="F6D18E"/>
                </a:solidFill>
              </a:rPr>
              <a:t>навсякъде</a:t>
            </a:r>
            <a:r>
              <a:rPr lang="bg-BG" dirty="0" smtClean="0"/>
              <a:t> в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Видимост на параметъра за типа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1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data;</a:t>
            </a:r>
          </a:p>
          <a:p>
            <a:pPr lvl="0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1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Top { get {…}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bg-BG" dirty="0" smtClean="0"/>
              <a:t>В случая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bg-BG" dirty="0" smtClean="0"/>
              <a:t>е като параметър, определящ типа на данните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кутия </a:t>
            </a:r>
            <a:r>
              <a:rPr lang="bg-BG" dirty="0"/>
              <a:t>с</a:t>
            </a:r>
            <a:r>
              <a:rPr lang="en-GB" dirty="0" smtClean="0"/>
              <a:t> </a:t>
            </a:r>
            <a:r>
              <a:rPr lang="en-GB" dirty="0"/>
              <a:t>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1923395"/>
            <a:ext cx="5791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data;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{ get;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private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Box(int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this.data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[size];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this.Count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10033" y="1923395"/>
            <a:ext cx="5475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data[Count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data[Count];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9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Можете да го </a:t>
            </a:r>
            <a:r>
              <a:rPr lang="bg-BG" dirty="0" smtClean="0"/>
              <a:t>разширите с конкретен клас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Разгъване на шаблонен клас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: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Подобни са на шаблонните класове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интерфейси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1405</Words>
  <Application>Microsoft Office PowerPoint</Application>
  <PresentationFormat>Custom</PresentationFormat>
  <Paragraphs>326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Задача: кутия за всичко</vt:lpstr>
      <vt:lpstr>Шаблонни класове – предимства</vt:lpstr>
      <vt:lpstr>Шаблонни класове - синтаксис</vt:lpstr>
      <vt:lpstr>Видимост на параметъра за типа</vt:lpstr>
      <vt:lpstr>Решение: кутия с T</vt:lpstr>
      <vt:lpstr>Разгъване на шаблонен клас</vt:lpstr>
      <vt:lpstr>Шаблонни интерфейси</vt:lpstr>
      <vt:lpstr>Шаблонни методи</vt:lpstr>
      <vt:lpstr>Задача: Създател на шаблонен масив</vt:lpstr>
      <vt:lpstr>Решение: Създател на шаблонен масив</vt:lpstr>
      <vt:lpstr>Задача: Универсална везна</vt:lpstr>
      <vt:lpstr>Оператор default(T)</vt:lpstr>
      <vt:lpstr>Решение: Универсална везна</vt:lpstr>
      <vt:lpstr>Решение: Универсална везна (2)</vt:lpstr>
      <vt:lpstr>Ограничаване до референтен тип</vt:lpstr>
      <vt:lpstr>Ограничаване до примитивен тип</vt:lpstr>
      <vt:lpstr>Ограничаване до конструктор</vt:lpstr>
      <vt:lpstr>Ограничаване до даден базов клас</vt:lpstr>
      <vt:lpstr>Ограничаване до шаблонен базов клас</vt:lpstr>
      <vt:lpstr>Комбиниране на ограничителите</vt:lpstr>
      <vt:lpstr>Обобщение</vt:lpstr>
      <vt:lpstr>Шаблонни класове, интерфейси и методи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2021-03-11T21:13:41Z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