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2" r:id="rId2"/>
    <p:sldId id="465" r:id="rId3"/>
    <p:sldId id="482" r:id="rId4"/>
    <p:sldId id="484" r:id="rId5"/>
    <p:sldId id="485" r:id="rId6"/>
    <p:sldId id="486" r:id="rId7"/>
    <p:sldId id="487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64" r:id="rId16"/>
    <p:sldId id="481" r:id="rId17"/>
    <p:sldId id="496" r:id="rId1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CB0D58E-C551-4246-804F-39CEA5E7100E}">
          <p14:sldIdLst>
            <p14:sldId id="402"/>
            <p14:sldId id="465"/>
          </p14:sldIdLst>
        </p14:section>
        <p14:section name="Представяне на темата" id="{35F86AB0-5C87-458A-9095-8500367B3E4C}">
          <p14:sldIdLst>
            <p14:sldId id="482"/>
            <p14:sldId id="484"/>
            <p14:sldId id="485"/>
            <p14:sldId id="486"/>
            <p14:sldId id="487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Заключения" id="{5E637A54-2849-429C-96F8-F0AC0FADDA32}">
          <p14:sldIdLst>
            <p14:sldId id="464"/>
            <p14:sldId id="481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48" d="100"/>
          <a:sy n="48" d="100"/>
        </p:scale>
        <p:origin x="511" y="38"/>
      </p:cViewPr>
      <p:guideLst>
        <p:guide orient="horz" pos="216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2/22/2021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78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05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500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551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745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263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5794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962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7/&#1052;&#1085;&#1086;&#1075;&#1086;&#1084;&#1077;&#1088;&#1085;&#1080;-&#1084;&#1072;&#1089;&#1080;&#1074;&#1080;-&#1091;&#1087;&#1088;&#1072;&#1078;&#1085;&#1077;&#1085;&#1080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Многомерни масиви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Масиви с повече размерности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4366" y="3583505"/>
            <a:ext cx="5549873" cy="2666696"/>
            <a:chOff x="239737" y="3624633"/>
            <a:chExt cx="5549873" cy="2666696"/>
          </a:xfrm>
        </p:grpSpPr>
        <p:pic>
          <p:nvPicPr>
            <p:cNvPr id="17" name="Picture 16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8" name="Picture 4" title="CC-BY-NC-SA License">
              <a:hlinkClick r:id="rId4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9737" y="425731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9" name="Text Placeholder 7"/>
            <p:cNvSpPr txBox="1"/>
            <p:nvPr/>
          </p:nvSpPr>
          <p:spPr bwMode="auto">
            <a:xfrm>
              <a:off x="239737" y="50657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1" name="Text Placeholder 10"/>
            <p:cNvSpPr txBox="1"/>
            <p:nvPr/>
          </p:nvSpPr>
          <p:spPr bwMode="auto">
            <a:xfrm>
              <a:off x="239737" y="549968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2" name="Text Placeholder 11"/>
            <p:cNvSpPr txBox="1"/>
            <p:nvPr/>
          </p:nvSpPr>
          <p:spPr bwMode="auto">
            <a:xfrm>
              <a:off x="244025" y="583286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890" y="3691139"/>
            <a:ext cx="3985086" cy="2304507"/>
          </a:xfrm>
          <a:prstGeom prst="rect">
            <a:avLst/>
          </a:prstGeom>
        </p:spPr>
      </p:pic>
      <p:sp>
        <p:nvSpPr>
          <p:cNvPr id="12" name="Text Placeholder 11"/>
          <p:cNvSpPr txBox="1"/>
          <p:nvPr/>
        </p:nvSpPr>
        <p:spPr bwMode="auto">
          <a:xfrm>
            <a:off x="258654" y="625224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Отпечатване на матрица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680278" y="1138548"/>
            <a:ext cx="11069444" cy="5386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dirty="0" err="1"/>
              <a:t>intMatrix</a:t>
            </a:r>
            <a:r>
              <a:rPr lang="en-US" dirty="0"/>
              <a:t> =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{2, 8, 3, 5},</a:t>
            </a:r>
          </a:p>
          <a:p>
            <a:r>
              <a:rPr lang="en-US" dirty="0"/>
              <a:t>  {7, 9, 0, 3},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 = 0;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 &lt; </a:t>
            </a:r>
            <a:r>
              <a:rPr lang="en-US" dirty="0" err="1"/>
              <a:t>intMatrix.GetLength</a:t>
            </a:r>
            <a:r>
              <a:rPr lang="en-US" dirty="0"/>
              <a:t>(0);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dirty="0"/>
              <a:t>= 0;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 &lt; </a:t>
            </a:r>
            <a:r>
              <a:rPr lang="en-US" dirty="0" err="1"/>
              <a:t>intMatrix.GetLength</a:t>
            </a:r>
            <a:r>
              <a:rPr lang="en-US" dirty="0"/>
              <a:t>(1);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++)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intMatrix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]+" 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382485" y="2329692"/>
            <a:ext cx="2438400" cy="533400"/>
          </a:xfrm>
          <a:prstGeom prst="wedgeRoundRectCallout">
            <a:avLst>
              <a:gd name="adj1" fmla="val -56289"/>
              <a:gd name="adj2" fmla="val 148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редове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10114280" y="3154045"/>
            <a:ext cx="1452245" cy="944245"/>
          </a:xfrm>
          <a:prstGeom prst="wedgeRoundRectCallout">
            <a:avLst>
              <a:gd name="adj1" fmla="val -146190"/>
              <a:gd name="adj2" fmla="val 585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747125" y="4688840"/>
            <a:ext cx="2572385" cy="882015"/>
          </a:xfrm>
          <a:prstGeom prst="wedgeRoundRectCallout">
            <a:avLst>
              <a:gd name="adj1" fmla="val -69837"/>
              <a:gd name="adj2" fmla="val -3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" alt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печатване на елемента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995862" y="5469255"/>
            <a:ext cx="2438400" cy="914400"/>
          </a:xfrm>
          <a:prstGeom prst="wedgeRoundRectCallout">
            <a:avLst>
              <a:gd name="adj1" fmla="val -63723"/>
              <a:gd name="adj2" fmla="val -11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Прехвърляме се на нов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Вход</a:t>
            </a:r>
            <a:r>
              <a:rPr lang="" altLang="bg-BG" dirty="0"/>
              <a:t> </a:t>
            </a:r>
            <a:r>
              <a:rPr lang="bg-BG" dirty="0"/>
              <a:t>/</a:t>
            </a:r>
            <a:r>
              <a:rPr lang="" altLang="bg-BG" dirty="0"/>
              <a:t> и</a:t>
            </a:r>
            <a:r>
              <a:rPr lang="bg-BG" dirty="0"/>
              <a:t>зход на матрица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438150" y="1271905"/>
            <a:ext cx="11313160" cy="5017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bg-BG" dirty="0"/>
              <a:t> </a:t>
            </a:r>
            <a:r>
              <a:rPr lang="en-US" dirty="0"/>
              <a:t>rows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//</a:t>
            </a:r>
            <a:r>
              <a:rPr lang="bg-BG" dirty="0"/>
              <a:t>въвеждаме брой редове</a:t>
            </a:r>
            <a:endParaRPr lang="en-US" dirty="0"/>
          </a:p>
          <a:p>
            <a:r>
              <a:rPr lang="en-US" dirty="0" err="1"/>
              <a:t>int</a:t>
            </a:r>
            <a:r>
              <a:rPr lang="bg-BG" dirty="0"/>
              <a:t> </a:t>
            </a:r>
            <a:r>
              <a:rPr lang="en-US" dirty="0"/>
              <a:t>cols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r>
              <a:rPr lang="bg-BG" dirty="0"/>
              <a:t> //въвеждаме брой колони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[,] matrix = new </a:t>
            </a:r>
            <a:r>
              <a:rPr lang="en-US" dirty="0" err="1"/>
              <a:t>int</a:t>
            </a:r>
            <a:r>
              <a:rPr lang="en-US" dirty="0"/>
              <a:t>[rows, cols]; //</a:t>
            </a:r>
            <a:r>
              <a:rPr lang="bg-BG" dirty="0"/>
              <a:t>заделяме </a:t>
            </a:r>
            <a:r>
              <a:rPr lang="" altLang="en-US" dirty="0"/>
              <a:t>памет за масива</a:t>
            </a:r>
            <a:endParaRPr lang="bg-BG" dirty="0"/>
          </a:p>
          <a:p>
            <a:endParaRPr lang="bg-BG" dirty="0">
              <a:solidFill>
                <a:schemeClr val="tx1"/>
              </a:solidFill>
            </a:endParaRP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 = 0;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 &lt; rows;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++)</a:t>
            </a:r>
            <a:r>
              <a:rPr lang="" alt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 </a:t>
            </a:r>
            <a:r>
              <a:rPr lang="en-US" dirty="0"/>
              <a:t>= 0;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 &lt; cols;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++)</a:t>
            </a:r>
            <a:r>
              <a:rPr lang="" altLang="en-US" dirty="0"/>
              <a:t> </a:t>
            </a:r>
          </a:p>
          <a:p>
            <a:r>
              <a:rPr lang="" altLang="en-US" dirty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("matrix[{0},{1}] = ",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);</a:t>
            </a:r>
          </a:p>
          <a:p>
            <a:r>
              <a:rPr lang="en-US" dirty="0"/>
              <a:t>    matrix[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dirty="0"/>
              <a:t>]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//</a:t>
            </a:r>
            <a:r>
              <a:rPr lang="en-US" dirty="0">
                <a:solidFill>
                  <a:schemeClr val="tx1"/>
                </a:solidFill>
              </a:rPr>
              <a:t>TODO: </a:t>
            </a:r>
            <a:r>
              <a:rPr lang="bg-BG" dirty="0">
                <a:solidFill>
                  <a:schemeClr val="tx1"/>
                </a:solidFill>
              </a:rPr>
              <a:t>отпечатваме елементите на масива като в предния пример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обработва двумерен масив. </a:t>
            </a:r>
          </a:p>
          <a:p>
            <a:pPr lvl="1"/>
            <a:r>
              <a:rPr lang="bg-BG" dirty="0"/>
              <a:t>Изведете го като в края на всеки ред </a:t>
            </a:r>
            <a:r>
              <a:rPr lang="" altLang="bg-BG" dirty="0"/>
              <a:t> </a:t>
            </a:r>
            <a:r>
              <a:rPr lang="bg-BG" dirty="0"/>
              <a:t>добав</a:t>
            </a:r>
            <a:r>
              <a:rPr lang="" altLang="bg-BG" dirty="0"/>
              <a:t>и</a:t>
            </a:r>
            <a:r>
              <a:rPr lang="bg-BG" dirty="0"/>
              <a:t>те средноаритметичното от реда.</a:t>
            </a:r>
          </a:p>
          <a:p>
            <a:pPr lvl="1"/>
            <a:r>
              <a:rPr lang="bg-BG" dirty="0"/>
              <a:t>Всеки елемент да заема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 позиции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Средноаритметично по редове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813" y="1151121"/>
            <a:ext cx="1255799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2</a:t>
            </a:r>
          </a:p>
          <a:p>
            <a:r>
              <a:rPr lang="bg-BG" sz="2800" dirty="0">
                <a:effectLst/>
              </a:rPr>
              <a:t>4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1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2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3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8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6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9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4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208212" y="3172295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 Placeholder 5"/>
          <p:cNvSpPr txBox="1"/>
          <p:nvPr/>
        </p:nvSpPr>
        <p:spPr>
          <a:xfrm>
            <a:off x="3198812" y="2874669"/>
            <a:ext cx="8458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bg-BG" sz="2800" dirty="0">
                <a:effectLst/>
              </a:rPr>
              <a:t>       1       2       3       5    2.75</a:t>
            </a:r>
            <a:endParaRPr lang="en-US" sz="2800" dirty="0">
              <a:effectLst/>
            </a:endParaRPr>
          </a:p>
          <a:p>
            <a:r>
              <a:rPr lang="bg-BG" sz="2800" dirty="0">
                <a:effectLst/>
              </a:rPr>
              <a:t>       8       6       9       4    6.75</a:t>
            </a:r>
            <a:endParaRPr lang="en-US" sz="2800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61615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Средноаритметично по редове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342900" y="1075055"/>
            <a:ext cx="11419840" cy="5107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/>
              <a:t>// </a:t>
            </a:r>
            <a:r>
              <a:rPr lang="en-US" sz="2800" dirty="0"/>
              <a:t>TODO: </a:t>
            </a:r>
            <a:r>
              <a:rPr lang="bg-BG" sz="2800" dirty="0"/>
              <a:t>Въведете матрицата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row = 0; row &lt; rows; row++)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pPr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double </a:t>
            </a:r>
            <a:r>
              <a:rPr lang="en-US" sz="2800" dirty="0" err="1"/>
              <a:t>avg</a:t>
            </a:r>
            <a:r>
              <a:rPr lang="en-US" sz="2800" dirty="0"/>
              <a:t> = 0;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</a:t>
            </a:r>
            <a:r>
              <a:rPr lang="it-IT" sz="2800" dirty="0"/>
              <a:t>for (int col = 0; col &lt; cols; col++)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 err="1"/>
              <a:t>Console.Write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matrix[row, col]);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  </a:t>
            </a:r>
            <a:r>
              <a:rPr lang="en-US" sz="2800" dirty="0" err="1"/>
              <a:t>avg</a:t>
            </a:r>
            <a:r>
              <a:rPr lang="en-US" sz="2800" dirty="0"/>
              <a:t> += matrix[row, col];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</a:t>
            </a:r>
            <a:r>
              <a:rPr lang="en-US" sz="2800" dirty="0" err="1"/>
              <a:t>avg</a:t>
            </a:r>
            <a:r>
              <a:rPr lang="en-US" sz="2800" dirty="0"/>
              <a:t> = </a:t>
            </a:r>
            <a:r>
              <a:rPr lang="en-US" sz="2800" dirty="0" err="1"/>
              <a:t>avg</a:t>
            </a:r>
            <a:r>
              <a:rPr lang="en-US" sz="2800" dirty="0"/>
              <a:t> / cols;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("{0, </a:t>
            </a:r>
            <a:r>
              <a:rPr lang="bg-BG" sz="2800" dirty="0"/>
              <a:t>8</a:t>
            </a:r>
            <a:r>
              <a:rPr lang="en-US" sz="2800" dirty="0"/>
              <a:t>}", </a:t>
            </a:r>
            <a:r>
              <a:rPr lang="en-US" sz="2800" dirty="0" err="1"/>
              <a:t>avg</a:t>
            </a:r>
            <a:r>
              <a:rPr lang="en-US" sz="28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5281930" y="2150745"/>
            <a:ext cx="6136640" cy="535940"/>
          </a:xfrm>
          <a:prstGeom prst="wedgeRoundRectCallout">
            <a:avLst>
              <a:gd name="adj1" fmla="val -66908"/>
              <a:gd name="adj2" fmla="val 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  <a:latin typeface="+mn-lt"/>
              </a:rPr>
              <a:t>В началото на всеки ред, зануляваме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231512" y="3719381"/>
            <a:ext cx="4141355" cy="528320"/>
          </a:xfrm>
          <a:prstGeom prst="wedgeRoundRectCallout">
            <a:avLst>
              <a:gd name="adj1" fmla="val -82094"/>
              <a:gd name="adj2" fmla="val -54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Извеждаме</a:t>
            </a:r>
            <a:r>
              <a:rPr lang="" altLang="bg-BG" sz="2800" dirty="0" smtClean="0">
                <a:solidFill>
                  <a:srgbClr val="FFFFFF"/>
                </a:solidFill>
                <a:latin typeface="+mn-lt"/>
              </a:rPr>
              <a:t> в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8 позиции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004492" y="4481799"/>
            <a:ext cx="3414600" cy="1423701"/>
          </a:xfrm>
          <a:prstGeom prst="wedgeRoundRectCallout">
            <a:avLst>
              <a:gd name="adj1" fmla="val -147232"/>
              <a:gd name="adj2" fmla="val -24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dirty="0">
                <a:solidFill>
                  <a:srgbClr val="FFFFFF"/>
                </a:solidFill>
              </a:rPr>
              <a:t>Изчисляваме средноаритметично и го извеждаме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0612" y="623777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са масиви, чиито елементи са също (многомерни) масиви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Многомерните масиви разполагат с повече от една размерност и с толкова индекси, колкото размерности имат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Памет за многомерните масиви се заделя чрез </a:t>
            </a:r>
            <a:r>
              <a:rPr lang="en-US" sz="3200" dirty="0"/>
              <a:t>new </a:t>
            </a:r>
            <a:r>
              <a:rPr lang="bg-BG" sz="3200" dirty="0"/>
              <a:t>като посочим за всяка размерност колко елемента трябва да има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М</a:t>
            </a:r>
            <a:r>
              <a:rPr lang="" altLang="bg-BG" dirty="0">
                <a:latin typeface="+mn-ea"/>
              </a:rPr>
              <a:t>ногомерни м</a:t>
            </a:r>
            <a:r>
              <a:rPr lang="bg-BG" dirty="0">
                <a:latin typeface="+mn-ea"/>
              </a:rPr>
              <a:t>асиви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многомерен масив?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Двумерни масиви – матрици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Многомерни масиви</a:t>
            </a:r>
          </a:p>
          <a:p>
            <a:pPr marL="971550" lvl="1" indent="-514350">
              <a:lnSpc>
                <a:spcPct val="150000"/>
              </a:lnSpc>
            </a:pPr>
            <a:r>
              <a:rPr lang="bg-BG" dirty="0"/>
              <a:t>размерности</a:t>
            </a:r>
          </a:p>
          <a:p>
            <a:pPr marL="971550" lvl="1" indent="-514350">
              <a:lnSpc>
                <a:spcPct val="150000"/>
              </a:lnSpc>
            </a:pPr>
            <a:r>
              <a:rPr lang="bg-BG" dirty="0"/>
              <a:t>индексиране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Двумерен масив</a:t>
            </a:r>
            <a:r>
              <a:rPr lang="bg-BG" dirty="0"/>
              <a:t> = таблица</a:t>
            </a:r>
            <a:r>
              <a:rPr lang="" altLang="bg-BG" dirty="0"/>
              <a:t> (или матрица)</a:t>
            </a:r>
          </a:p>
          <a:p>
            <a:r>
              <a:rPr lang="" altLang="bg-BG" dirty="0"/>
              <a:t>В</a:t>
            </a:r>
            <a:r>
              <a:rPr lang="bg-BG" dirty="0"/>
              <a:t>секи елемент се </a:t>
            </a:r>
            <a:r>
              <a:rPr lang="" altLang="bg-BG" dirty="0"/>
              <a:t>определя чрез:</a:t>
            </a:r>
          </a:p>
          <a:p>
            <a:pPr lvl="2"/>
            <a:r>
              <a:rPr lang="bg-BG" dirty="0"/>
              <a:t>номер на реда</a:t>
            </a:r>
          </a:p>
          <a:p>
            <a:pPr lvl="2"/>
            <a:r>
              <a:rPr lang="bg-BG" dirty="0"/>
              <a:t>номер на колоната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Многомерен масив </a:t>
            </a:r>
            <a:r>
              <a:rPr lang="bg-BG" dirty="0"/>
              <a:t>= масив</a:t>
            </a:r>
            <a:r>
              <a:rPr lang="" altLang="bg-BG" dirty="0"/>
              <a:t> от масиви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Двумерен масив = масив</a:t>
            </a:r>
            <a:r>
              <a:rPr lang="" altLang="bg-BG" dirty="0"/>
              <a:t> от </a:t>
            </a:r>
            <a:r>
              <a:rPr lang="bg-BG" dirty="0"/>
              <a:t>едномер</a:t>
            </a:r>
            <a:r>
              <a:rPr lang="" altLang="bg-BG" dirty="0"/>
              <a:t>ни</a:t>
            </a:r>
            <a:r>
              <a:rPr lang="bg-BG" dirty="0"/>
              <a:t> масив</a:t>
            </a:r>
            <a:r>
              <a:rPr lang="" altLang="bg-BG" dirty="0"/>
              <a:t>и</a:t>
            </a:r>
            <a:endParaRPr lang="bg-BG" dirty="0"/>
          </a:p>
          <a:p>
            <a:pPr lvl="1"/>
            <a:r>
              <a:rPr lang="bg-BG" dirty="0"/>
              <a:t>Тримерен масив = масив</a:t>
            </a:r>
            <a:r>
              <a:rPr lang="" altLang="bg-BG" dirty="0"/>
              <a:t> от</a:t>
            </a:r>
            <a:r>
              <a:rPr lang="bg-BG" dirty="0"/>
              <a:t> двумерени масиви</a:t>
            </a:r>
          </a:p>
          <a:p>
            <a:pPr lvl="1"/>
            <a:r>
              <a:rPr lang="bg-BG" dirty="0"/>
              <a:t>Четиримерен масив = масив</a:t>
            </a:r>
            <a:r>
              <a:rPr lang="" altLang="bg-BG" dirty="0"/>
              <a:t> от</a:t>
            </a:r>
            <a:r>
              <a:rPr lang="bg-BG" dirty="0"/>
              <a:t> тримерни масиви </a:t>
            </a:r>
          </a:p>
          <a:p>
            <a:pPr marL="304800" lvl="1" indent="-304800">
              <a:buClr>
                <a:srgbClr val="F2B254"/>
              </a:buClr>
              <a:buSzPct val="100000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Основните правила </a:t>
            </a:r>
            <a:r>
              <a:rPr lang="" altLang="bg-BG" dirty="0"/>
              <a:t>от</a:t>
            </a:r>
            <a:r>
              <a:rPr lang="bg-BG" dirty="0"/>
              <a:t> едномерни масиви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важат и за многомерени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многомерен масив?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010" y="1332749"/>
            <a:ext cx="3985086" cy="23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rows </a:t>
            </a:r>
            <a:r>
              <a:rPr lang="en-US" dirty="0"/>
              <a:t>x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columns </a:t>
            </a:r>
            <a:r>
              <a:rPr lang="bg-BG" dirty="0"/>
              <a:t>на брой елементи, където</a:t>
            </a:r>
            <a:r>
              <a:rPr lang="" alt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rows </a:t>
            </a:r>
            <a:r>
              <a:rPr lang="bg-BG" dirty="0"/>
              <a:t>е бро</a:t>
            </a:r>
            <a:r>
              <a:rPr lang="" altLang="bg-BG" dirty="0"/>
              <a:t>ят</a:t>
            </a:r>
            <a:r>
              <a:rPr lang="bg-BG" dirty="0"/>
              <a:t> на редовете, 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columns </a:t>
            </a:r>
            <a:r>
              <a:rPr lang="bg-BG" dirty="0"/>
              <a:t>– </a:t>
            </a:r>
            <a:r>
              <a:rPr lang="" altLang="bg-BG" dirty="0"/>
              <a:t>броят на </a:t>
            </a:r>
            <a:r>
              <a:rPr lang="bg-BG" dirty="0"/>
              <a:t>на колоните</a:t>
            </a:r>
          </a:p>
          <a:p>
            <a:pPr>
              <a:lnSpc>
                <a:spcPct val="100000"/>
              </a:lnSpc>
            </a:pPr>
            <a:r>
              <a:rPr lang="bg-BG" dirty="0"/>
              <a:t>Размера на масива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Елементите са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 </a:t>
            </a:r>
            <a:r>
              <a:rPr lang="bg-BG" dirty="0"/>
              <a:t>тип</a:t>
            </a:r>
          </a:p>
          <a:p>
            <a:pPr>
              <a:lnSpc>
                <a:spcPct val="100000"/>
              </a:lnSpc>
            </a:pPr>
            <a:r>
              <a:rPr lang="bg-BG" dirty="0"/>
              <a:t>Елементите са номерирани с два индекса: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Ред </a:t>
            </a:r>
            <a:r>
              <a:rPr lang="bg-BG" dirty="0"/>
              <a:t>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rows-1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Колона</a:t>
            </a:r>
            <a:r>
              <a:rPr lang="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dirty="0"/>
              <a:t>– от 0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columns-1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Двумерен масив – </a:t>
            </a:r>
            <a:r>
              <a:rPr lang="" altLang="bg-BG"/>
              <a:t>таблица или матрица</a:t>
            </a:r>
            <a:endParaRPr lang="" altLang="bg-BG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6832600" y="4847590"/>
          <a:ext cx="4733925" cy="1453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6785"/>
                <a:gridCol w="946785"/>
                <a:gridCol w="946785"/>
                <a:gridCol w="946785"/>
                <a:gridCol w="946785"/>
              </a:tblGrid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" altLang="bg-BG" dirty="0"/>
              <a:t>E</a:t>
            </a:r>
            <a:r>
              <a:rPr lang="bg-BG" dirty="0"/>
              <a:t>дномерен масив от цели числа декларирахме чрез</a:t>
            </a:r>
            <a:r>
              <a:rPr lang="" altLang="bg-BG" dirty="0"/>
              <a:t>:</a:t>
            </a:r>
            <a:br>
              <a:rPr lang="" altLang="bg-BG" dirty="0"/>
            </a:br>
            <a:r>
              <a:rPr lang="" altLang="bg-BG" dirty="0"/>
              <a:t/>
            </a:r>
            <a:br>
              <a:rPr lang="" altLang="bg-BG" dirty="0"/>
            </a:br>
            <a:endParaRPr lang="" altLang="bg-BG" dirty="0"/>
          </a:p>
          <a:p>
            <a:r>
              <a:rPr lang="" dirty="0" err="1">
                <a:solidFill>
                  <a:schemeClr val="tx1"/>
                </a:solidFill>
              </a:rPr>
              <a:t>Д</a:t>
            </a:r>
            <a:r>
              <a:rPr lang="bg-BG" dirty="0"/>
              <a:t>вумерен масив декларира</a:t>
            </a:r>
            <a:r>
              <a:rPr lang="" altLang="bg-BG" dirty="0"/>
              <a:t>ме</a:t>
            </a:r>
            <a:r>
              <a:rPr lang="bg-BG" dirty="0"/>
              <a:t> </a:t>
            </a:r>
            <a:r>
              <a:rPr lang="" altLang="bg-BG" dirty="0"/>
              <a:t>така</a:t>
            </a:r>
            <a:r>
              <a:rPr lang="bg-BG" dirty="0"/>
              <a:t>:</a:t>
            </a:r>
            <a:br>
              <a:rPr lang="bg-BG" dirty="0"/>
            </a:br>
            <a:endParaRPr lang="bg-BG" dirty="0"/>
          </a:p>
          <a:p>
            <a:endParaRPr lang="bg-BG" dirty="0"/>
          </a:p>
          <a:p>
            <a:r>
              <a:rPr lang="bg-BG" dirty="0"/>
              <a:t>Аналогично </a:t>
            </a:r>
            <a:r>
              <a:rPr lang="" altLang="bg-BG" dirty="0"/>
              <a:t>е и за </a:t>
            </a:r>
            <a:r>
              <a:rPr lang="bg-BG" dirty="0"/>
              <a:t>тримерен масив:</a:t>
            </a:r>
            <a:br>
              <a:rPr lang="bg-BG" dirty="0"/>
            </a:b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Няма теоретично ограничение за броя на размерностите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многомерен масив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92977" y="33101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twoDimentionalArray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/>
          <p:nvPr/>
        </p:nvSpPr>
        <p:spPr>
          <a:xfrm>
            <a:off x="592977" y="4872910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800" dirty="0" err="1"/>
              <a:t>threeDimentionalArray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608012" y="1750033"/>
            <a:ext cx="10515598" cy="646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[] </a:t>
            </a:r>
            <a:r>
              <a:rPr lang="" altLang="en-US" sz="2800" dirty="0">
                <a:solidFill>
                  <a:schemeClr val="tx1"/>
                </a:solidFill>
              </a:rPr>
              <a:t>simple</a:t>
            </a:r>
            <a:r>
              <a:rPr lang="en-US" sz="2800" dirty="0" err="1"/>
              <a:t>Array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Отбелязването на променливата като многомерен масив </a:t>
            </a:r>
            <a:br>
              <a:rPr lang="bg-BG" dirty="0"/>
            </a:br>
            <a:r>
              <a:rPr lang="bg-BG" dirty="0"/>
              <a:t>не заделя памет за неговите елементи. За целта използваме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заделяне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608012" y="31044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3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4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608012" y="4075403"/>
            <a:ext cx="10515598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float[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,] </a:t>
            </a:r>
            <a:r>
              <a:rPr lang="en-US" sz="2500" dirty="0" err="1"/>
              <a:t>floatCube</a:t>
            </a:r>
            <a:r>
              <a:rPr lang="en-US" sz="2500" dirty="0"/>
              <a:t>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float[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bg-BG" sz="25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500" dirty="0"/>
              <a:t>5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500" dirty="0"/>
              <a:t>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3147060" y="5042535"/>
            <a:ext cx="7367905" cy="1117600"/>
          </a:xfrm>
          <a:prstGeom prst="wedgeRoundRectCallout">
            <a:avLst>
              <a:gd name="adj1" fmla="val 2796"/>
              <a:gd name="adj2" fmla="val -86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Тримерен масив от 5 елемента, като всеки е двумерен масив с 5 реда и 5 колони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39822" y="2821025"/>
            <a:ext cx="3657600" cy="1414015"/>
          </a:xfrm>
          <a:prstGeom prst="wedgeRoundRectCallout">
            <a:avLst>
              <a:gd name="adj1" fmla="val -69837"/>
              <a:gd name="adj2" fmla="val -40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1219200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Двумерен масив от цели числа с 3 реда и 4 колони на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Както при едномерените масиви</a:t>
            </a:r>
            <a:r>
              <a:rPr lang="" altLang="bg-BG" dirty="0"/>
              <a:t>,</a:t>
            </a:r>
            <a:r>
              <a:rPr lang="bg-BG" dirty="0"/>
              <a:t> можем да зададем стойности на многомерния масив </a:t>
            </a:r>
            <a:r>
              <a:rPr lang="" altLang="bg-BG" dirty="0"/>
              <a:t>при</a:t>
            </a:r>
            <a:r>
              <a:rPr lang="bg-BG" dirty="0"/>
              <a:t> деклариране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Инициализация на двумерен масив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607695" y="2534285"/>
            <a:ext cx="10959465" cy="28009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//</a:t>
            </a:r>
            <a:r>
              <a:rPr lang="" altLang="en-US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декларираме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двумерен масив 2 х 4 (2 реда, 4 колони)</a:t>
            </a:r>
            <a:endParaRPr lang="en-US" sz="2800" dirty="0" err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 </a:t>
            </a:r>
            <a:r>
              <a:rPr lang="en-US" sz="2800" dirty="0" err="1"/>
              <a:t>intMatrix</a:t>
            </a:r>
            <a:r>
              <a:rPr lang="en-US" sz="2800" dirty="0"/>
              <a:t> =</a:t>
            </a:r>
            <a:r>
              <a:rPr lang="bg-BG" sz="2800" dirty="0"/>
              <a:t> 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{2, 8, 3, 5},</a:t>
            </a:r>
          </a:p>
          <a:p>
            <a:r>
              <a:rPr lang="en-US" sz="2800" dirty="0"/>
              <a:t>  {7, 9, 0, 3},</a:t>
            </a:r>
          </a:p>
          <a:p>
            <a:r>
              <a:rPr lang="en-US" sz="2800" dirty="0"/>
              <a:t>};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6348730" y="3515360"/>
          <a:ext cx="4733925" cy="1453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6785"/>
                <a:gridCol w="946785"/>
                <a:gridCol w="946785"/>
                <a:gridCol w="946785"/>
                <a:gridCol w="946785"/>
              </a:tblGrid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>
                          <a:ln>
                            <a:noFill/>
                          </a:ln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bg2"/>
                      </a:solidFill>
                      <a:prstDash val="solid"/>
                    </a:lnL>
                    <a:lnR w="12700">
                      <a:solidFill>
                        <a:schemeClr val="bg2"/>
                      </a:solidFill>
                      <a:prstDash val="solid"/>
                    </a:lnR>
                    <a:lnT w="12700">
                      <a:solidFill>
                        <a:schemeClr val="bg2"/>
                      </a:solidFill>
                      <a:prstDash val="solid"/>
                    </a:lnT>
                    <a:lnB w="12700">
                      <a:solidFill>
                        <a:schemeClr val="bg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Както при едномерните масиви, така и при многомерните </a:t>
            </a:r>
            <a:r>
              <a:rPr lang="bg-BG" dirty="0">
                <a:solidFill>
                  <a:srgbClr val="FFC000"/>
                </a:solidFill>
              </a:rPr>
              <a:t>всички индекси започват от 0</a:t>
            </a:r>
            <a:r>
              <a:rPr lang="bg-BG" dirty="0"/>
              <a:t>. Разликата е, че тук индексите са повече от 1. </a:t>
            </a:r>
            <a:endParaRPr lang="en-US" dirty="0"/>
          </a:p>
          <a:p>
            <a:r>
              <a:rPr lang="bg-BG" dirty="0"/>
              <a:t>Ето как </a:t>
            </a:r>
            <a:r>
              <a:rPr lang="bg-BG" dirty="0" smtClean="0"/>
              <a:t>достъп</a:t>
            </a:r>
            <a:r>
              <a:rPr lang="bg-BG" dirty="0" smtClean="0"/>
              <a:t>ва</a:t>
            </a:r>
            <a:r>
              <a:rPr lang="bg-BG" dirty="0" smtClean="0"/>
              <a:t>ме </a:t>
            </a:r>
            <a:r>
              <a:rPr lang="bg-BG" dirty="0"/>
              <a:t>елементите на </a:t>
            </a:r>
            <a:r>
              <a:rPr lang="bg-BG" dirty="0" smtClean="0"/>
              <a:t>масива </a:t>
            </a:r>
            <a:r>
              <a:rPr lang="bg-BG" dirty="0"/>
              <a:t>от предния слайд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en-US" dirty="0" smtClean="0"/>
          </a:p>
          <a:p>
            <a:pPr marL="0" indent="0">
              <a:buNone/>
            </a:pPr>
            <a:endParaRPr lang="bg-BG" dirty="0"/>
          </a:p>
          <a:p>
            <a:r>
              <a:rPr lang="bg-BG" dirty="0" smtClean="0"/>
              <a:t>Индексите се отделят със запетаи!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Достъп до елементите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663768" y="3715938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3494505" y="3715938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8" name="Text Placeholder 5"/>
          <p:cNvSpPr txBox="1"/>
          <p:nvPr/>
        </p:nvSpPr>
        <p:spPr>
          <a:xfrm>
            <a:off x="6363135" y="3715938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9213138" y="3715938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0, 3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663768" y="462493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1, 0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3530016" y="4624936"/>
            <a:ext cx="26670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1, 1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6359204" y="4616798"/>
            <a:ext cx="2642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1, 2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9225452" y="4616798"/>
            <a:ext cx="2602347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intMatrix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200" dirty="0"/>
              <a:t>1, 3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5350290"/>
            <a:ext cx="4024199" cy="130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Всяка размерност на многомерен масив може да има различна дължина спрямо останалите. </a:t>
            </a:r>
          </a:p>
          <a:p>
            <a:r>
              <a:rPr lang="" altLang="bg-BG" dirty="0"/>
              <a:t>В</a:t>
            </a:r>
            <a:r>
              <a:rPr lang="bg-BG" dirty="0"/>
              <a:t>сяка размерност се номерира по сходен начин </a:t>
            </a:r>
            <a:r>
              <a:rPr lang="" altLang="bg-BG" dirty="0"/>
              <a:t>с </a:t>
            </a:r>
            <a:r>
              <a:rPr lang="bg-BG" dirty="0"/>
              <a:t>индекси. </a:t>
            </a:r>
            <a:br>
              <a:rPr lang="bg-BG" dirty="0"/>
            </a:br>
            <a:endParaRPr lang="en-US" dirty="0"/>
          </a:p>
          <a:p>
            <a:r>
              <a:rPr lang="bg-BG" dirty="0"/>
              <a:t>За да разберем колко реда има двумерния масив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bg-BG" dirty="0"/>
              <a:t>А за да разберем колко колони има: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Дължина на многомерен масив</a:t>
            </a:r>
            <a:endParaRPr lang="en-US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560314" y="4331385"/>
            <a:ext cx="11069444" cy="584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intMatrix.</a:t>
            </a:r>
            <a:r>
              <a:rPr lang="en-US" dirty="0" err="1">
                <a:solidFill>
                  <a:srgbClr val="FFC0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Text Placeholder 5"/>
          <p:cNvSpPr txBox="1"/>
          <p:nvPr/>
        </p:nvSpPr>
        <p:spPr>
          <a:xfrm>
            <a:off x="560314" y="5719862"/>
            <a:ext cx="11069444" cy="584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intMatrix.</a:t>
            </a:r>
            <a:r>
              <a:rPr lang="en-US" dirty="0" err="1">
                <a:solidFill>
                  <a:srgbClr val="FFC0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13</TotalTime>
  <Words>1094</Words>
  <Application>Microsoft Office PowerPoint</Application>
  <PresentationFormat>Custom</PresentationFormat>
  <Paragraphs>224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Многомерни масиви</vt:lpstr>
      <vt:lpstr>Съдържание</vt:lpstr>
      <vt:lpstr>Какво е многомерен масив?</vt:lpstr>
      <vt:lpstr>Двумерен масив – таблица или матрица</vt:lpstr>
      <vt:lpstr>Деклариране на многомерен масив</vt:lpstr>
      <vt:lpstr>Деклариране и заделяне</vt:lpstr>
      <vt:lpstr>Инициализация на двумерен масив</vt:lpstr>
      <vt:lpstr>Достъп до елементите на многомерен масив</vt:lpstr>
      <vt:lpstr>Дължина на многомерен масив</vt:lpstr>
      <vt:lpstr>Пример: Отпечатване на матрица</vt:lpstr>
      <vt:lpstr>Пример: Вход / изход на матрица</vt:lpstr>
      <vt:lpstr>Задача: Средноаритметично по редове</vt:lpstr>
      <vt:lpstr>Пример: Средноаритметично по редове</vt:lpstr>
      <vt:lpstr>Решение: Средноаритметично по редове</vt:lpstr>
      <vt:lpstr>Какво научихме този час?</vt:lpstr>
      <vt:lpstr>Многомерни масиви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304</cp:revision>
  <dcterms:created xsi:type="dcterms:W3CDTF">2021-02-21T23:12:05Z</dcterms:created>
  <dcterms:modified xsi:type="dcterms:W3CDTF">2021-02-21T23:30:32Z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