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  <p:sldMasterId id="2147483659" r:id="rId3"/>
  </p:sldMasterIdLst>
  <p:notesMasterIdLst>
    <p:notesMasterId r:id="rId20"/>
  </p:notesMasterIdLst>
  <p:handoutMasterIdLst>
    <p:handoutMasterId r:id="rId21"/>
  </p:handoutMasterIdLst>
  <p:sldIdLst>
    <p:sldId id="704" r:id="rId4"/>
    <p:sldId id="705" r:id="rId5"/>
    <p:sldId id="710" r:id="rId6"/>
    <p:sldId id="713" r:id="rId7"/>
    <p:sldId id="714" r:id="rId8"/>
    <p:sldId id="734" r:id="rId9"/>
    <p:sldId id="721" r:id="rId10"/>
    <p:sldId id="722" r:id="rId11"/>
    <p:sldId id="723" r:id="rId12"/>
    <p:sldId id="724" r:id="rId13"/>
    <p:sldId id="725" r:id="rId14"/>
    <p:sldId id="726" r:id="rId15"/>
    <p:sldId id="728" r:id="rId16"/>
    <p:sldId id="708" r:id="rId17"/>
    <p:sldId id="706" r:id="rId18"/>
    <p:sldId id="707" r:id="rId19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B07698-A049-46C3-A908-DDFF42B11053}">
          <p14:sldIdLst>
            <p14:sldId id="704"/>
            <p14:sldId id="705"/>
          </p14:sldIdLst>
        </p14:section>
        <p14:section name="Events Overview" id="{14467032-FC4C-46B8-974B-2A6166D77C53}">
          <p14:sldIdLst>
            <p14:sldId id="710"/>
            <p14:sldId id="713"/>
            <p14:sldId id="714"/>
            <p14:sldId id="734"/>
            <p14:sldId id="721"/>
            <p14:sldId id="722"/>
          </p14:sldIdLst>
        </p14:section>
        <p14:section name="Observer" id="{42DAB1A2-0998-4F75-B823-8B935FCE8501}">
          <p14:sldIdLst>
            <p14:sldId id="723"/>
            <p14:sldId id="724"/>
            <p14:sldId id="725"/>
            <p14:sldId id="726"/>
            <p14:sldId id="728"/>
          </p14:sldIdLst>
        </p14:section>
        <p14:section name="Conclusion" id="{2293E331-E1BF-4508-9175-8EA6FEC8EA83}">
          <p14:sldIdLst>
            <p14:sldId id="708"/>
            <p14:sldId id="706"/>
            <p14:sldId id="7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63606"/>
    <a:srgbClr val="F9F0AB"/>
    <a:srgbClr val="F9E6AB"/>
    <a:srgbClr val="F9FAAB"/>
    <a:srgbClr val="767691"/>
    <a:srgbClr val="7676AA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332" autoAdjust="0"/>
  </p:normalViewPr>
  <p:slideViewPr>
    <p:cSldViewPr>
      <p:cViewPr varScale="1">
        <p:scale>
          <a:sx n="81" d="100"/>
          <a:sy n="81" d="100"/>
        </p:scale>
        <p:origin x="82" y="3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6/23/2021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468197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443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54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9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5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16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3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component-oriented programming components publish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other components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notify that something has happened</a:t>
            </a:r>
          </a:p>
          <a:p>
            <a:pPr lvl="2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E.g. moving the mouse causes an event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causes an event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receives an event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order to receive an event, the event receivers should first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subscribe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1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C#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special delegate instances declared by the keyword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component model of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the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subscription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sending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receiving 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events is supported through delegates and events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8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C#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special delegate instances declared by the keyword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component model of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the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subscription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sending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receiving 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events is supported through delegates and events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8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  <a:p>
            <a:r>
              <a:rPr lang="en-US" dirty="0"/>
              <a:t>UI technologies usually have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 loop</a:t>
            </a:r>
            <a:r>
              <a:rPr lang="en-US" dirty="0"/>
              <a:t> running</a:t>
            </a:r>
          </a:p>
          <a:p>
            <a:pPr lvl="1"/>
            <a:r>
              <a:rPr lang="en-US" dirty="0"/>
              <a:t>Waits for events from the underlying operating system and notifies the respective components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// Blocking operation - waits for an event from OS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message = GetMessage();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ProcessMessage(message);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Въведение в събитийното програмиране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9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/>
            <p:cNvSpPr txBox="1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/>
            <p:cNvSpPr txBox="1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/>
            <p:cNvSpPr txBox="1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114" y="3244060"/>
            <a:ext cx="4650927" cy="2664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Субект, наблюдател </a:t>
            </a:r>
            <a:endParaRPr lang="en-US" dirty="0"/>
          </a:p>
          <a:p>
            <a:r>
              <a:rPr lang="en-US" dirty="0" err="1" smtClean="0"/>
              <a:t>ConcreteObserver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Наблюдател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UML</a:t>
            </a:r>
            <a:r>
              <a:rPr lang="bg-BG" dirty="0" smtClean="0"/>
              <a:t> диаграма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>
            <a:off x="6640381" y="3737862"/>
            <a:ext cx="2514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51140" y="2899662"/>
            <a:ext cx="9832641" cy="3120138"/>
            <a:chOff x="1151140" y="2590800"/>
            <a:chExt cx="9832641" cy="3120138"/>
          </a:xfrm>
        </p:grpSpPr>
        <p:cxnSp>
          <p:nvCxnSpPr>
            <p:cNvPr id="38" name="Connector: Elbow 37"/>
            <p:cNvCxnSpPr>
              <a:stCxn id="41" idx="0"/>
              <a:endCxn id="22" idx="2"/>
            </p:cNvCxnSpPr>
            <p:nvPr/>
          </p:nvCxnSpPr>
          <p:spPr>
            <a:xfrm rot="5400000" flipH="1" flipV="1">
              <a:off x="6670941" y="3569798"/>
              <a:ext cx="910338" cy="154314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>
              <a:stCxn id="35" idx="0"/>
              <a:endCxn id="22" idx="2"/>
            </p:cNvCxnSpPr>
            <p:nvPr/>
          </p:nvCxnSpPr>
          <p:spPr>
            <a:xfrm rot="16200000" flipV="1">
              <a:off x="8295610" y="3488271"/>
              <a:ext cx="910338" cy="17061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6" idx="3"/>
              <a:endCxn id="22" idx="1"/>
            </p:cNvCxnSpPr>
            <p:nvPr/>
          </p:nvCxnSpPr>
          <p:spPr>
            <a:xfrm>
              <a:off x="5332412" y="3429000"/>
              <a:ext cx="130796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/>
            <p:cNvSpPr/>
            <p:nvPr/>
          </p:nvSpPr>
          <p:spPr>
            <a:xfrm>
              <a:off x="6640381" y="29718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Observer</a:t>
              </a:r>
            </a:p>
            <a:p>
              <a:pPr algn="ctr"/>
              <a:r>
                <a:rPr lang="en-GB" dirty="0"/>
                <a:t>+notify()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897590" y="47965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8223971" y="47965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1140" y="2590800"/>
              <a:ext cx="4403952" cy="1676400"/>
              <a:chOff x="1151140" y="2819400"/>
              <a:chExt cx="4403952" cy="1676400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1163088" y="2819400"/>
                <a:ext cx="4169324" cy="1676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Subject</a:t>
                </a:r>
              </a:p>
              <a:p>
                <a:pPr algn="ctr"/>
                <a:r>
                  <a:rPr lang="en-GB" dirty="0"/>
                  <a:t>-ObserverCollection</a:t>
                </a:r>
              </a:p>
              <a:p>
                <a:pPr algn="ctr"/>
                <a:r>
                  <a:rPr lang="en-GB" dirty="0"/>
                  <a:t>+registerObserver(Observer)</a:t>
                </a:r>
              </a:p>
              <a:p>
                <a:pPr algn="ctr"/>
                <a:r>
                  <a:rPr lang="en-GB" dirty="0"/>
                  <a:t>+notifyObservers()</a:t>
                </a:r>
              </a:p>
            </p:txBody>
          </p:sp>
          <p:sp>
            <p:nvSpPr>
              <p:cNvPr id="24" name="Flowchart: Decision 23"/>
              <p:cNvSpPr/>
              <p:nvPr/>
            </p:nvSpPr>
            <p:spPr>
              <a:xfrm>
                <a:off x="5324904" y="3591128"/>
                <a:ext cx="230188" cy="152400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163088" y="3276600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151140" y="3686784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51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noProof="1" smtClean="0">
                <a:latin typeface="+mj-lt"/>
              </a:rPr>
              <a:t>Създайте набор от интерфейси, с които един обект може да уведомява други за някакво събитие, случило се при него</a:t>
            </a:r>
            <a:endParaRPr lang="en-US" noProof="1">
              <a:latin typeface="+mj-lt"/>
            </a:endParaRPr>
          </a:p>
          <a:p>
            <a:r>
              <a:rPr lang="bg-BG" noProof="1" smtClean="0"/>
              <a:t>интерфейс</a:t>
            </a:r>
            <a:r>
              <a:rPr lang="en-US" noProof="1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Register(IObserver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Unregister(IObserver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NotifyObservers(int)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noProof="1" smtClean="0">
                <a:latin typeface="+mj-lt"/>
              </a:rPr>
              <a:t>интерфейс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Notify(int)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/>
              <a:t>Н</a:t>
            </a:r>
            <a:r>
              <a:rPr lang="bg-BG" dirty="0" smtClean="0"/>
              <a:t>аблюдател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Наблюдател (интерфейси)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46383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Register(IObserver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Unregister(IObserver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NotifyObservers(int data);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441960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Notify(int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5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: </a:t>
            </a:r>
            <a:r>
              <a:rPr lang="bg-BG" dirty="0" smtClean="0"/>
              <a:t>Наблюдател (реализация)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8012" y="929374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this.observers.add(observer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this.observers.remove(observer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NotifyObservers(int data)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 (IObserver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observers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observer.Notify(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04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998412" cy="553001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позволяват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абонамент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известия относно 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нещо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случващо се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обект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Получателите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 събитието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се абонират за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него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го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обработват,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след като събитието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настъпи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Записването е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+=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а отписването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-=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„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се случи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",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всички абонат</a:t>
            </a:r>
            <a:r>
              <a:rPr lang="" alt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</a:t>
            </a:r>
            <a:br>
              <a:rPr lang="" alt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" alt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получават уведомление за него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Получават и кой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изпращача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и </a:t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друга информация, чрез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EventArgs</a:t>
            </a:r>
            <a:endParaRPr lang="bg-BG" dirty="0" smtClean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7612" y="2596607"/>
            <a:ext cx="3015329" cy="3888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събитийното програмиране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Събития</a:t>
            </a: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събития</a:t>
            </a: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Известяване за събития</a:t>
            </a: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Цикъл на </a:t>
            </a:r>
            <a:r>
              <a:rPr lang="bg-BG" dirty="0" smtClean="0"/>
              <a:t>събитията</a:t>
            </a: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Шаблон Наблюдател</a:t>
            </a:r>
            <a:endParaRPr lang="bg-BG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Механизъм за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уведомление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Чрез тях един компонент известява други компоненти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, че нещо се е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случило</a:t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Играят централна роля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платформата и по-специално </a:t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графичните и уеб приложения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Какво са събитията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44778" y="3429000"/>
            <a:ext cx="6754203" cy="1286691"/>
            <a:chOff x="2665412" y="4267200"/>
            <a:chExt cx="7142960" cy="1286691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2665412" y="4334691"/>
              <a:ext cx="2514600" cy="1219200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bg-BG" sz="3600" b="1" noProof="1" smtClean="0">
                  <a:solidFill>
                    <a:srgbClr val="F0A22E">
                      <a:lumMod val="60000"/>
                      <a:lumOff val="4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Бутон</a:t>
              </a:r>
              <a:endParaRPr lang="en-US" b="1" noProof="1">
                <a:solidFill>
                  <a:srgbClr val="F0A22E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561012" y="4267200"/>
              <a:ext cx="4247360" cy="1286691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95000"/>
                </a:lnSpc>
              </a:pPr>
              <a:r>
                <a:rPr lang="bg-BG" sz="3600" b="1" dirty="0" smtClean="0">
                  <a:solidFill>
                    <a:srgbClr val="F0A22E">
                      <a:lumMod val="60000"/>
                      <a:lumOff val="4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Събитие </a:t>
              </a:r>
              <a:r>
                <a:rPr lang="en-US" sz="3600" b="1" dirty="0" smtClean="0">
                  <a:solidFill>
                    <a:srgbClr val="F0A22E">
                      <a:lumMod val="60000"/>
                      <a:lumOff val="4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Click</a:t>
              </a:r>
              <a:endParaRPr lang="en-US" sz="3600" b="1" dirty="0">
                <a:solidFill>
                  <a:srgbClr val="F0A22E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7676402" y="3443304"/>
            <a:ext cx="3880909" cy="1219200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sz="3200" b="1" noProof="1" smtClean="0">
                <a:solidFill>
                  <a:srgbClr val="F0A22E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Код, изпълняван</a:t>
            </a:r>
            <a:br>
              <a:rPr lang="bg-BG" sz="3200" b="1" noProof="1" smtClean="0">
                <a:solidFill>
                  <a:srgbClr val="F0A22E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bg-BG" sz="3200" b="1" noProof="1" smtClean="0">
                <a:solidFill>
                  <a:srgbClr val="F0A22E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при натискане</a:t>
            </a:r>
            <a:endParaRPr lang="en-US" sz="2000" b="1" noProof="1">
              <a:solidFill>
                <a:srgbClr val="F0A22E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Обектът, който поражда дадено събитие, е негов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подател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Обектът, който го получава, се нарича негов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получател</a:t>
            </a:r>
          </a:p>
          <a:p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да получат едно събитие, получателите първо трябва да се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"абонират за събитието"</a:t>
            </a:r>
          </a:p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Обектите, създаващи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не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необходимо изрично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да знаят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кои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ще обработват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събитието</a:t>
            </a:r>
            <a:endParaRPr lang="en-US" dirty="0" smtClean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се обработва от метод 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обекта-получател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 събитие се подават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изпращач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EventArgs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данни за събитието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Как работят събитията?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61212" y="3124199"/>
            <a:ext cx="4834022" cy="3249145"/>
            <a:chOff x="6838845" y="2253315"/>
            <a:chExt cx="5171973" cy="41114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8845" y="2253315"/>
              <a:ext cx="5171973" cy="411144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678" t="42434" r="71948" b="42806"/>
            <a:stretch/>
          </p:blipFill>
          <p:spPr>
            <a:xfrm>
              <a:off x="8277018" y="5755159"/>
              <a:ext cx="1371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0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да може даден компонент да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уведомява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другите за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събитие, то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трябва да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е дефинирано в неговия клас с ключовата дума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event</a:t>
            </a:r>
            <a:endParaRPr lang="bg-BG" sz="36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 в класа </a:t>
            </a:r>
            <a:r>
              <a:rPr lang="arn-CL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Button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можем да видим следното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6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6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36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в 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C#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са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инстанции 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делегати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Делегатите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са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специални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типове в 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C#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които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съдържат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референция (указател) към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метод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като своя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стойност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Описва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сигнатурата на метода (параметрите и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връщаната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стойност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събитие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5415" y="3713818"/>
            <a:ext cx="110109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event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MouseEventHandler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DoubleMouseClick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6212" y="2209800"/>
            <a:ext cx="8947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5415" y="2989228"/>
            <a:ext cx="110109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event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EventHandler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DoubleClick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2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Даден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компонент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може да </a:t>
            </a:r>
            <a:r>
              <a:rPr lang="bg-BG" sz="32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получи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и </a:t>
            </a:r>
            <a:r>
              <a:rPr lang="bg-BG" sz="32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обработи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2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</a:t>
            </a:r>
            <a:r>
              <a:rPr lang="bg-BG" sz="32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е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от друг компонент </a:t>
            </a:r>
            <a:r>
              <a:rPr lang="bg-BG" sz="32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чрез свой метод</a:t>
            </a:r>
          </a:p>
          <a:p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 </a:t>
            </a:r>
            <a:r>
              <a:rPr lang="bg-BG" sz="32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двойно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щракване върху бутон се генерира метод, който ще служи за обработка на събитието по натискането му:</a:t>
            </a:r>
            <a:b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bg-BG" sz="40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А в метода </a:t>
            </a:r>
            <a:r>
              <a:rPr lang="en-GB" sz="32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InitializeComponent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автоматично се добавя реда:</a:t>
            </a:r>
            <a:r>
              <a:rPr lang="bg-BG" sz="3200" dirty="0"/>
              <a:t/>
            </a:r>
            <a:br>
              <a:rPr lang="bg-BG" sz="3200" dirty="0"/>
            </a:br>
            <a:endParaRPr lang="bg-BG" sz="3200" dirty="0" smtClean="0"/>
          </a:p>
          <a:p>
            <a:r>
              <a:rPr lang="bg-BG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Чрез него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метода се </a:t>
            </a:r>
            <a:r>
              <a:rPr lang="bg-BG" sz="32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абонира за получаване на събития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от бутона</a:t>
            </a:r>
          </a:p>
          <a:p>
            <a:pPr lvl="1"/>
            <a:r>
              <a:rPr lang="bg-BG" sz="30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Отписването от абонамент </a:t>
            </a:r>
            <a:r>
              <a:rPr lang="bg-BG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събитието става с </a:t>
            </a:r>
            <a:r>
              <a:rPr lang="bg-BG" sz="3000" dirty="0" smtClean="0">
                <a:solidFill>
                  <a:srgbClr val="FFC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-=</a:t>
            </a:r>
            <a:endParaRPr lang="en-US" sz="3000" dirty="0">
              <a:solidFill>
                <a:srgbClr val="FFC000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- п</a:t>
            </a:r>
            <a:r>
              <a:rPr lang="bg-BG" dirty="0" smtClean="0"/>
              <a:t>олучател </a:t>
            </a:r>
            <a:r>
              <a:rPr lang="bg-BG" dirty="0" smtClean="0"/>
              <a:t>на събитие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4807293"/>
            <a:ext cx="11353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this.button1.Click </a:t>
            </a:r>
            <a:r>
              <a:rPr lang="en-US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new System.EventHandler(this.</a:t>
            </a:r>
            <a:r>
              <a:rPr lang="en-US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button1_Click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6212" y="2209800"/>
            <a:ext cx="8947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1812" y="3551250"/>
            <a:ext cx="113897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private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button1_Click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(object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sender, EventArgs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{ … 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88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на събитията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04612" y="6468676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70823" y="762000"/>
            <a:ext cx="5548200" cy="2438399"/>
            <a:chOff x="4428784" y="1600200"/>
            <a:chExt cx="3527938" cy="1538049"/>
          </a:xfrm>
        </p:grpSpPr>
        <p:sp>
          <p:nvSpPr>
            <p:cNvPr id="12" name="Rounded Rectangle 11"/>
            <p:cNvSpPr/>
            <p:nvPr/>
          </p:nvSpPr>
          <p:spPr>
            <a:xfrm>
              <a:off x="4875212" y="1600200"/>
              <a:ext cx="2635082" cy="533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600" dirty="0" smtClean="0"/>
                <a:t>Чака за събития</a:t>
              </a:r>
              <a:endParaRPr lang="en-US" sz="3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84015" y="2604849"/>
              <a:ext cx="2635082" cy="533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600" dirty="0" smtClean="0"/>
                <a:t>Обработва събития</a:t>
              </a:r>
              <a:endParaRPr lang="en-US" sz="3600" dirty="0"/>
            </a:p>
          </p:txBody>
        </p:sp>
        <p:sp>
          <p:nvSpPr>
            <p:cNvPr id="14" name="Curved Left Arrow 13"/>
            <p:cNvSpPr/>
            <p:nvPr/>
          </p:nvSpPr>
          <p:spPr>
            <a:xfrm>
              <a:off x="7527900" y="1828800"/>
              <a:ext cx="428822" cy="10859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6"/>
            <p:cNvSpPr/>
            <p:nvPr/>
          </p:nvSpPr>
          <p:spPr>
            <a:xfrm rot="10800000">
              <a:off x="4428784" y="1785924"/>
              <a:ext cx="428822" cy="10859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4212" y="3591360"/>
            <a:ext cx="5634396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while (message != "quit")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//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чака за събитие на ОС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message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GetMessage()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ProcessMessage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(message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Получава събития от ОС</a:t>
            </a:r>
          </a:p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Извиква методи за </a:t>
            </a:r>
            <a:b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обработката на някои от тях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5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595" y="40640"/>
            <a:ext cx="11392535" cy="1110615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Обработка на събитието </a:t>
            </a:r>
            <a:r>
              <a:rPr lang="en-US" dirty="0" smtClean="0"/>
              <a:t>Click</a:t>
            </a:r>
            <a:r>
              <a:rPr lang="bg-BG" dirty="0" smtClean="0"/>
              <a:t> на мишката </a:t>
            </a:r>
            <a:r>
              <a:rPr lang="en-US" dirty="0" smtClean="0"/>
              <a:t>UI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811" y="1295400"/>
            <a:ext cx="11049001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partial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MainWindow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: Window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MainWindow()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this.InitializeComponent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this.MouseDown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this.MainWindow_MouseClick;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private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MainWindow_MouseClick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(object sender,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                       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MouseButtonEventArgs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MessageBox.Show(string.Format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("Mouse clicked at ({0}, {1})",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     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e.MouseDevice.GetPosition(this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).X,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     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e.MouseDevice.GetPosition(this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).Y));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9412" y="1066800"/>
            <a:ext cx="3886200" cy="1437820"/>
          </a:xfrm>
          <a:prstGeom prst="wedgeRoundRectCallout">
            <a:avLst>
              <a:gd name="adj1" fmla="val 578"/>
              <a:gd name="adj2" fmla="val 14833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noProof="1" smtClean="0">
                <a:latin typeface="+mj-lt"/>
                <a:cs typeface="Consolas" panose="020B0609020204030204" pitchFamily="49" charset="0"/>
              </a:rPr>
              <a:t>Получава данни за щракване на мишката </a:t>
            </a:r>
            <a:r>
              <a:rPr lang="en-US" sz="2300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bg-BG" sz="2300" noProof="1" smtClean="0">
                <a:latin typeface="+mj-lt"/>
                <a:cs typeface="Consolas" panose="020B0609020204030204" pitchFamily="49" charset="0"/>
              </a:rPr>
              <a:t>като</a:t>
            </a:r>
            <a:r>
              <a:rPr lang="en-US" sz="2300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MouseButtonEventArgs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Дефинира връзка</a:t>
            </a:r>
            <a:r>
              <a:rPr lang="en-GB" dirty="0" smtClean="0"/>
              <a:t> </a:t>
            </a:r>
            <a:r>
              <a:rPr lang="" altLang="bg-BG" b="1" dirty="0" smtClean="0">
                <a:solidFill>
                  <a:schemeClr val="tx2">
                    <a:lumMod val="75000"/>
                  </a:schemeClr>
                </a:solidFill>
              </a:rPr>
              <a:t>”е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дно към много</a:t>
            </a:r>
            <a:r>
              <a:rPr lang="" altLang="bg-BG" b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" altLang="bg-BG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ne-to-many</a:t>
            </a:r>
            <a:r>
              <a:rPr lang="" altLang="en-GB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Наблюдателите</a:t>
            </a:r>
            <a:r>
              <a:rPr lang="ru-RU" dirty="0" smtClean="0"/>
              <a:t> се </a:t>
            </a:r>
            <a:r>
              <a:rPr lang="" altLang="ru-RU" dirty="0" smtClean="0"/>
              <a:t>уведомяват при </a:t>
            </a:r>
            <a:r>
              <a:rPr lang="ru-RU" dirty="0" smtClean="0"/>
              <a:t>настъпване на събитие 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" y="40640"/>
            <a:ext cx="11550650" cy="1110615"/>
          </a:xfrm>
        </p:spPr>
        <p:txBody>
          <a:bodyPr>
            <a:normAutofit/>
          </a:bodyPr>
          <a:lstStyle/>
          <a:p>
            <a:r>
              <a:rPr lang="en-US" dirty="0" smtClean="0"/>
              <a:t>"</a:t>
            </a:r>
            <a:r>
              <a:rPr lang="bg-BG" dirty="0" smtClean="0"/>
              <a:t>Наблюдател</a:t>
            </a:r>
            <a:r>
              <a:rPr lang="bg-BG" dirty="0"/>
              <a:t>/</a:t>
            </a:r>
            <a:r>
              <a:rPr lang="bg-BG" dirty="0" smtClean="0"/>
              <a:t>слушател</a:t>
            </a:r>
            <a:r>
              <a:rPr lang="en-US" dirty="0" smtClean="0"/>
              <a:t>"</a:t>
            </a:r>
            <a:r>
              <a:rPr lang="bg-BG" dirty="0" smtClean="0"/>
              <a:t> шаблон в проектирането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124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Subject subject = new Subject();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subject.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subject.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addObserver(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ru-RU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subject.</a:t>
            </a:r>
            <a:r>
              <a:rPr lang="en-US" altLang="ru-RU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NotifyObservers()</a:t>
            </a:r>
            <a:r>
              <a:rPr lang="en-US" altLang="ru-RU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" altLang="ru-RU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950</Words>
  <Application>Microsoft Office PowerPoint</Application>
  <PresentationFormat>Custom</PresentationFormat>
  <Paragraphs>216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PowerPoint Presentation</vt:lpstr>
      <vt:lpstr>Съдържание</vt:lpstr>
      <vt:lpstr>Какво са събитията?</vt:lpstr>
      <vt:lpstr>Как работят събитията?</vt:lpstr>
      <vt:lpstr>Дефиниране на събитие</vt:lpstr>
      <vt:lpstr>Метод - получател на събитие</vt:lpstr>
      <vt:lpstr>Цикъл на събитията</vt:lpstr>
      <vt:lpstr>Обработка на събитието Click на мишката UI – Пример</vt:lpstr>
      <vt:lpstr>"Наблюдател/слушател" шаблон в проектирането</vt:lpstr>
      <vt:lpstr>Наблюдател – UML диаграма</vt:lpstr>
      <vt:lpstr>Задача: Наблюдател</vt:lpstr>
      <vt:lpstr>Решение: Наблюдател (интерфейси)</vt:lpstr>
      <vt:lpstr>Решение : Наблюдател (реализация)</vt:lpstr>
      <vt:lpstr>Какво научихме?</vt:lpstr>
      <vt:lpstr>Въведение в събитийното програмиране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/>
  <cp:keywords>Other Types, Enumerations, Structures, Generics, Attributes, OOP, programming, course, SoftUni, Software University</cp:keywords>
  <dc:description>Software University Foundation - http://softuni.org</dc:description>
  <cp:lastModifiedBy/>
  <cp:revision>2</cp:revision>
  <dcterms:created xsi:type="dcterms:W3CDTF">2019-10-12T19:31:00Z</dcterms:created>
  <dcterms:modified xsi:type="dcterms:W3CDTF">2021-06-23T00:31:48Z</dcterms:modified>
  <cp:category>programming,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1033-11.1.0.8865</vt:lpwstr>
  </property>
</Properties>
</file>