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83" r:id="rId6"/>
    <p:sldId id="263" r:id="rId7"/>
    <p:sldId id="265" r:id="rId8"/>
    <p:sldId id="28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6" autoAdjust="0"/>
    <p:restoredTop sz="96473" autoAdjust="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dmanolov/sketches/YhW3N5Qv5" TargetMode="External"/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JavaScript/First_steps/Strings#Template_literals" TargetMode="External"/><Relationship Id="rId3" Type="http://schemas.openxmlformats.org/officeDocument/2006/relationships/hyperlink" Target="https://bg.khanacademy.org/computing/computer-programming/programming/objects/pt/intro-to-objects" TargetMode="External"/><Relationship Id="rId7" Type="http://schemas.openxmlformats.org/officeDocument/2006/relationships/hyperlink" Target="https://developer.mozilla.org/bg/docs/Web/JavaScript/Reference/Functions/Method_definitions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Learn/JavaScript/Objects/Basics" TargetMode="External"/><Relationship Id="rId5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bg.khanacademy.org/computing/computer-programming/programming/objects/pt/modifying-obje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dmanolov/sketches/qsGjfPg8v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ditor.p5js.org/dmanolov/sketches/YhW3N5Qv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bg-BG" dirty="0" smtClean="0"/>
              <a:t>Параметри на играта и героя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05: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занятието: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g-BG" dirty="0" smtClean="0"/>
              <a:t>да създадем </a:t>
            </a:r>
            <a:r>
              <a:rPr lang="bg-BG" dirty="0" smtClean="0">
                <a:solidFill>
                  <a:schemeClr val="accent2"/>
                </a:solidFill>
              </a:rPr>
              <a:t>обект</a:t>
            </a:r>
            <a:r>
              <a:rPr lang="bg-BG" dirty="0" smtClean="0"/>
              <a:t> за </a:t>
            </a:r>
            <a:r>
              <a:rPr lang="bg-BG" dirty="0" smtClean="0">
                <a:solidFill>
                  <a:schemeClr val="accent2"/>
                </a:solidFill>
              </a:rPr>
              <a:t>играта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2"/>
                </a:solidFill>
              </a:rPr>
              <a:t>героя</a:t>
            </a:r>
          </a:p>
          <a:p>
            <a:pPr fontAlgn="base"/>
            <a:r>
              <a:rPr lang="bg-BG" noProof="0" dirty="0" smtClean="0"/>
              <a:t>да можем да </a:t>
            </a:r>
            <a:r>
              <a:rPr lang="bg-BG" noProof="0" dirty="0" smtClean="0">
                <a:solidFill>
                  <a:schemeClr val="accent2"/>
                </a:solidFill>
              </a:rPr>
              <a:t>извеждаме</a:t>
            </a:r>
            <a:r>
              <a:rPr lang="bg-BG" noProof="0" dirty="0" smtClean="0"/>
              <a:t> </a:t>
            </a:r>
            <a:r>
              <a:rPr lang="bg-BG" noProof="0" dirty="0" smtClean="0">
                <a:solidFill>
                  <a:schemeClr val="accent2"/>
                </a:solidFill>
              </a:rPr>
              <a:t>текст</a:t>
            </a:r>
            <a:r>
              <a:rPr lang="bg-BG" noProof="0" dirty="0" smtClean="0"/>
              <a:t> в играта</a:t>
            </a:r>
          </a:p>
          <a:p>
            <a:pPr lvl="1"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За какво ще говорим: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321975" cy="4195481"/>
          </a:xfrm>
        </p:spPr>
        <p:txBody>
          <a:bodyPr>
            <a:normAutofit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Обекти </a:t>
            </a:r>
            <a:r>
              <a:rPr lang="bg-BG" noProof="0" dirty="0" smtClean="0"/>
              <a:t>и техните:</a:t>
            </a:r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Свойства </a:t>
            </a:r>
            <a:r>
              <a:rPr lang="bg-BG" noProof="0" dirty="0" smtClean="0"/>
              <a:t>и </a:t>
            </a:r>
          </a:p>
          <a:p>
            <a:pPr lvl="1" fontAlgn="base"/>
            <a:r>
              <a:rPr lang="bg-BG" dirty="0" smtClean="0">
                <a:solidFill>
                  <a:schemeClr val="accent2"/>
                </a:solidFill>
              </a:rPr>
              <a:t>Методи</a:t>
            </a:r>
            <a:endParaRPr lang="bg-BG" noProof="0" dirty="0" smtClean="0"/>
          </a:p>
          <a:p>
            <a:pPr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2995" y="1853565"/>
            <a:ext cx="10774680" cy="4606290"/>
          </a:xfrm>
        </p:spPr>
        <p:txBody>
          <a:bodyPr>
            <a:normAutofit fontScale="95000"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Обектите</a:t>
            </a:r>
            <a:r>
              <a:rPr lang="bg-BG" noProof="0" dirty="0" smtClean="0"/>
              <a:t> </a:t>
            </a:r>
            <a:r>
              <a:rPr lang="bg-BG" dirty="0" smtClean="0"/>
              <a:t>позволяват да съберем на едно място логически свързани данни и процедури за обработката им</a:t>
            </a:r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Свойствата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/>
              <a:t>н</a:t>
            </a:r>
            <a:r>
              <a:rPr lang="bg-BG" dirty="0" smtClean="0"/>
              <a:t>а обекта съдържат неговите данни</a:t>
            </a:r>
          </a:p>
          <a:p>
            <a:pPr lvl="1" fontAlgn="base"/>
            <a:r>
              <a:rPr lang="bg-BG" dirty="0" smtClean="0"/>
              <a:t>те са като променливи, но дефинирани само за този обект</a:t>
            </a:r>
            <a:endParaRPr lang="bg-BG" noProof="0" dirty="0" smtClean="0"/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Методите </a:t>
            </a:r>
            <a:r>
              <a:rPr lang="bg-BG" dirty="0" smtClean="0"/>
              <a:t>на обекта са функции, които имат достъп до данните (свойствата) на обекта</a:t>
            </a:r>
          </a:p>
          <a:p>
            <a:pPr lvl="1" fontAlgn="base"/>
            <a:r>
              <a:rPr lang="bg-BG" dirty="0" smtClean="0"/>
              <a:t>те може да се извикват само от името на някой обект</a:t>
            </a:r>
          </a:p>
          <a:p>
            <a:pPr lvl="1" fontAlgn="base"/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06781" cy="945259"/>
          </a:xfrm>
        </p:spPr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3677" y="2145323"/>
            <a:ext cx="7895492" cy="431453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72500" lnSpcReduction="20000"/>
          </a:bodyPr>
          <a:lstStyle/>
          <a:p>
            <a:pPr marL="18000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180000" indent="0">
              <a:buNone/>
            </a:pPr>
            <a:r>
              <a:rPr lang="bg-BG" dirty="0" err="1" smtClean="0">
                <a:latin typeface="Consolas" panose="020B0609020204030204" pitchFamily="49" charset="0"/>
              </a:rPr>
              <a:t>let</a:t>
            </a:r>
            <a:r>
              <a:rPr lang="bg-BG" dirty="0" smtClean="0">
                <a:latin typeface="Consolas" panose="020B0609020204030204" pitchFamily="49" charset="0"/>
              </a:rPr>
              <a:t> </a:t>
            </a:r>
            <a:r>
              <a:rPr lang="bg-BG" dirty="0" err="1">
                <a:solidFill>
                  <a:schemeClr val="accent2"/>
                </a:solidFill>
                <a:latin typeface="Consolas" panose="020B0609020204030204" pitchFamily="49" charset="0"/>
              </a:rPr>
              <a:t>game</a:t>
            </a: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dirty="0">
                <a:latin typeface="Consolas" panose="020B0609020204030204" pitchFamily="49" charset="0"/>
              </a:rPr>
              <a:t>= </a:t>
            </a:r>
            <a:r>
              <a:rPr lang="bg-BG" b="1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</a:p>
          <a:p>
            <a:pPr marL="18000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bg-BG" dirty="0" err="1" smtClean="0">
                <a:latin typeface="Consolas" panose="020B0609020204030204" pitchFamily="49" charset="0"/>
              </a:rPr>
              <a:t>width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400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bg-BG" dirty="0" err="1">
                <a:latin typeface="Consolas" panose="020B0609020204030204" pitchFamily="49" charset="0"/>
              </a:rPr>
              <a:t>height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200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bg-BG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:</a:t>
            </a:r>
            <a:r>
              <a:rPr lang="bg-BG" dirty="0">
                <a:latin typeface="Consolas" panose="020B0609020204030204" pitchFamily="49" charset="0"/>
              </a:rPr>
              <a:t> 220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,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</a:p>
          <a:p>
            <a:pPr marL="18000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bg-BG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draw</a:t>
            </a:r>
            <a:r>
              <a:rPr lang="bg-BG" dirty="0">
                <a:solidFill>
                  <a:schemeClr val="accent3"/>
                </a:solidFill>
                <a:latin typeface="Consolas" panose="020B0609020204030204" pitchFamily="49" charset="0"/>
              </a:rPr>
              <a:t>() {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  </a:t>
            </a:r>
            <a:r>
              <a:rPr lang="bg-BG" dirty="0" err="1">
                <a:latin typeface="Consolas" panose="020B0609020204030204" pitchFamily="49" charset="0"/>
              </a:rPr>
              <a:t>background</a:t>
            </a:r>
            <a:r>
              <a:rPr lang="bg-BG" dirty="0">
                <a:latin typeface="Consolas" panose="020B0609020204030204" pitchFamily="49" charset="0"/>
              </a:rPr>
              <a:t>(</a:t>
            </a:r>
            <a:r>
              <a:rPr lang="bg-BG" dirty="0" err="1">
                <a:solidFill>
                  <a:schemeClr val="accent3"/>
                </a:solidFill>
                <a:latin typeface="Consolas" panose="020B0609020204030204" pitchFamily="49" charset="0"/>
              </a:rPr>
              <a:t>this.</a:t>
            </a:r>
            <a:r>
              <a:rPr lang="bg-BG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bg-BG" dirty="0">
                <a:latin typeface="Consolas" panose="020B0609020204030204" pitchFamily="49" charset="0"/>
              </a:rPr>
              <a:t>); </a:t>
            </a:r>
          </a:p>
          <a:p>
            <a:pPr marL="180000" indent="0">
              <a:buNone/>
            </a:pPr>
            <a:r>
              <a:rPr lang="bg-BG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bg-BG" dirty="0" smtClean="0">
                <a:latin typeface="Consolas" panose="020B0609020204030204" pitchFamily="49" charset="0"/>
              </a:rPr>
              <a:t>  </a:t>
            </a:r>
            <a:endParaRPr lang="bg-BG" dirty="0">
              <a:latin typeface="Consolas" panose="020B0609020204030204" pitchFamily="49" charset="0"/>
            </a:endParaRPr>
          </a:p>
          <a:p>
            <a:pPr marL="180000" indent="0">
              <a:spcAft>
                <a:spcPts val="1200"/>
              </a:spcAft>
              <a:buNone/>
            </a:pPr>
            <a:r>
              <a:rPr lang="bg-BG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bg-BG" dirty="0" smtClean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180000" indent="0">
              <a:spcAft>
                <a:spcPts val="1200"/>
              </a:spcAft>
              <a:buNone/>
            </a:pP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Rounded Rectangular Callout 4"/>
          <p:cNvSpPr/>
          <p:nvPr/>
        </p:nvSpPr>
        <p:spPr>
          <a:xfrm>
            <a:off x="4975006" y="3107005"/>
            <a:ext cx="2905832" cy="433632"/>
          </a:xfrm>
          <a:prstGeom prst="wedgeRoundRectCallout">
            <a:avLst>
              <a:gd name="adj1" fmla="val -83939"/>
              <a:gd name="adj2" fmla="val 31090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свойства на обекта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1488141"/>
            <a:ext cx="1085560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base">
              <a:buNone/>
            </a:pPr>
            <a:r>
              <a:rPr lang="bg-BG" dirty="0" smtClean="0"/>
              <a:t>Пример за деклариране на обект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endParaRPr lang="bg-BG" dirty="0" smtClean="0">
              <a:solidFill>
                <a:schemeClr val="accent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661745" y="3056572"/>
            <a:ext cx="2259623" cy="13716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>
            <a:off x="1661745" y="4639285"/>
            <a:ext cx="4229101" cy="11900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ular Callout 4"/>
          <p:cNvSpPr/>
          <p:nvPr/>
        </p:nvSpPr>
        <p:spPr>
          <a:xfrm>
            <a:off x="4975006" y="2388869"/>
            <a:ext cx="3887639" cy="433632"/>
          </a:xfrm>
          <a:prstGeom prst="wedgeRoundRectCallout">
            <a:avLst>
              <a:gd name="adj1" fmla="val -88297"/>
              <a:gd name="adj2" fmla="val 33118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променливата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bg-BG" dirty="0" smtClean="0">
                <a:solidFill>
                  <a:schemeClr val="tx1"/>
                </a:solidFill>
              </a:rPr>
              <a:t>обект</a:t>
            </a:r>
            <a:endParaRPr lang="bg-BG" dirty="0"/>
          </a:p>
        </p:txBody>
      </p:sp>
      <p:sp>
        <p:nvSpPr>
          <p:cNvPr id="10" name="Rounded Rectangular Callout 4"/>
          <p:cNvSpPr/>
          <p:nvPr/>
        </p:nvSpPr>
        <p:spPr>
          <a:xfrm>
            <a:off x="4975006" y="3751750"/>
            <a:ext cx="2905832" cy="433632"/>
          </a:xfrm>
          <a:prstGeom prst="wedgeRoundRectCallout">
            <a:avLst>
              <a:gd name="adj1" fmla="val -84242"/>
              <a:gd name="adj2" fmla="val 187215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метод на обекта</a:t>
            </a:r>
            <a:endParaRPr lang="bg-BG" dirty="0"/>
          </a:p>
        </p:txBody>
      </p:sp>
      <p:sp>
        <p:nvSpPr>
          <p:cNvPr id="11" name="Rounded Rectangular Callout 4"/>
          <p:cNvSpPr/>
          <p:nvPr/>
        </p:nvSpPr>
        <p:spPr>
          <a:xfrm>
            <a:off x="6156822" y="4470020"/>
            <a:ext cx="2905832" cy="735026"/>
          </a:xfrm>
          <a:prstGeom prst="wedgeRoundRectCallout">
            <a:avLst>
              <a:gd name="adj1" fmla="val -80308"/>
              <a:gd name="adj2" fmla="val 55014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ползваме свойството </a:t>
            </a:r>
            <a:r>
              <a:rPr lang="en-US" dirty="0" smtClean="0">
                <a:solidFill>
                  <a:schemeClr val="accent1"/>
                </a:solidFill>
              </a:rPr>
              <a:t>color </a:t>
            </a:r>
            <a:r>
              <a:rPr lang="bg-BG" dirty="0" smtClean="0">
                <a:solidFill>
                  <a:schemeClr val="tx1"/>
                </a:solidFill>
              </a:rPr>
              <a:t>на обекта</a:t>
            </a:r>
            <a:endParaRPr lang="bg-BG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9402674" y="4888523"/>
            <a:ext cx="2556245" cy="15681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</a:rPr>
              <a:t>draw()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1800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game</a:t>
            </a:r>
            <a:r>
              <a:rPr lang="en-US" sz="2000" dirty="0" err="1" smtClean="0"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draw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18000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bg-BG" sz="2000" dirty="0">
              <a:latin typeface="Consolas" panose="020B0609020204030204" pitchFamily="49" charset="0"/>
            </a:endParaRPr>
          </a:p>
        </p:txBody>
      </p:sp>
      <p:sp>
        <p:nvSpPr>
          <p:cNvPr id="13" name="Rounded Rectangular Callout 4"/>
          <p:cNvSpPr/>
          <p:nvPr/>
        </p:nvSpPr>
        <p:spPr>
          <a:xfrm>
            <a:off x="6156822" y="5455961"/>
            <a:ext cx="2905832" cy="747774"/>
          </a:xfrm>
          <a:prstGeom prst="wedgeRoundRectCallout">
            <a:avLst>
              <a:gd name="adj1" fmla="val 74913"/>
              <a:gd name="adj2" fmla="val 2615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извикваме метода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draw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на обекта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55608" cy="5181600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Влезте в </a:t>
            </a:r>
            <a:r>
              <a:rPr lang="en-US" dirty="0" smtClean="0">
                <a:hlinkClick r:id="rId2"/>
              </a:rPr>
              <a:t>editor.p5js.org</a:t>
            </a:r>
            <a:r>
              <a:rPr lang="bg-BG" dirty="0" smtClean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Отворете си </a:t>
            </a:r>
            <a:r>
              <a:rPr lang="arn-CL" dirty="0"/>
              <a:t>sketch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04.</a:t>
            </a:r>
            <a:r>
              <a:rPr lang="bg-BG" dirty="0" smtClean="0">
                <a:solidFill>
                  <a:schemeClr val="accent2"/>
                </a:solidFill>
              </a:rPr>
              <a:t>Променливи и функции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Запишете го под име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bg-BG" dirty="0">
                <a:solidFill>
                  <a:schemeClr val="accent2"/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bg-BG" dirty="0" smtClean="0">
                <a:solidFill>
                  <a:schemeClr val="accent2"/>
                </a:solidFill>
              </a:rPr>
              <a:t>Обекти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Преработете променливите за героя и играта, така че да станат два обекта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hero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chemeClr val="accent2"/>
                </a:solidFill>
              </a:rPr>
              <a:t>game</a:t>
            </a:r>
            <a:r>
              <a:rPr lang="en-US" dirty="0" smtClean="0"/>
              <a:t>) </a:t>
            </a:r>
            <a:r>
              <a:rPr lang="bg-BG" dirty="0" smtClean="0"/>
              <a:t>и техните свойства</a:t>
            </a:r>
          </a:p>
          <a:p>
            <a:pPr marL="914400" lvl="1" indent="-514350" fontAlgn="base"/>
            <a:r>
              <a:rPr lang="bg-BG" dirty="0" smtClean="0"/>
              <a:t>копирайте или погледнете от </a:t>
            </a:r>
            <a:r>
              <a:rPr lang="bg-BG" dirty="0" smtClean="0">
                <a:hlinkClick r:id="rId3"/>
              </a:rPr>
              <a:t>примера</a:t>
            </a:r>
            <a:r>
              <a:rPr lang="bg-BG" dirty="0" smtClean="0"/>
              <a:t> </a:t>
            </a:r>
          </a:p>
          <a:p>
            <a:pPr marL="914400" lvl="1" indent="-514350" fontAlgn="base"/>
            <a:r>
              <a:rPr lang="bg-BG" dirty="0" smtClean="0"/>
              <a:t>изтрийте редовете, които не важат за вашата игра</a:t>
            </a:r>
          </a:p>
          <a:p>
            <a:pPr marL="914400" lvl="1" indent="-514350" fontAlgn="base"/>
            <a:r>
              <a:rPr lang="bg-BG" dirty="0" smtClean="0"/>
              <a:t>допълнете с коментари за информацията, специфична за вашата игра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Добавете като методи на </a:t>
            </a:r>
            <a:r>
              <a:rPr lang="bg-BG" dirty="0" smtClean="0"/>
              <a:t>обекта </a:t>
            </a:r>
            <a:r>
              <a:rPr lang="bg-BG" dirty="0" smtClean="0"/>
              <a:t>функциите, които ще ползвате в играта 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41590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В Кан Академията: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u="sng" dirty="0" smtClean="0">
                <a:hlinkClick r:id="rId3"/>
              </a:rPr>
              <a:t>Въведение в обектите</a:t>
            </a:r>
            <a:endParaRPr lang="bg-BG" sz="2000" u="sng" dirty="0" smtClean="0">
              <a:hlinkClick r:id="rId2"/>
            </a:endParaRPr>
          </a:p>
          <a:p>
            <a:pPr fontAlgn="base"/>
            <a:r>
              <a:rPr lang="bg-BG" sz="2000" u="sng" dirty="0" smtClean="0">
                <a:hlinkClick r:id="rId4"/>
              </a:rPr>
              <a:t>Промяна на обект</a:t>
            </a:r>
            <a:endParaRPr lang="bg-BG" sz="2000" u="sng" dirty="0" smtClean="0"/>
          </a:p>
          <a:p>
            <a:pPr fontAlgn="base"/>
            <a:endParaRPr lang="bg-BG" sz="2000" u="sng" dirty="0">
              <a:hlinkClick r:id="rId2"/>
            </a:endParaRPr>
          </a:p>
          <a:p>
            <a:pPr marL="0" lvl="0" indent="0" fontAlgn="base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bg-BG" sz="2400" dirty="0">
                <a:solidFill>
                  <a:srgbClr val="EA6312"/>
                </a:solidFill>
                <a:sym typeface="+mn-ea"/>
              </a:rPr>
              <a:t>В</a:t>
            </a:r>
            <a:r>
              <a:rPr lang="" altLang="bg-BG" sz="2400" dirty="0">
                <a:solidFill>
                  <a:srgbClr val="EA6312"/>
                </a:solidFill>
                <a:sym typeface="+mn-ea"/>
              </a:rPr>
              <a:t>ъв W3Schools</a:t>
            </a:r>
            <a:r>
              <a:rPr lang="bg-BG" sz="2400" dirty="0">
                <a:solidFill>
                  <a:srgbClr val="EA6312"/>
                </a:solidFill>
                <a:sym typeface="+mn-ea"/>
              </a:rPr>
              <a:t>:</a:t>
            </a:r>
            <a:endParaRPr lang="bg-BG" sz="2400" u="sng" dirty="0">
              <a:solidFill>
                <a:srgbClr val="EA6312"/>
              </a:solidFill>
              <a:sym typeface="+mn-ea"/>
              <a:hlinkClick r:id="rId2"/>
            </a:endParaRPr>
          </a:p>
          <a:p>
            <a:pPr lvl="0" fontAlgn="base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u="sng" dirty="0">
                <a:solidFill>
                  <a:prstClr val="white"/>
                </a:solidFill>
                <a:sym typeface="+mn-ea"/>
                <a:hlinkClick r:id="rId5"/>
              </a:rPr>
              <a:t>Objects</a:t>
            </a:r>
            <a:endParaRPr lang="bg-BG" sz="2000" dirty="0">
              <a:solidFill>
                <a:prstClr val="white"/>
              </a:solidFill>
              <a:hlinkClick r:id="rId2"/>
            </a:endParaRPr>
          </a:p>
          <a:p>
            <a:pPr fontAlgn="base"/>
            <a:endParaRPr lang="bg-BG" sz="2000" u="sng" dirty="0" smtClean="0">
              <a:hlinkClick r:id="rId2"/>
            </a:endParaRPr>
          </a:p>
          <a:p>
            <a:pPr fontAlgn="base"/>
            <a:endParaRPr lang="bg-BG" sz="2000" u="sn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8755" y="2070100"/>
            <a:ext cx="5310505" cy="442034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В </a:t>
            </a:r>
            <a:r>
              <a:rPr lang="en-US" altLang="bg-BG" sz="2400" dirty="0" smtClean="0">
                <a:solidFill>
                  <a:schemeClr val="accent2"/>
                </a:solidFill>
                <a:sym typeface="+mn-ea"/>
              </a:rPr>
              <a:t>MDN:</a:t>
            </a:r>
          </a:p>
          <a:p>
            <a:pPr fontAlgn="base"/>
            <a:r>
              <a:rPr lang="en-US" sz="2000" u="sng" dirty="0" smtClean="0">
                <a:hlinkClick r:id="rId6"/>
              </a:rPr>
              <a:t>Objects</a:t>
            </a:r>
            <a:endParaRPr lang="en-US" sz="2000" dirty="0"/>
          </a:p>
          <a:p>
            <a:pPr fontAlgn="base"/>
            <a:r>
              <a:rPr lang="en-US" sz="2000" u="sng" dirty="0" smtClean="0">
                <a:hlinkClick r:id="rId7"/>
              </a:rPr>
              <a:t>Methods</a:t>
            </a:r>
            <a:endParaRPr lang="en-US" sz="2000" dirty="0"/>
          </a:p>
          <a:p>
            <a:pPr fontAlgn="base"/>
            <a:r>
              <a:rPr lang="en-US" sz="2000" u="sng" dirty="0" smtClean="0">
                <a:hlinkClick r:id="rId8"/>
              </a:rPr>
              <a:t>Template </a:t>
            </a:r>
            <a:r>
              <a:rPr lang="en-US" sz="2000" u="sng" dirty="0">
                <a:hlinkClick r:id="rId8"/>
              </a:rPr>
              <a:t>literals</a:t>
            </a:r>
            <a:endParaRPr lang="en-US" sz="2000" dirty="0"/>
          </a:p>
          <a:p>
            <a:pPr marL="0" indent="0" fontAlgn="base">
              <a:buNone/>
            </a:pPr>
            <a:endParaRPr lang="en-US" sz="2400" dirty="0" smtClean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парчета код: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1960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Мои примери: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dirty="0">
                <a:hlinkClick r:id="rId3"/>
              </a:rPr>
              <a:t>Пример за </a:t>
            </a:r>
            <a:r>
              <a:rPr lang="bg-BG" sz="2000" dirty="0" smtClean="0">
                <a:hlinkClick r:id="rId3"/>
              </a:rPr>
              <a:t>обект</a:t>
            </a:r>
            <a:endParaRPr lang="bg-BG" sz="2000" dirty="0" smtClean="0"/>
          </a:p>
          <a:p>
            <a:pPr fontAlgn="base"/>
            <a:r>
              <a:rPr lang="bg-BG" sz="2000" dirty="0" smtClean="0">
                <a:hlinkClick r:id="rId4"/>
              </a:rPr>
              <a:t>Обект за героя и играта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20975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293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Параметри на играта и героя</vt:lpstr>
      <vt:lpstr>Цел на занятието:</vt:lpstr>
      <vt:lpstr>За какво ще говорим:</vt:lpstr>
      <vt:lpstr>Какво трябва да знаем:</vt:lpstr>
      <vt:lpstr>Какво трябва да знаем:</vt:lpstr>
      <vt:lpstr>Стъпка по стъпка:</vt:lpstr>
      <vt:lpstr>Уроци за преглеждане:</vt:lpstr>
      <vt:lpstr>Полезни парчета код: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PG</cp:lastModifiedBy>
  <cp:revision>74</cp:revision>
  <dcterms:created xsi:type="dcterms:W3CDTF">2020-11-15T10:18:26Z</dcterms:created>
  <dcterms:modified xsi:type="dcterms:W3CDTF">2020-11-18T11:34:44Z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