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0" r:id="rId3"/>
  </p:sldMasterIdLst>
  <p:notesMasterIdLst>
    <p:notesMasterId r:id="rId34"/>
  </p:notesMasterIdLst>
  <p:handoutMasterIdLst>
    <p:handoutMasterId r:id="rId35"/>
  </p:handoutMasterIdLst>
  <p:sldIdLst>
    <p:sldId id="519" r:id="rId4"/>
    <p:sldId id="520" r:id="rId5"/>
    <p:sldId id="478" r:id="rId6"/>
    <p:sldId id="480" r:id="rId7"/>
    <p:sldId id="481" r:id="rId8"/>
    <p:sldId id="485" r:id="rId9"/>
    <p:sldId id="484" r:id="rId10"/>
    <p:sldId id="489" r:id="rId11"/>
    <p:sldId id="490" r:id="rId12"/>
    <p:sldId id="491" r:id="rId13"/>
    <p:sldId id="492" r:id="rId14"/>
    <p:sldId id="493" r:id="rId15"/>
    <p:sldId id="503" r:id="rId16"/>
    <p:sldId id="504" r:id="rId17"/>
    <p:sldId id="512" r:id="rId18"/>
    <p:sldId id="513" r:id="rId19"/>
    <p:sldId id="526" r:id="rId20"/>
    <p:sldId id="525" r:id="rId21"/>
    <p:sldId id="527" r:id="rId22"/>
    <p:sldId id="528" r:id="rId23"/>
    <p:sldId id="529" r:id="rId24"/>
    <p:sldId id="530" r:id="rId25"/>
    <p:sldId id="531" r:id="rId26"/>
    <p:sldId id="532" r:id="rId27"/>
    <p:sldId id="533" r:id="rId28"/>
    <p:sldId id="534" r:id="rId29"/>
    <p:sldId id="510" r:id="rId30"/>
    <p:sldId id="535" r:id="rId31"/>
    <p:sldId id="523" r:id="rId32"/>
    <p:sldId id="524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4863464-C838-4258-A058-2025A039B3E4}">
          <p14:sldIdLst>
            <p14:sldId id="519"/>
            <p14:sldId id="520"/>
            <p14:sldId id="478"/>
            <p14:sldId id="480"/>
            <p14:sldId id="481"/>
            <p14:sldId id="485"/>
            <p14:sldId id="484"/>
            <p14:sldId id="489"/>
            <p14:sldId id="490"/>
            <p14:sldId id="491"/>
            <p14:sldId id="492"/>
            <p14:sldId id="493"/>
            <p14:sldId id="503"/>
            <p14:sldId id="504"/>
            <p14:sldId id="512"/>
            <p14:sldId id="513"/>
          </p14:sldIdLst>
        </p14:section>
        <p14:section name="Хвърляне на изключения" id="{3087B9C7-CA8C-4DE2-993F-B37093635641}">
          <p14:sldIdLst>
            <p14:sldId id="526"/>
            <p14:sldId id="525"/>
            <p14:sldId id="527"/>
            <p14:sldId id="528"/>
            <p14:sldId id="529"/>
            <p14:sldId id="530"/>
            <p14:sldId id="531"/>
            <p14:sldId id="532"/>
            <p14:sldId id="533"/>
          </p14:sldIdLst>
        </p14:section>
        <p14:section name="Потребителски изключения" id="{5A3867E8-7C74-492F-9796-CBBB7C177CD0}">
          <p14:sldIdLst>
            <p14:sldId id="534"/>
          </p14:sldIdLst>
        </p14:section>
        <p14:section name="Conclusion" id="{F6B91600-FD9A-4C8C-B536-A52109DFAF73}">
          <p14:sldIdLst>
            <p14:sldId id="510"/>
            <p14:sldId id="535"/>
            <p14:sldId id="523"/>
            <p14:sldId id="5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606"/>
    <a:srgbClr val="F0A22E"/>
    <a:srgbClr val="603A14"/>
    <a:srgbClr val="E85C0E"/>
    <a:srgbClr val="BAB398"/>
    <a:srgbClr val="ADA485"/>
    <a:srgbClr val="C6C0AA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47" autoAdjust="0"/>
    <p:restoredTop sz="94533" autoAdjust="0"/>
  </p:normalViewPr>
  <p:slideViewPr>
    <p:cSldViewPr>
      <p:cViewPr varScale="1">
        <p:scale>
          <a:sx n="88" d="100"/>
          <a:sy n="88" d="100"/>
        </p:scale>
        <p:origin x="82" y="20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1/26/2021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94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614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6484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351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54214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2931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0807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96477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6759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88429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© Software University Foundation – </a:t>
            </a:r>
            <a:r>
              <a:rPr lang="en-US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96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682893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© Software University Foundation – </a:t>
            </a:r>
            <a:r>
              <a:rPr lang="en-US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This work is licensed under the </a:t>
            </a:r>
            <a:r>
              <a:rPr lang="en-US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noProof="1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</a:rPr>
              <a:t>license.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44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EE1E64-20FC-4D06-B2D9-D0477C9C9B6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6192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5882A2-37B3-4CA8-9793-FBC405D86674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204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29CA6-5BB0-4430-A3FD-9E6B29777C56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545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E1D4CE-86AF-45DA-8A9D-2B904CCC43F3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5434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A69B2-E48D-40A4-A868-56192CA06198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7027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8548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5568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9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84FE-4AE5-402A-8F45-8233A8C35A0E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2437765" y="76200"/>
            <a:ext cx="9446339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721" y="1066800"/>
            <a:ext cx="11579384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09441" y="1828801"/>
            <a:ext cx="10868369" cy="59974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11477810" y="6553200"/>
            <a:ext cx="609441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7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788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820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126184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540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03154-67DD-4056-8907-5F7123F885BB}" type="datetime1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9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918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s://csharp-book.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122612" y="762000"/>
            <a:ext cx="84436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20000"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Прихващане и </a:t>
            </a:r>
            <a:r>
              <a:rPr lang="bg-BG" dirty="0" smtClean="0"/>
              <a:t>хв</a:t>
            </a:r>
            <a:r>
              <a:rPr lang="bg-BG" dirty="0"/>
              <a:t>ъ</a:t>
            </a:r>
            <a:r>
              <a:rPr lang="bg-BG" dirty="0" smtClean="0"/>
              <a:t>рляне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на изключения</a:t>
            </a:r>
            <a:endParaRPr lang="en-US" dirty="0"/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399659" cy="2524722"/>
            <a:chOff x="745783" y="3624633"/>
            <a:chExt cx="5399659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xmlns="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4F5A4366-F5D6-4393-BD7A-141ED3660C17}"/>
                </a:ext>
              </a:extLst>
            </p:cNvPr>
            <p:cNvSpPr txBox="1"/>
            <p:nvPr/>
          </p:nvSpPr>
          <p:spPr>
            <a:xfrm rot="576164">
              <a:off x="5433388" y="3706052"/>
              <a:ext cx="712054" cy="356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 smtClean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ООП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xmlns="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xmlns="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xmlns="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xmlns="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6"/>
                </a:rPr>
                <a:t>https://it-kariera.mon.bg/e-learning/</a:t>
              </a:r>
              <a:endParaRPr lang="en-GB"/>
            </a:p>
          </p:txBody>
        </p:sp>
      </p:grpSp>
      <p:pic>
        <p:nvPicPr>
          <p:cNvPr id="12" name="Picture 3" descr="C:\Documents\Courses\OOP\OOP Images\exceptional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050" y="3250655"/>
            <a:ext cx="4208962" cy="31501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bg-BG" sz="3200" dirty="0" smtClean="0"/>
              <a:t>Когато се прихваща изключение от даден клас, всички негови наследници (наследени изключения) също се прихващат:</a:t>
            </a:r>
            <a:endParaRPr lang="en-US" sz="32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8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8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800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8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Прихваща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ArithmeticException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 smtClean="0"/>
              <a:t>и всички негови наследници</a:t>
            </a:r>
            <a:r>
              <a:rPr lang="en-US" sz="3000" dirty="0" smtClean="0"/>
              <a:t>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DivideByZeroException</a:t>
            </a: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dirty="0" smtClean="0"/>
              <a:t>и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OverflowException</a:t>
            </a:r>
            <a:endParaRPr lang="en-US" sz="30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Прихващане на изключения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4212" y="2381250"/>
            <a:ext cx="10439400" cy="2665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(System.ArithmeticException)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Handle the caught arithmetic exception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7890" name="Picture 2" descr="http://butterflywebsite.com/clipart/butterfly_net_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595" y="2523612"/>
            <a:ext cx="1744391" cy="1314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36895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Открийте грешката</a:t>
            </a:r>
            <a:r>
              <a:rPr lang="en-US" dirty="0" smtClean="0"/>
              <a:t>!</a:t>
            </a:r>
            <a:endParaRPr lang="bg-BG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08012" y="950178"/>
            <a:ext cx="10874717" cy="57554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str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Int32.Parse(str);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Cannot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parse the number!");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("Invalid integer number!");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(OverflowException)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number is too big to fit in Int32!");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078677" y="2012196"/>
            <a:ext cx="4062942" cy="527804"/>
          </a:xfrm>
          <a:prstGeom prst="wedgeRoundRectCallout">
            <a:avLst>
              <a:gd name="adj1" fmla="val -80795"/>
              <a:gd name="adj2" fmla="val 153007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Това трябва да е последно</a:t>
            </a:r>
            <a:endParaRPr lang="en-US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365275" y="3739396"/>
            <a:ext cx="4062942" cy="527804"/>
          </a:xfrm>
          <a:prstGeom prst="wedgeRoundRectCallout">
            <a:avLst>
              <a:gd name="adj1" fmla="val -93991"/>
              <a:gd name="adj2" fmla="val 26248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Никога не се стига дотук</a:t>
            </a:r>
            <a:endParaRPr lang="en-US" sz="2600" b="1" noProof="1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54640" y="4940300"/>
            <a:ext cx="4062942" cy="527804"/>
          </a:xfrm>
          <a:prstGeom prst="wedgeRoundRectCallout">
            <a:avLst>
              <a:gd name="adj1" fmla="val -100052"/>
              <a:gd name="adj2" fmla="val -18390"/>
              <a:gd name="adj3" fmla="val 16667"/>
            </a:avLst>
          </a:prstGeom>
          <a:solidFill>
            <a:srgbClr val="663606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Никога не се стига дотук</a:t>
            </a:r>
            <a:endParaRPr lang="en-US" sz="26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20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Всички изключения, генерирани в</a:t>
            </a:r>
            <a:r>
              <a:rPr lang="en-US" sz="3200" dirty="0" smtClean="0"/>
              <a:t> </a:t>
            </a:r>
            <a:r>
              <a:rPr lang="en-US" sz="3200" dirty="0"/>
              <a:t>.NET </a:t>
            </a:r>
            <a:r>
              <a:rPr lang="bg-BG" sz="3200" dirty="0" smtClean="0"/>
              <a:t>контролиран код наследяват класа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smtClean="0"/>
              <a:t>Неконтролирания</a:t>
            </a:r>
            <a:r>
              <a:rPr lang="bg-BG" sz="3200"/>
              <a:t>т</a:t>
            </a:r>
            <a:r>
              <a:rPr lang="bg-BG" sz="3200" smtClean="0"/>
              <a:t> </a:t>
            </a:r>
            <a:r>
              <a:rPr lang="bg-BG" sz="3200" dirty="0" smtClean="0"/>
              <a:t>код хвърля други изключения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 smtClean="0"/>
              <a:t>За прихващане </a:t>
            </a:r>
            <a:r>
              <a:rPr lang="bg-BG" sz="3200" dirty="0"/>
              <a:t>на абсолютно всички изключения</a:t>
            </a:r>
            <a:r>
              <a:rPr lang="en-US" sz="3200" dirty="0" smtClean="0"/>
              <a:t> </a:t>
            </a:r>
            <a:r>
              <a:rPr lang="bg-BG" sz="3200" dirty="0" smtClean="0"/>
              <a:t>използвайте</a:t>
            </a:r>
            <a:r>
              <a:rPr lang="en-US" sz="3200" dirty="0" smtClean="0"/>
              <a:t>:</a:t>
            </a:r>
            <a:endParaRPr lang="bg-BG" sz="32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Прихващане на всички изключения</a:t>
            </a:r>
            <a:endParaRPr lang="bg-BG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84212" y="3600033"/>
            <a:ext cx="10744200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raise any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Handle the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3794" name="Picture 2" descr="http://www.agentcats.com/img/catchball1pic2.jpg"/>
          <p:cNvPicPr>
            <a:picLocks noChangeAspect="1" noChangeArrowheads="1"/>
          </p:cNvPicPr>
          <p:nvPr/>
        </p:nvPicPr>
        <p:blipFill>
          <a:blip r:embed="rId3" cstate="screen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3856232"/>
            <a:ext cx="1929897" cy="1695622"/>
          </a:xfrm>
          <a:prstGeom prst="roundRect">
            <a:avLst>
              <a:gd name="adj" fmla="val 13197"/>
            </a:avLst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0033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Конструкцията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dirty="0"/>
          </a:p>
          <a:p>
            <a:endParaRPr lang="en-US" sz="3000" dirty="0"/>
          </a:p>
          <a:p>
            <a:endParaRPr lang="en-US" sz="3000" dirty="0"/>
          </a:p>
          <a:p>
            <a:pPr>
              <a:spcBef>
                <a:spcPts val="1800"/>
              </a:spcBef>
            </a:pPr>
            <a:r>
              <a:rPr lang="bg-BG" dirty="0" smtClean="0"/>
              <a:t>Подсигурява изпълнението на даден блок във всички случаи</a:t>
            </a:r>
            <a:endParaRPr lang="en-US" dirty="0" smtClean="0"/>
          </a:p>
          <a:p>
            <a:pPr lvl="1"/>
            <a:r>
              <a:rPr lang="bg-BG" dirty="0" smtClean="0"/>
              <a:t>Независимо дали ще се генерира изключение в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dirty="0" smtClean="0"/>
              <a:t> </a:t>
            </a:r>
            <a:r>
              <a:rPr lang="bg-BG" dirty="0" smtClean="0"/>
              <a:t>блока</a:t>
            </a:r>
            <a:endParaRPr lang="en-US" dirty="0"/>
          </a:p>
          <a:p>
            <a:r>
              <a:rPr lang="bg-BG" dirty="0" smtClean="0"/>
              <a:t>Използва се за изпълнение на разчистващия код (например освобождаване на заделените в конструкцията ресурси)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Конструкцията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try-finally</a:t>
            </a:r>
            <a:endParaRPr lang="bg-BG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760412" y="1813477"/>
            <a:ext cx="9765872" cy="25299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Do some work that can cause an exception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This block will always execute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73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try-finally</a:t>
            </a:r>
            <a:r>
              <a:rPr lang="bg-BG" dirty="0"/>
              <a:t> - пример</a:t>
            </a:r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507868" y="990600"/>
            <a:ext cx="11173090" cy="57861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TestTryFinally()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Console.WriteLine("Code executed before try-finally.");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string str 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int.Parse(str);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Console.WriteLine("Parsing was successful.");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return; // Exit from the current method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catch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Console.WriteLine("Parsing failed!");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finally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Console.WriteLine("This cleanup code is always executed.");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5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18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Console.WriteLine("This code is after the try-finally block.");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5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185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41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В програмирането често се ползва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"Dispose"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шаблона</a:t>
            </a:r>
            <a:endParaRPr lang="en-US" sz="32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 smtClean="0"/>
              <a:t>Така се подсигуряваме, че всички ресурси са коректно затворени</a:t>
            </a:r>
            <a:endParaRPr lang="en-US" sz="3000" dirty="0" smtClean="0"/>
          </a:p>
          <a:p>
            <a:endParaRPr lang="en-US" sz="3400" dirty="0"/>
          </a:p>
          <a:p>
            <a:endParaRPr lang="en-US" dirty="0" smtClean="0"/>
          </a:p>
          <a:p>
            <a:endParaRPr lang="en-US" sz="3400" dirty="0"/>
          </a:p>
          <a:p>
            <a:r>
              <a:rPr lang="bg-BG" sz="3200" dirty="0" smtClean="0"/>
              <a:t>Същият ефект може да се постигне и чрез</a:t>
            </a:r>
            <a:r>
              <a:rPr lang="en-US" sz="3200" dirty="0" smtClean="0"/>
              <a:t> "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n-US" sz="3200" dirty="0" smtClean="0"/>
              <a:t>" </a:t>
            </a:r>
            <a:r>
              <a:rPr lang="bg-BG" sz="3200" dirty="0" smtClean="0"/>
              <a:t>израза в</a:t>
            </a:r>
            <a:r>
              <a:rPr lang="en-US" sz="3200" dirty="0" smtClean="0"/>
              <a:t> C#: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Командата </a:t>
            </a:r>
            <a:r>
              <a:rPr lang="en-US" dirty="0" smtClean="0"/>
              <a:t>"using"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4" y="5153561"/>
            <a:ext cx="10667998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(&lt;resource&gt;) 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// Use the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resource.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It will be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disposed (closed)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 the end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414" y="2404408"/>
            <a:ext cx="106679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Resource resource =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AllocateResource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Use the resource here …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finally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(resource != null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resource.Dispose</a:t>
            </a: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98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Чете и извежда текстов файл ред по ред</a:t>
            </a:r>
            <a:r>
              <a:rPr lang="en-US" dirty="0" smtClean="0"/>
              <a:t>:</a:t>
            </a:r>
            <a:endParaRPr lang="bg-BG" dirty="0"/>
          </a:p>
        </p:txBody>
      </p:sp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Четене на текстов файл </a:t>
            </a:r>
            <a:r>
              <a:rPr lang="en-US" dirty="0" smtClean="0"/>
              <a:t>– </a:t>
            </a:r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741362" y="1981200"/>
            <a:ext cx="10706100" cy="43396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StreamReader reader = new StreamReader("somefile.txt");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(reader)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 lineNumber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line = reader.ReadLine();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while (line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lineNumber++;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Console.WriteLine("Line {0}: {1}", lineNumber,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line = reader.ReadLine();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4034" name="Picture 2" descr="http://www.fotosearch.com/bthumb/UNC/UNC265/u13148705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133012" y="1828800"/>
            <a:ext cx="1314450" cy="1314450"/>
          </a:xfrm>
          <a:prstGeom prst="roundRect">
            <a:avLst>
              <a:gd name="adj" fmla="val 10461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191823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urved Connector 111"/>
          <p:cNvCxnSpPr>
            <a:stCxn id="83" idx="0"/>
            <a:endCxn id="104" idx="0"/>
          </p:cNvCxnSpPr>
          <p:nvPr/>
        </p:nvCxnSpPr>
        <p:spPr>
          <a:xfrm rot="16200000" flipH="1">
            <a:off x="4833569" y="-830579"/>
            <a:ext cx="2530" cy="5307218"/>
          </a:xfrm>
          <a:prstGeom prst="curvedConnector3">
            <a:avLst>
              <a:gd name="adj1" fmla="val -1844763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65" name="AutoShape 44"/>
          <p:cNvCxnSpPr>
            <a:cxnSpLocks noChangeShapeType="1"/>
          </p:cNvCxnSpPr>
          <p:nvPr/>
        </p:nvCxnSpPr>
        <p:spPr bwMode="auto">
          <a:xfrm flipH="1" flipV="1">
            <a:off x="3144839" y="3756710"/>
            <a:ext cx="2671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74" name="AutoShape 44"/>
          <p:cNvCxnSpPr>
            <a:cxnSpLocks noChangeShapeType="1"/>
          </p:cNvCxnSpPr>
          <p:nvPr/>
        </p:nvCxnSpPr>
        <p:spPr bwMode="auto">
          <a:xfrm flipH="1" flipV="1">
            <a:off x="3144839" y="2908985"/>
            <a:ext cx="2671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82" name="AutoShape 44"/>
          <p:cNvCxnSpPr>
            <a:cxnSpLocks noChangeShapeType="1"/>
          </p:cNvCxnSpPr>
          <p:nvPr/>
        </p:nvCxnSpPr>
        <p:spPr bwMode="auto">
          <a:xfrm flipH="1" flipV="1">
            <a:off x="3144839" y="2063790"/>
            <a:ext cx="2671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15" y="40341"/>
            <a:ext cx="11620597" cy="1110780"/>
          </a:xfrm>
        </p:spPr>
        <p:txBody>
          <a:bodyPr>
            <a:normAutofit/>
          </a:bodyPr>
          <a:lstStyle/>
          <a:p>
            <a:r>
              <a:rPr lang="bg-BG" dirty="0" smtClean="0"/>
              <a:t>Как </a:t>
            </a:r>
            <a:r>
              <a:rPr lang="bg-BG" dirty="0" smtClean="0"/>
              <a:t>работи прихващането на </a:t>
            </a:r>
            <a:r>
              <a:rPr lang="bg-BG" dirty="0" smtClean="0"/>
              <a:t>изключенията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1217612" y="4250641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217612" y="3438486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217612" y="2628861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217612" y="1821765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Метод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9457" y="3792142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Извикване</a:t>
            </a:r>
            <a:b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847203" y="2907327"/>
            <a:ext cx="148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Извикване</a:t>
            </a:r>
            <a:b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69457" y="2083176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Извикване </a:t>
            </a:r>
            <a:b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метод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921104" y="2212290"/>
            <a:ext cx="51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8" name="AutoShape 44"/>
          <p:cNvCxnSpPr>
            <a:cxnSpLocks noChangeShapeType="1"/>
          </p:cNvCxnSpPr>
          <p:nvPr/>
        </p:nvCxnSpPr>
        <p:spPr bwMode="auto">
          <a:xfrm flipH="1" flipV="1">
            <a:off x="8452056" y="3759240"/>
            <a:ext cx="2671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99" name="AutoShape 44"/>
          <p:cNvCxnSpPr>
            <a:cxnSpLocks noChangeShapeType="1"/>
          </p:cNvCxnSpPr>
          <p:nvPr/>
        </p:nvCxnSpPr>
        <p:spPr bwMode="auto">
          <a:xfrm flipH="1" flipV="1">
            <a:off x="8452056" y="2911515"/>
            <a:ext cx="2671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cxnSp>
        <p:nvCxnSpPr>
          <p:cNvPr id="100" name="AutoShape 44"/>
          <p:cNvCxnSpPr>
            <a:cxnSpLocks noChangeShapeType="1"/>
          </p:cNvCxnSpPr>
          <p:nvPr/>
        </p:nvCxnSpPr>
        <p:spPr bwMode="auto">
          <a:xfrm flipH="1" flipV="1">
            <a:off x="8452056" y="2066320"/>
            <a:ext cx="2671" cy="720000"/>
          </a:xfrm>
          <a:prstGeom prst="curvedConnector3">
            <a:avLst>
              <a:gd name="adj1" fmla="val -23397174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101" name="Rounded Rectangle 100"/>
          <p:cNvSpPr/>
          <p:nvPr/>
        </p:nvSpPr>
        <p:spPr>
          <a:xfrm>
            <a:off x="6524830" y="4253171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Main()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6524830" y="3441016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1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6524830" y="2631391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2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6524830" y="1824296"/>
            <a:ext cx="1927226" cy="483245"/>
          </a:xfrm>
          <a:prstGeom prst="roundRect">
            <a:avLst>
              <a:gd name="adj" fmla="val 10310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Method 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117283" y="3746196"/>
            <a:ext cx="135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 </a:t>
            </a:r>
            <a:b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обработчик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117283" y="2901001"/>
            <a:ext cx="135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 </a:t>
            </a:r>
            <a:b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err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обработчик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135573" y="2053276"/>
            <a:ext cx="1485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 </a:t>
            </a:r>
            <a:br>
              <a:rPr lang="bg-BG" sz="1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обработчик</a:t>
            </a:r>
            <a:r>
              <a:rPr lang="bg-BG" sz="18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228321" y="2214820"/>
            <a:ext cx="51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9" name="AutoShape 44"/>
          <p:cNvCxnSpPr>
            <a:cxnSpLocks noChangeShapeType="1"/>
            <a:stCxn id="116" idx="0"/>
            <a:endCxn id="101" idx="2"/>
          </p:cNvCxnSpPr>
          <p:nvPr/>
        </p:nvCxnSpPr>
        <p:spPr bwMode="auto">
          <a:xfrm flipV="1">
            <a:off x="5812172" y="4736416"/>
            <a:ext cx="1676271" cy="515551"/>
          </a:xfrm>
          <a:prstGeom prst="curvedConnector2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115" name="TextBox 114"/>
          <p:cNvSpPr txBox="1"/>
          <p:nvPr/>
        </p:nvSpPr>
        <p:spPr>
          <a:xfrm>
            <a:off x="3325059" y="971550"/>
            <a:ext cx="2960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Хвърляне на изключение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Cloud 115"/>
          <p:cNvSpPr/>
          <p:nvPr/>
        </p:nvSpPr>
        <p:spPr>
          <a:xfrm>
            <a:off x="4086860" y="4743450"/>
            <a:ext cx="1726750" cy="1017032"/>
          </a:xfrm>
          <a:prstGeom prst="cloud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2222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.NET CLR</a:t>
            </a:r>
          </a:p>
        </p:txBody>
      </p:sp>
      <p:cxnSp>
        <p:nvCxnSpPr>
          <p:cNvPr id="118" name="Curved Connector 117"/>
          <p:cNvCxnSpPr>
            <a:stCxn id="116" idx="2"/>
            <a:endCxn id="72" idx="2"/>
          </p:cNvCxnSpPr>
          <p:nvPr/>
        </p:nvCxnSpPr>
        <p:spPr>
          <a:xfrm rot="10800000">
            <a:off x="2181226" y="4733887"/>
            <a:ext cx="1910990" cy="518081"/>
          </a:xfrm>
          <a:prstGeom prst="curvedConnector2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none" w="lg" len="lg"/>
            <a:tailEnd type="stealth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sp>
        <p:nvSpPr>
          <p:cNvPr id="120" name="TextBox 119"/>
          <p:cNvSpPr txBox="1"/>
          <p:nvPr/>
        </p:nvSpPr>
        <p:spPr>
          <a:xfrm rot="809375">
            <a:off x="2094777" y="5149555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Изпълняваме</a:t>
            </a:r>
            <a:b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програмата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TextBox 123"/>
          <p:cNvSpPr txBox="1"/>
          <p:nvPr/>
        </p:nvSpPr>
        <p:spPr>
          <a:xfrm rot="20288132">
            <a:off x="6559557" y="5067502"/>
            <a:ext cx="1358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 </a:t>
            </a:r>
            <a:b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обработчик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7" name="TextBox 146"/>
          <p:cNvSpPr txBox="1"/>
          <p:nvPr/>
        </p:nvSpPr>
        <p:spPr>
          <a:xfrm rot="369246">
            <a:off x="5100698" y="6073316"/>
            <a:ext cx="2615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10. </a:t>
            </a: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съобщение</a:t>
            </a:r>
            <a:b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18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грешка</a:t>
            </a:r>
            <a:endParaRPr lang="en-US" sz="1800" b="1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6" name="AutoShape 44"/>
          <p:cNvCxnSpPr>
            <a:cxnSpLocks noChangeShapeType="1"/>
            <a:endCxn id="116" idx="1"/>
          </p:cNvCxnSpPr>
          <p:nvPr/>
        </p:nvCxnSpPr>
        <p:spPr bwMode="auto">
          <a:xfrm rot="10800000">
            <a:off x="4950235" y="5759401"/>
            <a:ext cx="3402714" cy="336601"/>
          </a:xfrm>
          <a:prstGeom prst="curvedConnector2">
            <a:avLst/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none" w="lg" len="lg"/>
          </a:ln>
          <a:effectLst>
            <a:outerShdw dist="12700" dir="2700000" algn="ctr" rotWithShape="0">
              <a:schemeClr val="bg1">
                <a:lumMod val="75000"/>
                <a:lumOff val="25000"/>
              </a:schemeClr>
            </a:outerShdw>
          </a:effectLst>
        </p:spPr>
      </p:cxnSp>
      <p:pic>
        <p:nvPicPr>
          <p:cNvPr id="3121" name="Picture 49" descr="C:\Trash\CLR-exception-dialog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948" y="5704561"/>
            <a:ext cx="3009321" cy="8105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533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 smtClean="0"/>
              <a:t>Изк</a:t>
            </a:r>
            <a:r>
              <a:rPr lang="bg-BG" dirty="0" smtClean="0"/>
              <a:t>люченията се хвърлят </a:t>
            </a:r>
            <a:r>
              <a:rPr lang="en-US" sz="3400" dirty="0" smtClean="0"/>
              <a:t>(</a:t>
            </a:r>
            <a:r>
              <a:rPr lang="bg-BG" sz="3400" dirty="0" smtClean="0"/>
              <a:t>пораждат</a:t>
            </a:r>
            <a:r>
              <a:rPr lang="en-US" sz="3400" dirty="0" smtClean="0"/>
              <a:t>) </a:t>
            </a:r>
            <a:r>
              <a:rPr lang="bg-BG" sz="3400" dirty="0" smtClean="0"/>
              <a:t>чрез командата</a:t>
            </a:r>
            <a:r>
              <a:rPr lang="en-US" sz="3400" dirty="0" smtClean="0"/>
              <a:t> </a:t>
            </a:r>
            <a:r>
              <a:rPr lang="en-US" sz="34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throw</a:t>
            </a:r>
            <a:endParaRPr lang="en-US" sz="3400" dirty="0" smtClean="0"/>
          </a:p>
          <a:p>
            <a:pPr>
              <a:lnSpc>
                <a:spcPct val="100000"/>
              </a:lnSpc>
            </a:pPr>
            <a:r>
              <a:rPr lang="bg-BG" sz="3200" dirty="0" smtClean="0"/>
              <a:t>Целта е уведомяване на кода, извикал текущия програмен блок, за грешка или друга необичайна ситуация</a:t>
            </a: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Когато се  хвърля изключение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Изпълнението на програмата спира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/>
              <a:t>Изключението пътува през </a:t>
            </a:r>
            <a:r>
              <a:rPr lang="bg-BG" dirty="0" smtClean="0"/>
              <a:t>стека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bg-BG" dirty="0" smtClean="0"/>
              <a:t>Докато не достигне подходящ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блок, който да го прихване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err="1" smtClean="0"/>
              <a:t>Неприхванатите</a:t>
            </a:r>
            <a:r>
              <a:rPr lang="bg-BG" dirty="0" smtClean="0"/>
              <a:t> изключения извеждат съобщение за грешка</a:t>
            </a:r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Хвърляне на изключения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1103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30000"/>
              </a:spcBef>
            </a:pPr>
            <a:r>
              <a:rPr lang="bg-BG" sz="3000" dirty="0" smtClean="0">
                <a:solidFill>
                  <a:schemeClr val="tx2">
                    <a:lumMod val="75000"/>
                  </a:schemeClr>
                </a:solidFill>
              </a:rPr>
              <a:t>Хвърляне </a:t>
            </a:r>
            <a:r>
              <a:rPr lang="bg-BG" sz="3000" dirty="0" smtClean="0"/>
              <a:t>на изключение със съобщение за грешка</a:t>
            </a:r>
            <a:r>
              <a:rPr lang="en-US" sz="3000" dirty="0" smtClean="0"/>
              <a:t>:</a:t>
            </a:r>
            <a:endParaRPr lang="en-US" sz="3000" dirty="0"/>
          </a:p>
          <a:p>
            <a:pPr>
              <a:spcBef>
                <a:spcPct val="30000"/>
              </a:spcBef>
            </a:pPr>
            <a:endParaRPr lang="bg-BG" sz="3000" dirty="0"/>
          </a:p>
          <a:p>
            <a:pPr>
              <a:spcBef>
                <a:spcPct val="0"/>
              </a:spcBef>
            </a:pPr>
            <a:r>
              <a:rPr lang="bg-BG" sz="3000" dirty="0" smtClean="0"/>
              <a:t>Изключението може да приема съобщение и причина</a:t>
            </a:r>
            <a:r>
              <a:rPr lang="en-US" sz="3000" dirty="0" smtClean="0"/>
              <a:t>:</a:t>
            </a:r>
          </a:p>
          <a:p>
            <a:pPr>
              <a:spcBef>
                <a:spcPct val="0"/>
              </a:spcBef>
            </a:pPr>
            <a:endParaRPr lang="en-US" sz="3000" dirty="0" smtClean="0"/>
          </a:p>
          <a:p>
            <a:pPr>
              <a:spcBef>
                <a:spcPct val="0"/>
              </a:spcBef>
            </a:pPr>
            <a:endParaRPr lang="en-US" sz="3000" dirty="0" smtClean="0"/>
          </a:p>
          <a:p>
            <a:pPr>
              <a:spcBef>
                <a:spcPct val="0"/>
              </a:spcBef>
            </a:pPr>
            <a:endParaRPr lang="en-US" sz="3000" dirty="0" smtClean="0"/>
          </a:p>
          <a:p>
            <a:pPr>
              <a:spcBef>
                <a:spcPct val="0"/>
              </a:spcBef>
            </a:pPr>
            <a:endParaRPr lang="en-US" sz="3000" dirty="0" smtClean="0"/>
          </a:p>
          <a:p>
            <a:pPr>
              <a:spcBef>
                <a:spcPct val="0"/>
              </a:spcBef>
            </a:pPr>
            <a:endParaRPr lang="en-US" sz="5000" dirty="0" smtClean="0"/>
          </a:p>
          <a:p>
            <a:r>
              <a:rPr lang="bg-BG" sz="3000" dirty="0" smtClean="0"/>
              <a:t>Бележка:</a:t>
            </a:r>
            <a:r>
              <a:rPr lang="en-US" sz="3000" dirty="0" smtClean="0"/>
              <a:t> </a:t>
            </a:r>
            <a:r>
              <a:rPr lang="bg-BG" sz="3000" dirty="0"/>
              <a:t>ако и оригиналното изключение </a:t>
            </a:r>
            <a:r>
              <a:rPr lang="bg-BG" sz="3000" dirty="0" smtClean="0"/>
              <a:t>не бъде подадено като параметър, ще загубим първоначалната причина за изключението</a:t>
            </a:r>
            <a:endParaRPr lang="bg-BG" sz="30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командата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throw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903581" y="1809690"/>
            <a:ext cx="10269509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ArgumentException("Invalid amount!");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3580" y="2868369"/>
            <a:ext cx="10269509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(SqlException sqlEx)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 new InvalidOperationException("Cannot save invoice.", sqlEx);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04212" y="2057400"/>
            <a:ext cx="3429001" cy="442144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fontScale="92500" lnSpcReduction="10000"/>
          </a:bodyPr>
          <a:lstStyle/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 smtClean="0"/>
              <a:t>Какво са </a:t>
            </a:r>
            <a:r>
              <a:rPr lang="bg-BG" dirty="0" smtClean="0">
                <a:solidFill>
                  <a:schemeClr val="accent1"/>
                </a:solidFill>
              </a:rPr>
              <a:t>изключенията</a:t>
            </a:r>
            <a:r>
              <a:rPr lang="en-US" dirty="0" smtClean="0"/>
              <a:t>?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 smtClean="0">
                <a:solidFill>
                  <a:schemeClr val="accent1"/>
                </a:solidFill>
              </a:rPr>
              <a:t>Прихващане</a:t>
            </a:r>
            <a:r>
              <a:rPr lang="bg-BG" dirty="0" smtClean="0"/>
              <a:t> на изключения</a:t>
            </a:r>
            <a:endParaRPr lang="bg-BG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 smtClean="0"/>
              <a:t>Класът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endParaRPr lang="en-US" dirty="0" smtClean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 smtClean="0"/>
              <a:t>Свойства на изключенията</a:t>
            </a:r>
            <a:endParaRPr lang="en-US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 smtClean="0"/>
              <a:t>Йерархия на изключенията в</a:t>
            </a:r>
            <a:r>
              <a:rPr lang="en-US" dirty="0" smtClean="0"/>
              <a:t> C#</a:t>
            </a:r>
            <a:endParaRPr lang="bg-BG" dirty="0" smtClean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solidFill>
                  <a:schemeClr val="accent1"/>
                </a:solidFill>
              </a:rPr>
              <a:t>Генериране (</a:t>
            </a:r>
            <a:r>
              <a:rPr lang="bg-BG" dirty="0">
                <a:solidFill>
                  <a:schemeClr val="accent1"/>
                </a:solidFill>
              </a:rPr>
              <a:t>хвърляне</a:t>
            </a:r>
            <a:r>
              <a:rPr lang="ru-RU" dirty="0">
                <a:solidFill>
                  <a:schemeClr val="accent1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dirty="0"/>
              <a:t>на изключения</a:t>
            </a:r>
            <a:endParaRPr lang="en-US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/>
              <a:t>Избор на типа на изключението</a:t>
            </a:r>
            <a:endParaRPr lang="en-US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/>
              <a:t>Препоръки при работа с изключения</a:t>
            </a:r>
            <a:endParaRPr lang="en-US" dirty="0"/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r>
              <a:rPr lang="bg-BG" dirty="0"/>
              <a:t>Създаване на </a:t>
            </a:r>
            <a:r>
              <a:rPr lang="bg-BG" dirty="0">
                <a:solidFill>
                  <a:schemeClr val="accent1"/>
                </a:solidFill>
              </a:rPr>
              <a:t>потребителски изключения</a:t>
            </a:r>
          </a:p>
          <a:p>
            <a:pPr marL="452438" indent="-452438">
              <a:lnSpc>
                <a:spcPct val="100000"/>
              </a:lnSpc>
              <a:buFontTx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3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Прихванатите изключения може да бъдат хвърлени наново</a:t>
            </a:r>
            <a:r>
              <a:rPr lang="en-US" dirty="0" smtClean="0"/>
              <a:t>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Повторно хвърляне на изключение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11238" y="1785878"/>
            <a:ext cx="10464773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(FormatException fe)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 fe; // Re-throw the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1819" y="5106650"/>
            <a:ext cx="10464773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throw; // Re-throws the last caught exception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83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 dirty="0"/>
              <a:t>Х</a:t>
            </a:r>
            <a:r>
              <a:rPr lang="bg-BG" sz="3800" dirty="0" smtClean="0"/>
              <a:t>върляне на </a:t>
            </a:r>
            <a:r>
              <a:rPr lang="bg-BG" sz="3800" dirty="0"/>
              <a:t>изключения - пример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937441" y="1143000"/>
            <a:ext cx="10337222" cy="53674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 new System.ArgumentOutOfRangeException(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"value",</a:t>
            </a:r>
            <a:endParaRPr lang="bg-BG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 "Sqrt for negative numbers is undefined!");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return Math.Sqrt(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alue);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try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Sqrt(-1);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catch (ArgumentOutOfRangeException ex)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Console.Error.WriteLine("Error: " + ex.Message);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throw;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7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20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1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Когато се подаде невалидна стойност в параметър на метод</a:t>
            </a:r>
            <a:r>
              <a:rPr lang="en-US" sz="32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ArgumentException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ArgumentNullException</a:t>
            </a:r>
            <a:r>
              <a:rPr lang="en-US" sz="3000" dirty="0" smtClean="0"/>
              <a:t>, </a:t>
            </a: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Когато заявената операция не се поддържа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NotSupportedException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Когато методът все още не е реализиран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NotImplementedException</a:t>
            </a:r>
          </a:p>
          <a:p>
            <a:pPr>
              <a:lnSpc>
                <a:spcPct val="100000"/>
              </a:lnSpc>
            </a:pPr>
            <a:r>
              <a:rPr lang="bg-BG" sz="3200" dirty="0" smtClean="0"/>
              <a:t>Когато няма друг подходящ стандартен клас изключения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r>
              <a:rPr lang="bg-BG" sz="3000" dirty="0" smtClean="0"/>
              <a:t>Създайте ваш собствен клас </a:t>
            </a:r>
            <a:r>
              <a:rPr lang="en-US" sz="3000" dirty="0" smtClean="0"/>
              <a:t>(</a:t>
            </a:r>
            <a:r>
              <a:rPr lang="bg-BG" sz="3000" dirty="0" smtClean="0"/>
              <a:t>наследяващ</a:t>
            </a:r>
            <a:r>
              <a:rPr lang="en-US" sz="3000" dirty="0" smtClean="0"/>
              <a:t> </a:t>
            </a:r>
            <a:r>
              <a:rPr lang="en-US" sz="30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3000" dirty="0" smtClean="0"/>
              <a:t>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Избиране на типа на изключението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блоковете трябва да започват с изключенията, които са най-ниско в йерархията (т.е. с най-специфичните)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И да продължават с по-общите изключения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В противен случай ще има грешка при компилация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Всеки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трябва да обработва само тези изключения, които очаква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Ако метод не е компетентен да обработи дадено изключение, той би трябвало да го остави </a:t>
            </a:r>
            <a:r>
              <a:rPr lang="bg-BG" dirty="0" err="1" smtClean="0"/>
              <a:t>неприхванато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Прихващането на всички изключения, независимо от какъв тип са, е популярна лоша практика</a:t>
            </a:r>
            <a:r>
              <a:rPr lang="en-US" dirty="0" smtClean="0"/>
              <a:t> (</a:t>
            </a:r>
            <a:r>
              <a:rPr lang="bg-BG" dirty="0" err="1" smtClean="0"/>
              <a:t>анти</a:t>
            </a:r>
            <a:r>
              <a:rPr lang="bg-BG" dirty="0" smtClean="0"/>
              <a:t>-шаблон</a:t>
            </a:r>
            <a:r>
              <a:rPr lang="en-US" dirty="0" smtClean="0"/>
              <a:t>)!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Препоръки при работа с изключения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8157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Когато генерирате изключение, винаги подавайте на конструктора достатъчно </a:t>
            </a:r>
            <a:r>
              <a:rPr lang="bg-BG" dirty="0" err="1" smtClean="0"/>
              <a:t>говорящо</a:t>
            </a:r>
            <a:r>
              <a:rPr lang="bg-BG" dirty="0" smtClean="0"/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пояснително съобщение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 smtClean="0"/>
              <a:t>Когато хвърляте изключение, винаги подавайте добро описание </a:t>
            </a:r>
            <a:r>
              <a:rPr lang="bg-BG" dirty="0"/>
              <a:t>на </a:t>
            </a:r>
            <a:r>
              <a:rPr lang="bg-BG" dirty="0" smtClean="0"/>
              <a:t>проблема, </a:t>
            </a:r>
            <a:r>
              <a:rPr lang="bg-BG" dirty="0"/>
              <a:t>който го е предизвикал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Съобщението на изключението трябва да обяснява какво е породило проблема и как той може да бъде решен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Добро</a:t>
            </a:r>
            <a:r>
              <a:rPr lang="en-US" dirty="0" smtClean="0"/>
              <a:t>: „</a:t>
            </a:r>
            <a:r>
              <a:rPr lang="bg-BG" i="1" dirty="0" smtClean="0"/>
              <a:t>Размерът трябва  да е число в диапазона</a:t>
            </a:r>
            <a:r>
              <a:rPr lang="en-US" i="1" dirty="0" smtClean="0"/>
              <a:t> </a:t>
            </a:r>
            <a:r>
              <a:rPr lang="en-US" i="1" dirty="0"/>
              <a:t>[</a:t>
            </a:r>
            <a:r>
              <a:rPr lang="en-US" i="1" dirty="0" smtClean="0"/>
              <a:t>1…15]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Добро</a:t>
            </a:r>
            <a:r>
              <a:rPr lang="en-US" dirty="0" smtClean="0"/>
              <a:t>: „</a:t>
            </a:r>
            <a:r>
              <a:rPr lang="bg-BG" i="1" dirty="0" smtClean="0"/>
              <a:t>Невалидно състояние. Извикайте първо </a:t>
            </a:r>
            <a:r>
              <a:rPr lang="en-US" i="1" dirty="0" smtClean="0"/>
              <a:t>Initialize()</a:t>
            </a:r>
            <a:r>
              <a:rPr lang="en-US" dirty="0" smtClean="0"/>
              <a:t>"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Лошо</a:t>
            </a:r>
            <a:r>
              <a:rPr lang="en-US" dirty="0" smtClean="0"/>
              <a:t>: „</a:t>
            </a:r>
            <a:r>
              <a:rPr lang="bg-BG" i="1" dirty="0" smtClean="0"/>
              <a:t>Неочакван проблем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Лошо</a:t>
            </a:r>
            <a:r>
              <a:rPr lang="en-US" dirty="0" smtClean="0"/>
              <a:t>: „</a:t>
            </a:r>
            <a:r>
              <a:rPr lang="bg-BG" i="1" dirty="0" smtClean="0"/>
              <a:t>Невалиден аргумент</a:t>
            </a:r>
            <a:r>
              <a:rPr lang="en-US" dirty="0" smtClean="0"/>
              <a:t>"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Препоръки при работа с изключения</a:t>
            </a:r>
            <a:r>
              <a:rPr lang="en-US" dirty="0" smtClean="0"/>
              <a:t>(2)</a:t>
            </a:r>
            <a:endParaRPr lang="en-US" dirty="0"/>
          </a:p>
        </p:txBody>
      </p:sp>
      <p:pic>
        <p:nvPicPr>
          <p:cNvPr id="13" name="Picture 2" descr="accept, accord, check, correct, green, ok, success, ye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830" y="4133315"/>
            <a:ext cx="1230782" cy="99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ncel, close, cross, delete, exit, no, remov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830" y="5437778"/>
            <a:ext cx="1230782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18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Изключенията може да намалят производителността на приложението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Затова ги хвърляйте само в ситуации, които са наистина необичайни и трябва да бъдат обработени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Не хвърляйте изключения при нормалната работа на програма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CLR </a:t>
            </a:r>
            <a:r>
              <a:rPr lang="bg-BG" dirty="0" smtClean="0"/>
              <a:t>може да хвърли </a:t>
            </a:r>
            <a:r>
              <a:rPr lang="bg-BG" smtClean="0"/>
              <a:t>изключения по </a:t>
            </a:r>
            <a:r>
              <a:rPr lang="bg-BG" dirty="0" smtClean="0"/>
              <a:t>всяко време, няма как да бъде предвидено това</a:t>
            </a:r>
            <a:endParaRPr lang="en-US" dirty="0" smtClean="0"/>
          </a:p>
          <a:p>
            <a:pPr lvl="2">
              <a:lnSpc>
                <a:spcPct val="110000"/>
              </a:lnSpc>
            </a:pPr>
            <a:r>
              <a:rPr lang="bg-BG" dirty="0" smtClean="0"/>
              <a:t>Например</a:t>
            </a:r>
            <a:r>
              <a:rPr lang="en-US" dirty="0" smtClean="0"/>
              <a:t> </a:t>
            </a:r>
            <a:r>
              <a:rPr lang="bg-BG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Препоръки при работа с изключения</a:t>
            </a:r>
            <a:r>
              <a:rPr lang="en-US" dirty="0" smtClean="0"/>
              <a:t>(3)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0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Потребителските изключения наследяват някой от класовете изключения </a:t>
            </a:r>
            <a:r>
              <a:rPr lang="en-US" dirty="0" smtClean="0"/>
              <a:t>(</a:t>
            </a:r>
            <a:r>
              <a:rPr lang="bg-BG" dirty="0" smtClean="0"/>
              <a:t>най-често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bg-BG" dirty="0" smtClean="0"/>
              <a:t>Те се хвърлят като всяко друго изключение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потребителски изключения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9160" y="2514600"/>
            <a:ext cx="10706100" cy="25699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public class TankException : </a:t>
            </a: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public TankException(string msg)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: base(msg)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1036" y="5867400"/>
            <a:ext cx="10706100" cy="4462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throw new TankException("Not enough fuel to travel");</a:t>
            </a:r>
            <a:endParaRPr lang="en-US" sz="23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6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1" cy="5570355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Изключенията </a:t>
            </a:r>
            <a:r>
              <a:rPr lang="bg-BG" dirty="0" smtClean="0"/>
              <a:t>са гъвкав механизъм за обработка на грешки</a:t>
            </a:r>
            <a:r>
              <a:rPr lang="en-US" dirty="0" smtClean="0"/>
              <a:t> </a:t>
            </a:r>
          </a:p>
          <a:p>
            <a:pPr lvl="1"/>
            <a:r>
              <a:rPr lang="bg-BG" dirty="0" smtClean="0"/>
              <a:t>Позволяват грешките да бъдат прихванати на множество нива</a:t>
            </a:r>
            <a:endParaRPr lang="en-US" dirty="0" smtClean="0"/>
          </a:p>
          <a:p>
            <a:pPr lvl="1"/>
            <a:r>
              <a:rPr lang="bg-BG" dirty="0" smtClean="0"/>
              <a:t>Всеки </a:t>
            </a:r>
            <a:r>
              <a:rPr lang="bg-BG" dirty="0" err="1" smtClean="0"/>
              <a:t>прихващач</a:t>
            </a:r>
            <a:r>
              <a:rPr lang="bg-BG" dirty="0" smtClean="0"/>
              <a:t> на изключения обработва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bg-BG" dirty="0" smtClean="0"/>
              <a:t>само грешки от даден тип (и подтиповете му</a:t>
            </a:r>
            <a:r>
              <a:rPr lang="en-US" dirty="0" smtClean="0"/>
              <a:t>)</a:t>
            </a:r>
          </a:p>
          <a:p>
            <a:pPr lvl="1"/>
            <a:r>
              <a:rPr lang="bg-BG" dirty="0" smtClean="0"/>
              <a:t>Другите типове грешки се обработват от други</a:t>
            </a:r>
            <a:br>
              <a:rPr lang="bg-BG" dirty="0" smtClean="0"/>
            </a:br>
            <a:r>
              <a:rPr lang="bg-BG" dirty="0" err="1" smtClean="0"/>
              <a:t>прихващачи</a:t>
            </a:r>
            <a:r>
              <a:rPr lang="bg-BG" dirty="0" smtClean="0"/>
              <a:t> по-късно</a:t>
            </a:r>
            <a:endParaRPr lang="en-US" dirty="0" smtClean="0"/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Try-finally</a:t>
            </a:r>
            <a:r>
              <a:rPr lang="en-US" dirty="0" smtClean="0"/>
              <a:t> </a:t>
            </a:r>
            <a:r>
              <a:rPr lang="bg-BG" dirty="0" smtClean="0"/>
              <a:t>конструкцията гарантира, че даден блок с код ще се изпълни винаги (дори когато хвърлено изключение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3" y="2505442"/>
            <a:ext cx="3081421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6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Изключенията се хвърлят </a:t>
            </a:r>
            <a:r>
              <a:rPr lang="en-US" dirty="0"/>
              <a:t>(</a:t>
            </a:r>
            <a:r>
              <a:rPr lang="bg-BG" dirty="0"/>
              <a:t>пораждат</a:t>
            </a:r>
            <a:r>
              <a:rPr lang="en-US" dirty="0"/>
              <a:t>) </a:t>
            </a:r>
            <a:r>
              <a:rPr lang="bg-BG" dirty="0"/>
              <a:t>чрез командата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throw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Когато </a:t>
            </a:r>
            <a:r>
              <a:rPr lang="bg-BG" dirty="0"/>
              <a:t>се  хвърля изключение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Изпълнението на програмата спира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Изключението пътува през </a:t>
            </a:r>
            <a:r>
              <a:rPr lang="bg-BG" dirty="0" smtClean="0"/>
              <a:t>стека, докато </a:t>
            </a:r>
            <a:br>
              <a:rPr lang="bg-BG" dirty="0" smtClean="0"/>
            </a:br>
            <a:r>
              <a:rPr lang="bg-BG" dirty="0" smtClean="0"/>
              <a:t>не бъде прихванато от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блок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Всеки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трябва да обработва само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тези </a:t>
            </a:r>
            <a:r>
              <a:rPr lang="bg-BG" dirty="0"/>
              <a:t>изключения, които </a:t>
            </a:r>
            <a:r>
              <a:rPr lang="bg-BG" dirty="0" smtClean="0"/>
              <a:t>очаква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Прихванато изключение </a:t>
            </a:r>
            <a:r>
              <a:rPr lang="bg-BG" dirty="0"/>
              <a:t>може да </a:t>
            </a:r>
            <a:r>
              <a:rPr lang="bg-BG" dirty="0" smtClean="0"/>
              <a:t>бъде хвърлено наново</a:t>
            </a:r>
          </a:p>
          <a:p>
            <a:pPr>
              <a:lnSpc>
                <a:spcPct val="100000"/>
              </a:lnSpc>
            </a:pPr>
            <a:r>
              <a:rPr lang="bg-BG" smtClean="0"/>
              <a:t>Неприхванатите изключения извеждат съобщение за грешка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Обобщение (2)</a:t>
            </a:r>
            <a:endParaRPr lang="en-US" dirty="0"/>
          </a:p>
        </p:txBody>
      </p:sp>
      <p:pic>
        <p:nvPicPr>
          <p:cNvPr id="6" name="Picture 2" descr="C:\Users\Ivan\Desktop\elements_presentations\summary_p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875" y="2261901"/>
            <a:ext cx="3559806" cy="264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10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Прихващане и хвърляне на изключения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Изключенията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в</a:t>
            </a:r>
            <a:r>
              <a:rPr lang="en-US" dirty="0" smtClean="0"/>
              <a:t> </a:t>
            </a:r>
            <a:r>
              <a:rPr lang="en-US" dirty="0"/>
              <a:t>.NET </a:t>
            </a:r>
            <a:r>
              <a:rPr lang="en-US" dirty="0" smtClean="0"/>
              <a:t>Framework / Java </a:t>
            </a:r>
            <a:r>
              <a:rPr lang="bg-BG" dirty="0" smtClean="0"/>
              <a:t>са класическа реализация на модела на изключенията в ООП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Предоставят мощен механизъм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централизирано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прихващане на грешки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 необичайни събития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 smtClean="0"/>
              <a:t>Заменят процедурно-ориентирания подход, при който всяка функция връща код за грешка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bg-BG" dirty="0" smtClean="0"/>
              <a:t>Опростяват изграждането и поддръжката на кода</a:t>
            </a:r>
          </a:p>
          <a:p>
            <a:pPr>
              <a:lnSpc>
                <a:spcPct val="100000"/>
              </a:lnSpc>
            </a:pPr>
            <a:r>
              <a:rPr lang="bg-BG" dirty="0" smtClean="0"/>
              <a:t>Позволяват проблематични ситуации да бъдат обработени на множество нива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са изключенията</a:t>
            </a:r>
            <a:r>
              <a:rPr lang="en-US" dirty="0" smtClean="0"/>
              <a:t>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1905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C#"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637" y="3462620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34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В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# </a:t>
            </a:r>
            <a:r>
              <a:rPr lang="bg-BG" dirty="0" smtClean="0"/>
              <a:t>могат да бъдат прихванати чрез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try-catch-finally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конструкция</a:t>
            </a: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ru-RU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 smtClean="0"/>
              <a:t>блоковете </a:t>
            </a:r>
            <a:r>
              <a:rPr lang="bg-BG" dirty="0" smtClean="0"/>
              <a:t>могат да бъдат </a:t>
            </a:r>
            <a:r>
              <a:rPr lang="bg-BG" dirty="0" smtClean="0"/>
              <a:t>добавени многократно </a:t>
            </a:r>
            <a:r>
              <a:rPr lang="bg-BG" dirty="0" smtClean="0"/>
              <a:t>за обработка на различни типове изключения</a:t>
            </a:r>
            <a:endParaRPr lang="ru-RU" dirty="0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Прихващане на изключенията</a:t>
            </a:r>
            <a:endParaRPr lang="bg-BG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2413" y="2438400"/>
            <a:ext cx="10944000" cy="26653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Вършим някаква работа, която може да породи изключение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2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// </a:t>
            </a:r>
            <a:r>
              <a:rPr lang="bg-BG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Прихващаме хвърленото изключение</a:t>
            </a:r>
            <a:endParaRPr lang="en-US" sz="22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C:\Documents\Courses\OOP\OOP Images\sticker,375x36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012" y="1816605"/>
            <a:ext cx="1295400" cy="124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41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Прихващане на изключения</a:t>
            </a:r>
            <a:r>
              <a:rPr lang="en-US" dirty="0" smtClean="0"/>
              <a:t> - </a:t>
            </a:r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533508" name="Rectangle 4"/>
          <p:cNvSpPr>
            <a:spLocks noChangeArrowheads="1"/>
          </p:cNvSpPr>
          <p:nvPr/>
        </p:nvSpPr>
        <p:spPr bwMode="auto">
          <a:xfrm>
            <a:off x="831634" y="1144720"/>
            <a:ext cx="10544603" cy="545207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string s = Console.ReadLine();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.Parse(s);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"You entered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valid Int32 number {0}.", s);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(FormatException)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Console.WriteLine("Invalid integer number!");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(OverflowException)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Console.WriteLine(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"The number is too big to fit in Int32!");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8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" name="Picture 2" descr="http://alieneyes.files.wordpress.com/2008/04/explosion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446218"/>
            <a:ext cx="2365277" cy="16359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1719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дава кратко описание на проблема</a:t>
            </a:r>
            <a:endParaRPr lang="bg-BG" sz="3200" dirty="0"/>
          </a:p>
          <a:p>
            <a:pPr marL="304747" lvl="2" indent="-304747">
              <a:lnSpc>
                <a:spcPct val="100000"/>
              </a:lnSpc>
              <a:spcBef>
                <a:spcPct val="25000"/>
              </a:spcBef>
              <a:buClr>
                <a:srgbClr val="F2B254"/>
              </a:buClr>
              <a:buSzPct val="100000"/>
            </a:pP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StackTrace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/>
              <a:t>дава </a:t>
            </a:r>
            <a:r>
              <a:rPr lang="bg-BG" dirty="0" smtClean="0"/>
              <a:t>снимка </a:t>
            </a:r>
            <a:r>
              <a:rPr lang="bg-BG" dirty="0"/>
              <a:t>на стека в момента на </a:t>
            </a:r>
            <a:r>
              <a:rPr lang="bg-BG" dirty="0" smtClean="0"/>
              <a:t>изключението</a:t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/>
            </a:r>
            <a:br>
              <a:rPr lang="bg-BG" dirty="0" smtClean="0"/>
            </a:br>
            <a:endParaRPr lang="bg-BG" dirty="0" smtClean="0"/>
          </a:p>
          <a:p>
            <a:pPr marL="304747" lvl="2" indent="-304747">
              <a:lnSpc>
                <a:spcPct val="100000"/>
              </a:lnSpc>
              <a:spcBef>
                <a:spcPct val="25000"/>
              </a:spcBef>
              <a:buClr>
                <a:srgbClr val="F2B254"/>
              </a:buClr>
              <a:buSzPct val="100000"/>
            </a:pPr>
            <a:r>
              <a:rPr lang="ru-RU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InnerException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– изключението, породило текущото (ако има)</a:t>
            </a:r>
            <a:endParaRPr lang="en-US" dirty="0"/>
          </a:p>
          <a:p>
            <a:pPr marL="304747" lvl="2" indent="-304747">
              <a:lnSpc>
                <a:spcPct val="100000"/>
              </a:lnSpc>
              <a:spcBef>
                <a:spcPct val="25000"/>
              </a:spcBef>
              <a:buClr>
                <a:srgbClr val="F2B254"/>
              </a:buClr>
              <a:buSzPct val="100000"/>
            </a:pPr>
            <a:endParaRPr lang="ru-RU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endParaRPr lang="en-US" sz="32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bg-BG" dirty="0" smtClean="0"/>
              <a:t>Свойства на изключенията</a:t>
            </a:r>
            <a:endParaRPr lang="bg-BG" dirty="0"/>
          </a:p>
        </p:txBody>
      </p:sp>
      <p:sp>
        <p:nvSpPr>
          <p:cNvPr id="545796" name="Rectangle 4"/>
          <p:cNvSpPr>
            <a:spLocks noChangeArrowheads="1"/>
          </p:cNvSpPr>
          <p:nvPr/>
        </p:nvSpPr>
        <p:spPr bwMode="auto">
          <a:xfrm>
            <a:off x="684212" y="2590800"/>
            <a:ext cx="10563647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Exception caught: Input string was not in a correct format.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System.Number.ParseInt32(String s, NumberStyles style, NumberFormatInfo info)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System.Int32.Parse(String s)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ExceptionsTest.CauseFormatException() in c:\consoleapplication1\exceptionstest.cs:line 8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at ExceptionsTest.Main(String[] args) in c:\consoleapplication1\exceptionstest.cs:line 15</a:t>
            </a:r>
          </a:p>
        </p:txBody>
      </p:sp>
    </p:spTree>
    <p:extLst>
      <p:ext uri="{BB962C8B-B14F-4D97-AF65-F5344CB8AC3E}">
        <p14:creationId xmlns:p14="http://schemas.microsoft.com/office/powerpoint/2010/main" val="2795270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800" dirty="0" smtClean="0"/>
              <a:t>Свойства на изключенията - пример</a:t>
            </a:r>
            <a:endParaRPr lang="bg-BG" sz="3800" dirty="0"/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719480" y="1074777"/>
            <a:ext cx="10749866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class Exceptions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Example</a:t>
            </a:r>
            <a:endParaRPr lang="bg-BG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public static void CauseFormatException()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"an invalid number";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int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.Parse(s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CauseFormatException();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catch (FormatException fe)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Console.Error.WriteLine("Exception: {0}\n{1}",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fe.Message, fe.StackTrace);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75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416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498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Изключенията в</a:t>
            </a:r>
            <a:r>
              <a:rPr lang="en-US" sz="3200" dirty="0" smtClean="0"/>
              <a:t> C# / .NET </a:t>
            </a:r>
            <a:r>
              <a:rPr lang="bg-BG" sz="3200" dirty="0" smtClean="0"/>
              <a:t>са класове</a:t>
            </a:r>
            <a:r>
              <a:rPr lang="en-US" sz="3200" dirty="0" smtClean="0"/>
              <a:t>, </a:t>
            </a:r>
            <a:r>
              <a:rPr lang="bg-BG" sz="3200" dirty="0" smtClean="0"/>
              <a:t>организирани в йерархия</a:t>
            </a:r>
          </a:p>
          <a:p>
            <a:pPr>
              <a:lnSpc>
                <a:spcPct val="100000"/>
              </a:lnSpc>
            </a:pPr>
            <a:r>
              <a:rPr lang="ru-RU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r>
              <a:rPr lang="ru-RU" sz="3200" dirty="0"/>
              <a:t> </a:t>
            </a:r>
            <a:r>
              <a:rPr lang="bg-BG" sz="3200" dirty="0"/>
              <a:t>е базов клас за всички изключения в</a:t>
            </a:r>
            <a:r>
              <a:rPr lang="en-US" sz="3200" dirty="0"/>
              <a:t> CLR</a:t>
            </a:r>
            <a:endParaRPr lang="ru-RU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="ctr" anchorCtr="0">
            <a:noAutofit/>
          </a:bodyPr>
          <a:lstStyle/>
          <a:p>
            <a:r>
              <a:rPr lang="bg-BG" dirty="0" smtClean="0"/>
              <a:t>Йерархия на изключенията в </a:t>
            </a:r>
            <a:r>
              <a:rPr lang="en-US" dirty="0" smtClean="0"/>
              <a:t>.NET</a:t>
            </a:r>
            <a:endParaRPr lang="bg-BG" dirty="0"/>
          </a:p>
        </p:txBody>
      </p:sp>
      <p:pic>
        <p:nvPicPr>
          <p:cNvPr id="549892" name="Picture 4" descr="Exceptions-Hierarch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9" t="-4600" r="-1981" b="-4447"/>
          <a:stretch>
            <a:fillRect/>
          </a:stretch>
        </p:blipFill>
        <p:spPr bwMode="auto">
          <a:xfrm>
            <a:off x="1446212" y="2542659"/>
            <a:ext cx="9879210" cy="4032376"/>
          </a:xfrm>
          <a:prstGeom prst="roundRect">
            <a:avLst>
              <a:gd name="adj" fmla="val 4241"/>
            </a:avLst>
          </a:prstGeom>
          <a:solidFill>
            <a:schemeClr val="accent5">
              <a:lumMod val="20000"/>
              <a:lumOff val="80000"/>
            </a:schemeClr>
          </a:solidFill>
          <a:ln w="317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46413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 smtClean="0"/>
              <a:t>Изключенията в </a:t>
            </a:r>
            <a:r>
              <a:rPr lang="en-US" sz="3200" dirty="0" smtClean="0"/>
              <a:t>.NET </a:t>
            </a:r>
            <a:r>
              <a:rPr lang="bg-BG" sz="3200" dirty="0" smtClean="0"/>
              <a:t>са наследници на</a:t>
            </a:r>
            <a:r>
              <a:rPr lang="en-US" sz="3200" dirty="0" smtClean="0"/>
              <a:t>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</a:p>
          <a:p>
            <a:pPr>
              <a:lnSpc>
                <a:spcPct val="110000"/>
              </a:lnSpc>
            </a:pPr>
            <a:r>
              <a:rPr lang="bg-BG" sz="3200" dirty="0" smtClean="0"/>
              <a:t>Системните изключения наследяват</a:t>
            </a:r>
            <a:r>
              <a:rPr lang="en-US" sz="3200" dirty="0" smtClean="0"/>
              <a:t>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System.SystemException</a:t>
            </a:r>
            <a:endParaRPr lang="bg-BG" sz="3200" dirty="0"/>
          </a:p>
          <a:p>
            <a:pPr lvl="1">
              <a:lnSpc>
                <a:spcPct val="11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System.ArgumentException</a:t>
            </a:r>
          </a:p>
          <a:p>
            <a:pPr lvl="1">
              <a:lnSpc>
                <a:spcPct val="11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System.FormatException</a:t>
            </a:r>
          </a:p>
          <a:p>
            <a:pPr lvl="1">
              <a:lnSpc>
                <a:spcPct val="11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System.NullReferenceException</a:t>
            </a:r>
          </a:p>
          <a:p>
            <a:pPr lvl="1">
              <a:lnSpc>
                <a:spcPct val="11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System.OutOfMemoryException</a:t>
            </a:r>
          </a:p>
          <a:p>
            <a:pPr lvl="1">
              <a:lnSpc>
                <a:spcPct val="110000"/>
              </a:lnSpc>
            </a:pPr>
            <a:r>
              <a:rPr lang="en-US" sz="30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System.StackOverflowException</a:t>
            </a:r>
          </a:p>
          <a:p>
            <a:pPr>
              <a:lnSpc>
                <a:spcPct val="110000"/>
              </a:lnSpc>
            </a:pPr>
            <a:r>
              <a:rPr lang="bg-BG" sz="3200" dirty="0" smtClean="0"/>
              <a:t>Потребителските трябва да наследяват 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System.Exception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Типове изключения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6570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2254</Words>
  <Application>Microsoft Office PowerPoint</Application>
  <PresentationFormat>Custom</PresentationFormat>
  <Paragraphs>457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PowerPoint Presentation</vt:lpstr>
      <vt:lpstr>Съдържание</vt:lpstr>
      <vt:lpstr>Какво са изключенията?</vt:lpstr>
      <vt:lpstr>Прихващане на изключенията</vt:lpstr>
      <vt:lpstr>Прихващане на изключения - пример</vt:lpstr>
      <vt:lpstr>Свойства на изключенията</vt:lpstr>
      <vt:lpstr>Свойства на изключенията - пример</vt:lpstr>
      <vt:lpstr>Йерархия на изключенията в .NET</vt:lpstr>
      <vt:lpstr>Типове изключения</vt:lpstr>
      <vt:lpstr>Прихващане на изключения</vt:lpstr>
      <vt:lpstr>Открийте грешката!</vt:lpstr>
      <vt:lpstr>Прихващане на всички изключения</vt:lpstr>
      <vt:lpstr>Конструкцията try-finally</vt:lpstr>
      <vt:lpstr>try-finally - пример</vt:lpstr>
      <vt:lpstr>Командата "using"</vt:lpstr>
      <vt:lpstr>Четене на текстов файл – пример</vt:lpstr>
      <vt:lpstr>Как работи прихващането на изключенията?</vt:lpstr>
      <vt:lpstr>Хвърляне на изключения</vt:lpstr>
      <vt:lpstr>Използване на командата throw</vt:lpstr>
      <vt:lpstr>Повторно хвърляне на изключение</vt:lpstr>
      <vt:lpstr>Хвърляне на изключения - пример</vt:lpstr>
      <vt:lpstr>Избиране на типа на изключението</vt:lpstr>
      <vt:lpstr>Препоръки при работа с изключения</vt:lpstr>
      <vt:lpstr>Препоръки при работа с изключения(2)</vt:lpstr>
      <vt:lpstr>Препоръки при работа с изключения(3)</vt:lpstr>
      <vt:lpstr>Създаване на потребителски изключения</vt:lpstr>
      <vt:lpstr>Обобщение</vt:lpstr>
      <vt:lpstr>Обобщение (2)</vt:lpstr>
      <vt:lpstr>Прихващане и хвърляне на изключения</vt:lpstr>
      <vt:lpstr>Лиценз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Exception Handling</dc:title>
  <dc:subject>Software Development Course</dc:subject>
  <dc:creator/>
  <cp:keywords>OOP, Exceptions, Exception Handling, programming, SoftUni, Software University, programming, software development, software engineering, course, Web development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2021-01-26T06:31:30Z</dcterms:modified>
  <cp:category>OOP,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