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86" r:id="rId2"/>
    <p:sldId id="587" r:id="rId3"/>
    <p:sldId id="547" r:id="rId4"/>
    <p:sldId id="548" r:id="rId5"/>
    <p:sldId id="552" r:id="rId6"/>
    <p:sldId id="554" r:id="rId7"/>
    <p:sldId id="555" r:id="rId8"/>
    <p:sldId id="559" r:id="rId9"/>
    <p:sldId id="556" r:id="rId10"/>
    <p:sldId id="560" r:id="rId11"/>
    <p:sldId id="557" r:id="rId12"/>
    <p:sldId id="561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12" r:id="rId25"/>
    <p:sldId id="613" r:id="rId26"/>
    <p:sldId id="614" r:id="rId27"/>
    <p:sldId id="616" r:id="rId28"/>
    <p:sldId id="617" r:id="rId29"/>
    <p:sldId id="619" r:id="rId30"/>
    <p:sldId id="620" r:id="rId31"/>
    <p:sldId id="621" r:id="rId32"/>
    <p:sldId id="622" r:id="rId33"/>
    <p:sldId id="623" r:id="rId34"/>
    <p:sldId id="636" r:id="rId35"/>
    <p:sldId id="588" r:id="rId36"/>
    <p:sldId id="589" r:id="rId37"/>
    <p:sldId id="590" r:id="rId38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9C848E-5BD3-4E7F-9F5E-0FCC87745677}">
          <p14:sldIdLst>
            <p14:sldId id="586"/>
            <p14:sldId id="587"/>
          </p14:sldIdLst>
        </p14:section>
        <p14:section name="Какво са шаблоните в проектирането" id="{A50766D5-7B9B-46E9-8561-F137BA57C7A8}">
          <p14:sldIdLst>
            <p14:sldId id="547"/>
            <p14:sldId id="548"/>
            <p14:sldId id="552"/>
          </p14:sldIdLst>
        </p14:section>
        <p14:section name="Шаблони при създаването" id="{53E27881-F506-423A-8EFD-BD8EC475CBBB}">
          <p14:sldIdLst>
            <p14:sldId id="554"/>
            <p14:sldId id="555"/>
            <p14:sldId id="559"/>
            <p14:sldId id="556"/>
            <p14:sldId id="560"/>
            <p14:sldId id="557"/>
            <p14:sldId id="561"/>
          </p14:sldIdLst>
        </p14:section>
        <p14:section name="Шаблони в структурата" id="{5B528CF1-817A-4069-B774-D99F3D1330F0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Шаблони в поведението" id="{6382443E-A3E5-472C-9387-FC2B79E3B81E}">
          <p14:sldIdLst>
            <p14:sldId id="612"/>
            <p14:sldId id="613"/>
            <p14:sldId id="614"/>
            <p14:sldId id="616"/>
            <p14:sldId id="617"/>
            <p14:sldId id="619"/>
            <p14:sldId id="620"/>
            <p14:sldId id="621"/>
            <p14:sldId id="622"/>
            <p14:sldId id="623"/>
          </p14:sldIdLst>
        </p14:section>
        <p14:section name="Шаблони в архитектурата" id="{F8C455D2-D0FE-461F-A175-2A09ABDBCADE}">
          <p14:sldIdLst>
            <p14:sldId id="636"/>
          </p14:sldIdLst>
        </p14:section>
        <p14:section name="Conclusion" id="{59A05709-6CF3-4DD0-873A-1D2C3A6D53A7}">
          <p14:sldIdLst>
            <p14:sldId id="588"/>
            <p14:sldId id="589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0A22E"/>
    <a:srgbClr val="663606"/>
    <a:srgbClr val="603A14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03" autoAdjust="0"/>
    <p:restoredTop sz="94533" autoAdjust="0"/>
  </p:normalViewPr>
  <p:slideViewPr>
    <p:cSldViewPr>
      <p:cViewPr varScale="1">
        <p:scale>
          <a:sx n="81" d="100"/>
          <a:sy n="81" d="100"/>
        </p:scale>
        <p:origin x="71" y="3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1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7679651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479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6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1E871AA-3E59-4657-8664-9D69CACFA85E}" type="slidenum">
              <a:rPr lang="en-US"/>
              <a:t>28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86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t>29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7321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6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5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4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965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87E71C3-3A82-4C72-B06D-032E4435E670}" type="slidenum">
              <a:rPr lang="en-US"/>
              <a:t>9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541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615EF7-4B3A-407F-90CC-326B1E41BE2A}" type="slidenum">
              <a:rPr lang="en-US"/>
              <a:t>11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36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t>14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1240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BA91CB6-67D7-4552-B8D3-816F3DA613D6}" type="slidenum">
              <a:rPr lang="en-US"/>
              <a:t>27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259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405" marR="0" indent="-3194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Char char=""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405" marR="0" lvl="0" indent="-3194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Char char=""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factory_meth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mazon.com/Design-Patterns-Elements-Reusable-Object-Oriented/dp/020163361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ctive_record_pattern" TargetMode="External"/><Relationship Id="rId3" Type="http://schemas.openxmlformats.org/officeDocument/2006/relationships/hyperlink" Target="http://en.wikipedia.org/wiki/Multitier_architecture" TargetMode="External"/><Relationship Id="rId7" Type="http://schemas.openxmlformats.org/officeDocument/2006/relationships/hyperlink" Target="http://www.tutorialspoint.com/design_pattern/front_controller_pattern.htm" TargetMode="External"/><Relationship Id="rId2" Type="http://schemas.openxmlformats.org/officeDocument/2006/relationships/hyperlink" Target="http://en.wikipedia.org/wiki/Client%E2%80%93server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odel_View_ViewModel" TargetMode="External"/><Relationship Id="rId5" Type="http://schemas.openxmlformats.org/officeDocument/2006/relationships/hyperlink" Target="http://en.wikipedia.org/wiki/Model%E2%80%93view%E2%80%93presenter" TargetMode="External"/><Relationship Id="rId4" Type="http://schemas.openxmlformats.org/officeDocument/2006/relationships/hyperlink" Target="http://en.wikipedia.org/wiki/Model%E2%80%93view%E2%80%93controller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Singleton_patter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ctory_(object-oriented_programming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7500" lnSpcReduction="20000"/>
          </a:bodyPr>
          <a:lstStyle>
            <a:lvl1pPr algn="r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Основни ш</a:t>
            </a:r>
            <a:r>
              <a:rPr lang="ru-RU" dirty="0" smtClean="0"/>
              <a:t>аблони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bg-BG" dirty="0" smtClean="0"/>
              <a:t>проектирането на приложения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9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/>
            <p:cNvSpPr txBox="1"/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/>
            <p:cNvSpPr txBox="1"/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/>
            <p:cNvSpPr txBox="1"/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66012" y="3429000"/>
            <a:ext cx="4110434" cy="2720355"/>
            <a:chOff x="7896134" y="4151656"/>
            <a:chExt cx="3429000" cy="1905000"/>
          </a:xfrm>
        </p:grpSpPr>
        <p:pic>
          <p:nvPicPr>
            <p:cNvPr id="15" name="Picture 2" descr="http://www.countwordula.com/pix/strange_attractors-0086.jp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134" y="4151656"/>
              <a:ext cx="3429000" cy="1905000"/>
            </a:xfrm>
            <a:prstGeom prst="roundRect">
              <a:avLst>
                <a:gd name="adj" fmla="val 12195"/>
              </a:avLst>
            </a:prstGeom>
            <a:ln w="57150"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  <a:softEdge rad="38100"/>
            </a:effectLst>
          </p:spPr>
        </p:pic>
        <p:pic>
          <p:nvPicPr>
            <p:cNvPr id="16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203" y="4407887"/>
              <a:ext cx="1188682" cy="1138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881" y="4631463"/>
              <a:ext cx="899141" cy="86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10" cstate="screen">
              <a:duotone>
                <a:prstClr val="black"/>
                <a:schemeClr val="accent3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9659" y="4260491"/>
              <a:ext cx="1070910" cy="102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11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92" y="4664168"/>
              <a:ext cx="742547" cy="711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http://images2.wikia.nocookie.net/__cb20120204043720/battlefordreamisland/images/c/c0/Bubble_Icon.png"/>
            <p:cNvPicPr>
              <a:picLocks noChangeAspect="1" noChangeArrowheads="1"/>
            </p:cNvPicPr>
            <p:nvPr/>
          </p:nvPicPr>
          <p:blipFill>
            <a:blip r:embed="rId12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1259" y="4239033"/>
              <a:ext cx="605711" cy="58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71624" y="1066800"/>
            <a:ext cx="10894788" cy="530490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Complex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real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imaginary;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Complex FromPolarFactory(double modulus, double angle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Complex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modulus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Math.Cos(angle),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modulus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Math.Sin(angle));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Complex(double real, double imaginary)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this.real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real;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this.imaginary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imaginary;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 complexNum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Complex.FromPolarFactory(1,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/ 3);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89612" y="1447800"/>
            <a:ext cx="5029200" cy="527804"/>
          </a:xfrm>
          <a:prstGeom prst="wedgeRoundRectCallout">
            <a:avLst>
              <a:gd name="adj1" fmla="val -54286"/>
              <a:gd name="adj2" fmla="val 114401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статичен метод-фабрика за обекти…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12906" y="2969707"/>
            <a:ext cx="4953000" cy="527804"/>
          </a:xfrm>
          <a:prstGeom prst="wedgeRoundRectCallout">
            <a:avLst>
              <a:gd name="adj1" fmla="val -73056"/>
              <a:gd name="adj2" fmla="val -23488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… който вика конструктора на класа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323012" y="5105400"/>
            <a:ext cx="2108685" cy="510778"/>
          </a:xfrm>
          <a:prstGeom prst="wedgeRoundRectCallout">
            <a:avLst>
              <a:gd name="adj1" fmla="val -60434"/>
              <a:gd name="adj2" fmla="val 110866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как се ползва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11</a:t>
            </a:fld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Factory </a:t>
            </a:r>
            <a:r>
              <a:rPr lang="bg-BG" u="sng" dirty="0" smtClean="0">
                <a:solidFill>
                  <a:schemeClr val="tx2">
                    <a:lumMod val="75000"/>
                  </a:schemeClr>
                </a:solidFill>
              </a:rPr>
              <a:t>метод</a:t>
            </a:r>
            <a:endParaRPr lang="en-US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Създава обекти, без да указва точния им клас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Създава обекти от някои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подкласовете</a:t>
            </a:r>
            <a:r>
              <a:rPr lang="en-US" dirty="0" smtClean="0"/>
              <a:t>, </a:t>
            </a:r>
            <a:r>
              <a:rPr lang="bg-BG" dirty="0" smtClean="0"/>
              <a:t>но връща базовия абстрактен клас или интерфейс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Ползи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Добавяне след време </a:t>
            </a:r>
            <a:br>
              <a:rPr lang="bg-BG" dirty="0" smtClean="0"/>
            </a:br>
            <a:r>
              <a:rPr lang="bg-BG" dirty="0" smtClean="0"/>
              <a:t>на нови подкласове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Лесна разширяемост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Лесна поддръжка</a:t>
            </a:r>
            <a:endParaRPr lang="en-US" dirty="0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на </a:t>
            </a:r>
            <a:r>
              <a:rPr lang="en-US" dirty="0" smtClean="0"/>
              <a:t>Factory </a:t>
            </a:r>
            <a:r>
              <a:rPr lang="bg-BG" dirty="0" smtClean="0"/>
              <a:t>метод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34" y="3936298"/>
            <a:ext cx="6480989" cy="2419066"/>
          </a:xfrm>
          <a:prstGeom prst="roundRect">
            <a:avLst>
              <a:gd name="adj" fmla="val 2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</a:t>
            </a:r>
            <a:r>
              <a:rPr lang="bg-BG" dirty="0"/>
              <a:t>метод - 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1814" y="1094407"/>
            <a:ext cx="1112519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Chair : Product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Product CreateProduct();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TableCreator 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Product CreateProduct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{ return new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(…);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ChairCreator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Product CreateProduct() { return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Chair(…);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44" y="1151120"/>
            <a:ext cx="4883183" cy="2125479"/>
          </a:xfrm>
          <a:prstGeom prst="roundRect">
            <a:avLst>
              <a:gd name="adj" fmla="val 1445"/>
            </a:avLst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13</a:t>
            </a:fld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266199" cy="5570355"/>
          </a:xfrm>
        </p:spPr>
        <p:txBody>
          <a:bodyPr>
            <a:noAutofit/>
          </a:bodyPr>
          <a:lstStyle/>
          <a:p>
            <a:pPr marL="304800" lvl="1" indent="-304800">
              <a:lnSpc>
                <a:spcPct val="100000"/>
              </a:lnSpc>
              <a:buClr>
                <a:srgbClr val="F2B254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Шаблоните в структурата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описват начини за групиране на обекти </a:t>
            </a:r>
            <a:r>
              <a:rPr lang="bg-BG" dirty="0"/>
              <a:t>за реализиране на </a:t>
            </a:r>
            <a:r>
              <a:rPr lang="bg-BG" dirty="0" smtClean="0"/>
              <a:t>нова функционалност</a:t>
            </a:r>
            <a:endParaRPr lang="en-US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в структурата</a:t>
            </a:r>
            <a:endParaRPr lang="en-US" dirty="0"/>
          </a:p>
        </p:txBody>
      </p:sp>
      <p:pic>
        <p:nvPicPr>
          <p:cNvPr id="5" name="Picture 2" descr="http://vector.us/files/images/1/5/159502/block_diagram_visio_hierarchy_clip_ar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512" y="1151118"/>
            <a:ext cx="3184311" cy="2457538"/>
          </a:xfrm>
          <a:prstGeom prst="roundRect">
            <a:avLst>
              <a:gd name="adj" fmla="val 595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14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 smtClean="0"/>
              <a:t> </a:t>
            </a:r>
            <a:r>
              <a:rPr lang="bg-BG" dirty="0" smtClean="0"/>
              <a:t>осигурява опростен интерфейс към по-голям програмен код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bg-BG" dirty="0" smtClean="0"/>
              <a:t>така скрива сложността на подсистемите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bg-BG" dirty="0" smtClean="0"/>
              <a:t>Подобен шаблон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 smtClean="0"/>
              <a:t> – </a:t>
            </a:r>
            <a:r>
              <a:rPr lang="bg-BG" dirty="0" smtClean="0"/>
              <a:t>преобразувател на интерфейси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bg-BG" dirty="0" smtClean="0"/>
              <a:t>Шаблон </a:t>
            </a:r>
            <a:r>
              <a:rPr lang="en-US" dirty="0" smtClean="0"/>
              <a:t>Façade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" t="-2828" r="-1064" b="-2828"/>
          <a:stretch>
            <a:fillRect/>
          </a:stretch>
        </p:blipFill>
        <p:spPr bwMode="auto">
          <a:xfrm>
            <a:off x="1824036" y="2487304"/>
            <a:ext cx="8537576" cy="3322344"/>
          </a:xfrm>
          <a:prstGeom prst="roundRect">
            <a:avLst>
              <a:gd name="adj" fmla="val 1659"/>
            </a:avLst>
          </a:prstGeom>
          <a:solidFill>
            <a:schemeClr val="tx1"/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</a:t>
            </a:r>
            <a:r>
              <a:rPr lang="bg-BG" dirty="0" smtClean="0"/>
              <a:t> </a:t>
            </a:r>
            <a:r>
              <a:rPr lang="bg-BG" dirty="0"/>
              <a:t>- 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4" y="11430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IAESFacade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AESEncrypt(string 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AESEncrypt(byte[] bytesToBeEncrypted,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AESDecrypt(byte[] bytesToBeDecrypted,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AESDecrypt(string encryptedMessage,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2812" y="38862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AESFacade : IAESFacade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AESEncrypt(string message, 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AESEncrypt(byte[]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AESDecrypt(byte[]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AESDecrypt(string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msg,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08612" y="790657"/>
            <a:ext cx="4953000" cy="919401"/>
          </a:xfrm>
          <a:prstGeom prst="wedgeRoundRectCallout">
            <a:avLst>
              <a:gd name="adj1" fmla="val -73810"/>
              <a:gd name="adj2" fmla="val 10002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прост интерфейс, чрез който ползваме нещо сложно 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75412" y="4038515"/>
            <a:ext cx="4343400" cy="527804"/>
          </a:xfrm>
          <a:prstGeom prst="wedgeRoundRectCallout">
            <a:avLst>
              <a:gd name="adj1" fmla="val -72197"/>
              <a:gd name="adj2" fmla="val -3586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имплементация на интерфейса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16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Шаблонът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Composite </a:t>
            </a:r>
            <a:r>
              <a:rPr lang="bg-BG" dirty="0" smtClean="0"/>
              <a:t> - за групиране на различни типове обекти в дървовидни структури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Третира по един и същ начин отделните обекти и групите от обекти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Използва се когато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Имате различни обекти и искате </a:t>
            </a:r>
            <a:br>
              <a:rPr lang="bg-BG" dirty="0" smtClean="0"/>
            </a:br>
            <a:r>
              <a:rPr lang="bg-BG" dirty="0" smtClean="0"/>
              <a:t>да ги третирате еднакво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Искате да представите йерархия от обекти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Трябва да можете лесно да добавяте и махате подобекти</a:t>
            </a:r>
            <a:endParaRPr lang="en-US" dirty="0" smtClean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Composite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81" y="3048000"/>
            <a:ext cx="4729842" cy="2057400"/>
          </a:xfrm>
          <a:prstGeom prst="roundRect">
            <a:avLst>
              <a:gd name="adj" fmla="val 2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  <a:r>
              <a:rPr lang="bg-BG" dirty="0" smtClean="0"/>
              <a:t> </a:t>
            </a:r>
            <a:r>
              <a:rPr lang="bg-BG" dirty="0"/>
              <a:t>- 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0414" y="1066800"/>
            <a:ext cx="10667998" cy="553573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IComponent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ICompositeComponent : IComponent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Add(Component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Remove(Component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Commander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ICompositeComponent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ICollection&lt;Component&gt; childComponents = </a:t>
            </a:r>
            <a:endParaRPr lang="en-US" sz="21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List&lt;Component&gt;();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void Add(Component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this.childComponents.Add(component); }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override void Remove(Component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this.childComponents.Remove(component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551612" y="887219"/>
            <a:ext cx="1905000" cy="527804"/>
          </a:xfrm>
          <a:prstGeom prst="wedgeRoundRectCallout">
            <a:avLst>
              <a:gd name="adj1" fmla="val -85301"/>
              <a:gd name="adj2" fmla="val 2424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подобекти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65812" y="2057400"/>
            <a:ext cx="2362200" cy="527804"/>
          </a:xfrm>
          <a:prstGeom prst="wedgeRoundRectCallout">
            <a:avLst>
              <a:gd name="adj1" fmla="val -75329"/>
              <a:gd name="adj2" fmla="val -5884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съставен обект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456612" y="2825476"/>
            <a:ext cx="2718351" cy="919401"/>
          </a:xfrm>
          <a:prstGeom prst="wedgeRoundRectCallout">
            <a:avLst>
              <a:gd name="adj1" fmla="val -84304"/>
              <a:gd name="adj2" fmla="val 18527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клас, реализиращ интерфейса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838389" y="4254305"/>
            <a:ext cx="2336574" cy="919401"/>
          </a:xfrm>
          <a:prstGeom prst="wedgeRoundRectCallout">
            <a:avLst>
              <a:gd name="adj1" fmla="val -89895"/>
              <a:gd name="adj2" fmla="val -38305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…чрез списък от обекти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Контролите от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System.Windows.Forms.Control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 дъщерни контроли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Свойства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HasChildren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…</a:t>
            </a:r>
          </a:p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Контролите в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ASP.NET Web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System.Web.UI.Control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пак е с дъщерни контроли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Свойство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553797" cy="111078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Composite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 </a:t>
            </a:r>
            <a:r>
              <a:rPr lang="bg-BG" dirty="0"/>
              <a:t>добавя динамично </a:t>
            </a:r>
            <a:r>
              <a:rPr lang="bg-BG" dirty="0" smtClean="0"/>
              <a:t>нови отговорности </a:t>
            </a:r>
            <a:r>
              <a:rPr lang="bg-BG" dirty="0"/>
              <a:t>на обектите</a:t>
            </a:r>
            <a:endParaRPr lang="en-US" dirty="0"/>
          </a:p>
          <a:p>
            <a:pPr lvl="1"/>
            <a:r>
              <a:rPr lang="bg-BG" dirty="0" smtClean="0"/>
              <a:t>Обвива оригиналния компонент</a:t>
            </a:r>
            <a:endParaRPr lang="en-US" dirty="0" smtClean="0"/>
          </a:p>
          <a:p>
            <a:pPr lvl="1"/>
            <a:r>
              <a:rPr lang="bg-BG" dirty="0" smtClean="0"/>
              <a:t>Алтернатива е на наследяването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Decorator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4038600"/>
            <a:ext cx="5526798" cy="2301239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041913"/>
            <a:ext cx="2880385" cy="2297926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Какво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в проектирането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Типове шаблони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проектирането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19150" lvl="1" indent="-514350">
              <a:lnSpc>
                <a:spcPct val="100000"/>
              </a:lnSpc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създаването</a:t>
            </a:r>
          </a:p>
          <a:p>
            <a:pPr marL="819150" lvl="1" indent="-514350">
              <a:lnSpc>
                <a:spcPct val="100000"/>
              </a:lnSpc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структурата</a:t>
            </a:r>
          </a:p>
          <a:p>
            <a:pPr marL="819150" lvl="1" indent="-514350">
              <a:lnSpc>
                <a:spcPct val="100000"/>
              </a:lnSpc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поведението</a:t>
            </a:r>
          </a:p>
          <a:p>
            <a:pPr marL="819150" lvl="1" indent="-514350">
              <a:lnSpc>
                <a:spcPct val="100000"/>
              </a:lnSpc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архитектурата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19150" lvl="1" indent="-514350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2" y="1143000"/>
            <a:ext cx="10313988" cy="530490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string GetDescription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decimal GetPrice();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TomatoSaucePizza :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Pizza basePizza;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TomatoSaucePizza(Pizza pizza)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 this.basePizza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pizza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string GetDescription()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this.basePizza.GetDescription() + " + Tomato Sauce";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override decimal GetPrice()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basePizza.GetPrice() + 0.60m;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237412" y="4038600"/>
            <a:ext cx="3708951" cy="510778"/>
          </a:xfrm>
          <a:prstGeom prst="wedgeRoundRectCallout">
            <a:avLst>
              <a:gd name="adj1" fmla="val -50654"/>
              <a:gd name="adj2" fmla="val 137265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добавя нови отговорности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21963" y="3284674"/>
            <a:ext cx="4724400" cy="510778"/>
          </a:xfrm>
          <a:prstGeom prst="wedgeRoundRectCallout">
            <a:avLst>
              <a:gd name="adj1" fmla="val -78182"/>
              <a:gd name="adj2" fmla="val 18527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обвива оригиналния компонент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BufferedStream</a:t>
            </a:r>
            <a:r>
              <a:rPr lang="en-US" dirty="0" smtClean="0"/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декорира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bg-BG" dirty="0" smtClean="0"/>
              <a:t>декорира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Decorator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2743200"/>
            <a:ext cx="10313988" cy="81136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CryptoStream crStream = new CryptoStream(stream,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encryptor, CryptoStreamMode.Write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828256" y="1410996"/>
            <a:ext cx="3166978" cy="919401"/>
          </a:xfrm>
          <a:prstGeom prst="wedgeRoundRectCallout">
            <a:avLst>
              <a:gd name="adj1" fmla="val -58835"/>
              <a:gd name="adj2" fmla="val 10337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обвива оригиналния компонент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332412" y="4134863"/>
            <a:ext cx="3708951" cy="510778"/>
          </a:xfrm>
          <a:prstGeom prst="wedgeRoundRectCallout">
            <a:avLst>
              <a:gd name="adj1" fmla="val -60465"/>
              <a:gd name="adj2" fmla="val -14405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добавя нови отговорности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22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 smtClean="0"/>
              <a:t> </a:t>
            </a:r>
            <a:r>
              <a:rPr lang="bg-BG" dirty="0" smtClean="0"/>
              <a:t>преобразува интерфейса на даден клас в друг, изискван от клиента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Обгражда съществуващ клас с нов интерфейс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Преходник за напасване на стар компонент в нова система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Позволява на класове да работят заедно, когато това е невъзможно заради </a:t>
            </a:r>
            <a:br>
              <a:rPr lang="bg-BG" dirty="0" smtClean="0"/>
            </a:br>
            <a:r>
              <a:rPr lang="bg-BG" dirty="0" smtClean="0"/>
              <a:t>различни интерфейси</a:t>
            </a:r>
            <a:endParaRPr lang="bg-BG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Adapter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495800"/>
            <a:ext cx="4799898" cy="1828800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930" y="175260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6612" y="1151121"/>
            <a:ext cx="10313988" cy="145769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ChemicalDatabank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float GetMolecularStructure(string compound)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6612" y="2743200"/>
            <a:ext cx="10313988" cy="118069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Display();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6612" y="4112106"/>
            <a:ext cx="10313988" cy="228869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RichCompound :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RichCompound(string compound)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chemicalBank = new ChemicalDatabank();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void Display() {…}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99012" y="690508"/>
            <a:ext cx="2438400" cy="527804"/>
          </a:xfrm>
          <a:prstGeom prst="wedgeRoundRectCallout">
            <a:avLst>
              <a:gd name="adj1" fmla="val -83414"/>
              <a:gd name="adj2" fmla="val 5076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Старият клас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77612" y="3069647"/>
            <a:ext cx="3936200" cy="527804"/>
          </a:xfrm>
          <a:prstGeom prst="wedgeRoundRectCallout">
            <a:avLst>
              <a:gd name="adj1" fmla="val -95426"/>
              <a:gd name="adj2" fmla="val -53581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Нужния ни интерфейс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237412" y="4419600"/>
            <a:ext cx="3326599" cy="527804"/>
          </a:xfrm>
          <a:prstGeom prst="wedgeRoundRectCallout">
            <a:avLst>
              <a:gd name="adj1" fmla="val -109170"/>
              <a:gd name="adj2" fmla="val -6126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Adapter </a:t>
            </a:r>
            <a:r>
              <a:rPr lang="bg-BG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клас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840812" y="5418713"/>
            <a:ext cx="2793200" cy="510778"/>
          </a:xfrm>
          <a:prstGeom prst="wedgeRoundRectCallout">
            <a:avLst>
              <a:gd name="adj1" fmla="val -88138"/>
              <a:gd name="adj2" fmla="val -7646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стария клас е обвит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в поведението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1255"/>
            <a:ext cx="9435465" cy="55702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" altLang="bg-BG" dirty="0" smtClean="0"/>
              <a:t>З</a:t>
            </a:r>
            <a:r>
              <a:rPr lang="bg-BG" dirty="0" smtClean="0"/>
              <a:t>анимават </a:t>
            </a:r>
            <a:r>
              <a:rPr lang="" altLang="bg-BG" dirty="0" smtClean="0"/>
              <a:t>се </a:t>
            </a:r>
            <a:r>
              <a:rPr lang="bg-BG" dirty="0" smtClean="0"/>
              <a:t>с комуникацията (взаимодействието) между обектите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sz="3100" dirty="0" smtClean="0"/>
              <a:t>чрез разпределяне на отговорностите между </a:t>
            </a:r>
            <a:r>
              <a:rPr lang="" altLang="bg-BG" sz="3100" dirty="0" smtClean="0"/>
              <a:t>тях</a:t>
            </a:r>
            <a:endParaRPr lang="en-US" sz="3100" dirty="0" smtClean="0"/>
          </a:p>
          <a:p>
            <a:pPr lvl="1">
              <a:lnSpc>
                <a:spcPct val="100000"/>
              </a:lnSpc>
            </a:pPr>
            <a:r>
              <a:rPr lang="" altLang="bg-BG" sz="3100" dirty="0" smtClean="0"/>
              <a:t>и</a:t>
            </a:r>
            <a:r>
              <a:rPr lang="bg-BG" sz="3100" dirty="0" smtClean="0"/>
              <a:t>ли чрез капсулиране на поведението в един обект и </a:t>
            </a:r>
            <a:r>
              <a:rPr lang="" altLang="bg-BG" sz="3100" dirty="0" smtClean="0"/>
              <a:t>пренасочване</a:t>
            </a:r>
            <a:r>
              <a:rPr lang="bg-BG" sz="3100" dirty="0" smtClean="0"/>
              <a:t> на заявките към него</a:t>
            </a:r>
            <a:endParaRPr lang="en-US" sz="3100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24</a:t>
            </a:fld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50" y="1151110"/>
            <a:ext cx="2193711" cy="285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25</a:t>
            </a:fld>
            <a:endParaRPr lang="en-US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2256155"/>
          </a:xfrm>
          <a:noFill/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 smtClean="0"/>
              <a:t> </a:t>
            </a:r>
            <a:r>
              <a:rPr lang="bg-BG" dirty="0" smtClean="0"/>
              <a:t>позволява достъп до елементите на съставен обект без разкриване на текущата му реализация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" altLang="bg-BG" dirty="0" smtClean="0"/>
              <a:t>Дава стандартен </a:t>
            </a:r>
            <a:r>
              <a:rPr lang="bg-BG" dirty="0" smtClean="0"/>
              <a:t>интерфейс за обхождане на </a:t>
            </a:r>
            <a:br>
              <a:rPr lang="bg-BG" dirty="0" smtClean="0"/>
            </a:br>
            <a:r>
              <a:rPr lang="bg-BG" dirty="0" smtClean="0"/>
              <a:t>различни структури от данни</a:t>
            </a:r>
            <a:endParaRPr lang="en-US" dirty="0" smtClean="0"/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88815" y="282380"/>
            <a:ext cx="9577597" cy="626701"/>
          </a:xfrm>
          <a:noFill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bg-BG" dirty="0" smtClean="0"/>
              <a:t>Шаблон </a:t>
            </a:r>
            <a:r>
              <a:rPr lang="en-US" dirty="0" smtClean="0"/>
              <a:t>Iterator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97" y="3754755"/>
            <a:ext cx="6108853" cy="2486003"/>
          </a:xfrm>
          <a:prstGeom prst="roundRect">
            <a:avLst>
              <a:gd name="adj" fmla="val 29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024" y="1933627"/>
            <a:ext cx="1398358" cy="1821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26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r>
              <a:rPr lang="bg-BG" dirty="0"/>
              <a:t> - пример</a:t>
            </a:r>
          </a:p>
        </p:txBody>
      </p:sp>
      <p:sp>
        <p:nvSpPr>
          <p:cNvPr id="14" name="Rectangle 10"/>
          <p:cNvSpPr>
            <a:spLocks noGrp="1" noChangeArrowheads="1"/>
          </p:cNvSpPr>
          <p:nvPr>
            <p:ph idx="1"/>
          </p:nvPr>
        </p:nvSpPr>
        <p:spPr>
          <a:xfrm>
            <a:off x="1071562" y="933390"/>
            <a:ext cx="100520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IEnumerator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 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071562" y="2660928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IEnumerable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IEnumerator 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0"/>
          <p:cNvSpPr txBox="1">
            <a:spLocks noChangeArrowheads="1"/>
          </p:cNvSpPr>
          <p:nvPr/>
        </p:nvSpPr>
        <p:spPr>
          <a:xfrm>
            <a:off x="1071562" y="3790891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class ConcreteEnumerator : IEnumerator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Implement IEnumerator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0"/>
          <p:cNvSpPr txBox="1">
            <a:spLocks noChangeArrowheads="1"/>
          </p:cNvSpPr>
          <p:nvPr/>
        </p:nvSpPr>
        <p:spPr>
          <a:xfrm>
            <a:off x="1071562" y="4921984"/>
            <a:ext cx="100520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enumerator = someObject.GetEnumerator();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enumerator.Reset();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(enumerator.MoveNext()) </a:t>
            </a: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the enumerator.Current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475412" y="2913380"/>
            <a:ext cx="4495800" cy="510778"/>
          </a:xfrm>
          <a:prstGeom prst="wedgeRoundRectCallout">
            <a:avLst>
              <a:gd name="adj1" fmla="val -69794"/>
              <a:gd name="adj2" fmla="val -626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alt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дава </a:t>
            </a:r>
            <a:r>
              <a:rPr lang="" alt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интерфейс</a:t>
            </a:r>
            <a:r>
              <a:rPr lang="bg-BG" alt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а</a:t>
            </a:r>
            <a:r>
              <a:rPr lang="" alt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" alt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за обхождане</a:t>
            </a: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6741160" y="1289050"/>
            <a:ext cx="3879850" cy="919733"/>
          </a:xfrm>
          <a:prstGeom prst="wedgeRoundRectCallout">
            <a:avLst>
              <a:gd name="adj1" fmla="val -80916"/>
              <a:gd name="adj2" fmla="val -64982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стандартен начин</a:t>
            </a:r>
            <a:r>
              <a:rPr lang="en-US" alt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за обхождане</a:t>
            </a:r>
            <a:r>
              <a:rPr lang="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на елементи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694305" y="5062069"/>
            <a:ext cx="3879850" cy="510181"/>
          </a:xfrm>
          <a:prstGeom prst="wedgeRoundRectCallout">
            <a:avLst>
              <a:gd name="adj1" fmla="val -80432"/>
              <a:gd name="adj2" fmla="val 2528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как се ползва интерфейса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4646612" y="6073455"/>
            <a:ext cx="6781800" cy="46166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foreach(var </a:t>
            </a:r>
            <a:r>
              <a:rPr lang="en-US" sz="24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in </a:t>
            </a:r>
            <a:r>
              <a:rPr lang="en-US" sz="24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SomeArray</a:t>
            </a:r>
            <a:r>
              <a:rPr lang="en-US" sz="24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24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4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3732212" y="5946650"/>
            <a:ext cx="685800" cy="544316"/>
          </a:xfrm>
          <a:prstGeom prst="bentArrow">
            <a:avLst>
              <a:gd name="adj1" fmla="val 16916"/>
              <a:gd name="adj2" fmla="val 25000"/>
              <a:gd name="adj3" fmla="val 25000"/>
              <a:gd name="adj4" fmla="val 43750"/>
            </a:avLst>
          </a:prstGeom>
          <a:solidFill>
            <a:srgbClr val="E85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" grpId="0" bldLvl="0" animBg="1"/>
      <p:bldP spid="4" grpId="0" bldLvl="0" animBg="1"/>
      <p:bldP spid="11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27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r>
              <a:rPr lang="en-US" dirty="0" smtClean="0"/>
              <a:t> </a:t>
            </a:r>
            <a:r>
              <a:rPr lang="bg-BG" dirty="0" smtClean="0"/>
              <a:t>дефинира основната част от алгоритъм в метод и оставя част от реализацията на </a:t>
            </a:r>
            <a:r>
              <a:rPr lang="bg-BG" dirty="0" smtClean="0"/>
              <a:t>подкласовете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/>
              <a:t>т</a:t>
            </a:r>
            <a:r>
              <a:rPr lang="bg-BG" dirty="0" smtClean="0"/>
              <a:t>ова </a:t>
            </a:r>
            <a:r>
              <a:rPr lang="bg-BG" dirty="0" smtClean="0"/>
              <a:t>позволява </a:t>
            </a:r>
            <a:r>
              <a:rPr lang="bg-BG" dirty="0" smtClean="0"/>
              <a:t>предефинира</a:t>
            </a:r>
            <a:r>
              <a:rPr lang="bg-BG" dirty="0" smtClean="0"/>
              <a:t>не</a:t>
            </a:r>
            <a:r>
              <a:rPr lang="bg-BG" dirty="0" smtClean="0"/>
              <a:t> на </a:t>
            </a:r>
            <a:r>
              <a:rPr lang="bg-BG" dirty="0" smtClean="0"/>
              <a:t>части от алгоритъма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но не и промяна на </a:t>
            </a:r>
            <a:r>
              <a:rPr lang="bg-BG" dirty="0" smtClean="0"/>
              <a:t>структурата на алгоритъма</a:t>
            </a:r>
            <a:endParaRPr lang="en-US" dirty="0" smtClean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</a:t>
            </a:r>
            <a:r>
              <a:rPr lang="bg-BG" dirty="0"/>
              <a:t>шаблон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93" y="4058352"/>
            <a:ext cx="4539809" cy="1976003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038600"/>
            <a:ext cx="2613190" cy="1995755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28</a:t>
            </a:fld>
            <a:endParaRPr 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r>
              <a:rPr lang="bg-BG" dirty="0"/>
              <a:t> - пример</a:t>
            </a:r>
            <a:endParaRPr lang="bg-BG" dirty="0">
              <a:effectLst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50912" y="997089"/>
            <a:ext cx="102489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abstract class HotDrink </a:t>
            </a: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PrepareRecipe()</a:t>
            </a:r>
            <a:endParaRPr lang="bg-BG" sz="2000" b="1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BoilWater(); Brew(); PourInCup(); AddSpices();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abstract void Brew()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rgbClr val="8CF4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abstract void AddSpices();</a:t>
            </a:r>
            <a:endParaRPr lang="bg-BG" sz="2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BoilWater()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PourInCup()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Coffee : HotDrink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override void Brew()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override void AddSpices()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Tea : HotDrink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override void Brew() {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override void AddSpices()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56412" y="2569100"/>
            <a:ext cx="4114800" cy="527804"/>
          </a:xfrm>
          <a:prstGeom prst="wedgeRoundRectCallout">
            <a:avLst>
              <a:gd name="adj1" fmla="val -67701"/>
              <a:gd name="adj2" fmla="val -11598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Реализирано в подкласове</a:t>
            </a:r>
            <a:endParaRPr lang="bg-BG" sz="25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29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Observer</a:t>
            </a:r>
            <a:r>
              <a:rPr lang="en-US" dirty="0" smtClean="0"/>
              <a:t> </a:t>
            </a:r>
            <a:r>
              <a:rPr lang="bg-BG" dirty="0" smtClean="0"/>
              <a:t>позволява </a:t>
            </a:r>
            <a:r>
              <a:rPr lang="bg-BG" dirty="0" smtClean="0"/>
              <a:t>на </a:t>
            </a:r>
            <a:r>
              <a:rPr lang="bg-BG" dirty="0" smtClean="0"/>
              <a:t>обекти </a:t>
            </a:r>
            <a:r>
              <a:rPr lang="bg-BG" dirty="0" smtClean="0"/>
              <a:t>да комуникират помежду </a:t>
            </a:r>
            <a:r>
              <a:rPr lang="bg-BG" dirty="0" smtClean="0"/>
              <a:t>си</a:t>
            </a:r>
            <a:endParaRPr lang="en-US" dirty="0" smtClean="0"/>
          </a:p>
          <a:p>
            <a:pPr lvl="1">
              <a:lnSpc>
                <a:spcPct val="95000"/>
              </a:lnSpc>
              <a:defRPr/>
            </a:pPr>
            <a:r>
              <a:rPr lang="bg-BG" dirty="0" smtClean="0"/>
              <a:t>Обект информира друг обект за своето състояние, без да се знае кои и какви са тези обекти</a:t>
            </a:r>
            <a:endParaRPr lang="en-US" dirty="0" smtClean="0"/>
          </a:p>
          <a:p>
            <a:pPr lvl="1">
              <a:lnSpc>
                <a:spcPct val="95000"/>
              </a:lnSpc>
              <a:defRPr/>
            </a:pPr>
            <a:r>
              <a:rPr lang="bg-BG" dirty="0" smtClean="0"/>
              <a:t>Известен </a:t>
            </a:r>
            <a:r>
              <a:rPr lang="bg-BG" dirty="0" smtClean="0"/>
              <a:t>е и като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Publish-Subscribe </a:t>
            </a:r>
            <a:r>
              <a:rPr lang="bg-BG" dirty="0" smtClean="0"/>
              <a:t>шаблон</a:t>
            </a:r>
            <a:endParaRPr 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dirty="0" smtClean="0"/>
              <a:t>Шаблон </a:t>
            </a:r>
            <a:r>
              <a:rPr lang="en-US" dirty="0" smtClean="0"/>
              <a:t>Observer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1" y="3936298"/>
            <a:ext cx="5313266" cy="2205847"/>
          </a:xfrm>
          <a:prstGeom prst="roundRect">
            <a:avLst>
              <a:gd name="adj" fmla="val 33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104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Готови решения на често срещани казуси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Рецепта за решаване на специфичен проблем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Двойка проблем</a:t>
            </a:r>
            <a:r>
              <a:rPr lang="en-US" dirty="0" smtClean="0"/>
              <a:t> / </a:t>
            </a:r>
            <a:r>
              <a:rPr lang="bg-BG" dirty="0" smtClean="0"/>
              <a:t>решение, валидно в даден контекст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92008" cy="111078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Какво са шаблоните в проектирането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design patterns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5" name="Picture 2" descr="http://codinghorror.typepad.com/.a/6a0120a85dcdae970b012877701400970c-p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179" y="1219200"/>
            <a:ext cx="2449285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925445" y="3733800"/>
            <a:ext cx="5607050" cy="816997"/>
          </a:xfrm>
          <a:prstGeom prst="wedgeRoundRectCallout">
            <a:avLst>
              <a:gd name="adj1" fmla="val 62488"/>
              <a:gd name="adj2" fmla="val -60632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i="1" dirty="0" err="1" smtClean="0"/>
              <a:t>GoF</a:t>
            </a:r>
            <a:r>
              <a:rPr lang="en-US" sz="1400" i="1" dirty="0" smtClean="0"/>
              <a:t> </a:t>
            </a:r>
            <a:r>
              <a:rPr lang="bg-BG" sz="1400" i="1" dirty="0" smtClean="0"/>
              <a:t>шаблони – описани в книгата </a:t>
            </a:r>
            <a:r>
              <a:rPr lang="en-GB" sz="1400" i="1" dirty="0"/>
              <a:t>„</a:t>
            </a:r>
            <a:r>
              <a:rPr lang="bg-BG" sz="1400" i="1" dirty="0"/>
              <a:t>Шайката на четиримата“ (</a:t>
            </a:r>
            <a:r>
              <a:rPr lang="en-US" sz="1400" i="1" dirty="0"/>
              <a:t>The Gang of Four)</a:t>
            </a:r>
            <a:r>
              <a:rPr lang="bg-BG" sz="1400" i="1" dirty="0"/>
              <a:t> - </a:t>
            </a:r>
            <a:r>
              <a:rPr lang="bg-BG" sz="1400" i="1" dirty="0" smtClean="0"/>
              <a:t>класическа </a:t>
            </a:r>
            <a:r>
              <a:rPr lang="bg-BG" sz="1400" i="1" dirty="0"/>
              <a:t>книга за обектно-ориентирани шаблони в проектирането от </a:t>
            </a:r>
            <a:r>
              <a:rPr lang="en-GB" sz="1400" i="1" dirty="0"/>
              <a:t>Gama, Helm, Johnson, </a:t>
            </a:r>
            <a:r>
              <a:rPr lang="en-GB" sz="1400" i="1" noProof="1"/>
              <a:t>Vlissides</a:t>
            </a:r>
            <a:r>
              <a:rPr lang="en-GB" sz="1400" i="1" dirty="0"/>
              <a:t> 1995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 и </a:t>
            </a:r>
            <a:r>
              <a:rPr lang="bg-BG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обработчици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на събития в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Източниците на събития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компонентите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публикуват събития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например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в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имат механизъм за абониране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например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endParaRPr lang="en-US" sz="3100" b="1" noProof="1" smtClean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Strategy</a:t>
            </a:r>
            <a:r>
              <a:rPr lang="en-US" dirty="0" smtClean="0"/>
              <a:t> </a:t>
            </a:r>
            <a:r>
              <a:rPr lang="bg-BG" dirty="0" smtClean="0"/>
              <a:t>капсулира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алгоритъм</a:t>
            </a:r>
            <a:r>
              <a:rPr lang="en-US" dirty="0" smtClean="0"/>
              <a:t> </a:t>
            </a:r>
            <a:r>
              <a:rPr lang="bg-BG" dirty="0" smtClean="0"/>
              <a:t>в клас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Прави алгоритмите взаимозаменяеми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 smtClean="0"/>
              <a:t>Всеки алгоритъм може да работи без промяна със същите данни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 smtClean="0"/>
              <a:t>Клиентът може да ползва </a:t>
            </a:r>
            <a:r>
              <a:rPr lang="bg-BG" dirty="0" smtClean="0"/>
              <a:t>лесно различни алгоритми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34" y="4038600"/>
            <a:ext cx="4673778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38600"/>
            <a:ext cx="5769162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32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</a:t>
            </a:r>
            <a:r>
              <a:rPr lang="bg-BG" dirty="0"/>
              <a:t> - пример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1903412" y="101459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1903412" y="215759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0"/>
          <p:cNvSpPr txBox="1">
            <a:spLocks noChangeArrowheads="1"/>
          </p:cNvSpPr>
          <p:nvPr/>
        </p:nvSpPr>
        <p:spPr>
          <a:xfrm>
            <a:off x="1903412" y="438263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903412" y="327011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779872" y="625278"/>
            <a:ext cx="2226487" cy="1804749"/>
          </a:xfrm>
          <a:prstGeom prst="wedgeRoundRectCallout">
            <a:avLst>
              <a:gd name="adj1" fmla="val -115952"/>
              <a:gd name="adj2" fmla="val -17757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капсулира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различни алгоритми за сортиране</a:t>
            </a:r>
            <a:endParaRPr lang="bg-BG" sz="25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47034" y="5791200"/>
            <a:ext cx="4648200" cy="527804"/>
          </a:xfrm>
          <a:prstGeom prst="wedgeRoundRectCallout">
            <a:avLst>
              <a:gd name="adj1" fmla="val -70311"/>
              <a:gd name="adj2" fmla="val -38115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ползваме различен алгоритъм</a:t>
            </a:r>
            <a:endParaRPr lang="bg-BG" sz="25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998412" cy="5349876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Сортирането ползва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стратегия за сравняване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е стратегия за клониране на обекти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Strategy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dirty="0" smtClean="0">
                <a:hlinkClick r:id="rId2"/>
              </a:rPr>
              <a:t>Client-Server</a:t>
            </a:r>
            <a:r>
              <a:rPr lang="bg-BG" sz="3200" dirty="0" smtClean="0">
                <a:hlinkClick r:id="rId2"/>
              </a:rPr>
              <a:t> </a:t>
            </a:r>
            <a:r>
              <a:rPr lang="en-US" sz="3200" dirty="0" smtClean="0">
                <a:hlinkClick r:id="rId2"/>
              </a:rPr>
              <a:t>Model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client ↔ server</a:t>
            </a:r>
          </a:p>
          <a:p>
            <a:r>
              <a:rPr lang="en-US" sz="3200" dirty="0" smtClean="0">
                <a:hlinkClick r:id="rId3"/>
              </a:rPr>
              <a:t>3-tier Architecture</a:t>
            </a:r>
            <a:r>
              <a:rPr lang="en-US" sz="3200" dirty="0" smtClean="0"/>
              <a:t> – front-end ↔  logic </a:t>
            </a:r>
            <a:r>
              <a:rPr lang="en-US" sz="3200" dirty="0"/>
              <a:t>tier ↔ </a:t>
            </a:r>
            <a:r>
              <a:rPr lang="en-US" sz="3200" dirty="0" smtClean="0"/>
              <a:t>back-end</a:t>
            </a:r>
          </a:p>
          <a:p>
            <a:pPr lvl="1"/>
            <a:r>
              <a:rPr lang="en-US" sz="3000" dirty="0" smtClean="0">
                <a:hlinkClick r:id="rId3"/>
              </a:rPr>
              <a:t>Multi-tier Architecture</a:t>
            </a:r>
            <a:endParaRPr lang="en-US" sz="3000" dirty="0" smtClean="0"/>
          </a:p>
          <a:p>
            <a:r>
              <a:rPr lang="en-US" sz="3200" dirty="0" smtClean="0">
                <a:hlinkClick r:id="rId4"/>
              </a:rPr>
              <a:t>Model-View-Controller</a:t>
            </a:r>
            <a:r>
              <a:rPr lang="en-US" sz="3200" dirty="0" smtClean="0"/>
              <a:t> </a:t>
            </a:r>
            <a:r>
              <a:rPr lang="en-US" sz="3200" dirty="0"/>
              <a:t>(MVC</a:t>
            </a:r>
            <a:r>
              <a:rPr lang="en-US" sz="3200" dirty="0" smtClean="0"/>
              <a:t>) – </a:t>
            </a:r>
            <a:r>
              <a:rPr lang="bg-BG" sz="3200" dirty="0" smtClean="0"/>
              <a:t>за създаване на</a:t>
            </a:r>
            <a:r>
              <a:rPr lang="en-US" sz="3200" dirty="0" smtClean="0"/>
              <a:t> UI</a:t>
            </a:r>
          </a:p>
          <a:p>
            <a:pPr lvl="1"/>
            <a:r>
              <a:rPr lang="en-US" sz="3000" dirty="0">
                <a:hlinkClick r:id="rId5"/>
              </a:rPr>
              <a:t>Model-View-Presenter</a:t>
            </a:r>
            <a:r>
              <a:rPr lang="en-US" sz="3000" dirty="0"/>
              <a:t> (MVP) – </a:t>
            </a:r>
            <a:r>
              <a:rPr lang="bg-BG" sz="3000" dirty="0"/>
              <a:t>за създаване на</a:t>
            </a:r>
            <a:r>
              <a:rPr lang="en-US" sz="3000" dirty="0" smtClean="0"/>
              <a:t> </a:t>
            </a:r>
            <a:r>
              <a:rPr lang="en-US" sz="3000" dirty="0"/>
              <a:t>UI</a:t>
            </a:r>
            <a:endParaRPr lang="en-US" sz="3000" dirty="0" smtClean="0"/>
          </a:p>
          <a:p>
            <a:pPr lvl="1"/>
            <a:r>
              <a:rPr lang="en-US" sz="3000" dirty="0" smtClean="0">
                <a:hlinkClick r:id="rId6"/>
              </a:rPr>
              <a:t>Model-View-</a:t>
            </a:r>
            <a:r>
              <a:rPr lang="en-US" sz="3000" noProof="1" smtClean="0">
                <a:hlinkClick r:id="rId6"/>
              </a:rPr>
              <a:t>ViewModel</a:t>
            </a:r>
            <a:r>
              <a:rPr lang="en-US" sz="3000" dirty="0" smtClean="0"/>
              <a:t> (MVVM) – </a:t>
            </a:r>
            <a:r>
              <a:rPr lang="bg-BG" sz="3000" dirty="0" smtClean="0"/>
              <a:t>за създаване на</a:t>
            </a:r>
            <a:r>
              <a:rPr lang="en-US" sz="3000" dirty="0" smtClean="0"/>
              <a:t> UI</a:t>
            </a:r>
          </a:p>
          <a:p>
            <a:r>
              <a:rPr lang="en-US" sz="3200" dirty="0" smtClean="0">
                <a:hlinkClick r:id="rId7"/>
              </a:rPr>
              <a:t>Front </a:t>
            </a:r>
            <a:r>
              <a:rPr lang="en-US" sz="3200" dirty="0" smtClean="0">
                <a:hlinkClick r:id="rId7"/>
              </a:rPr>
              <a:t>Controller</a:t>
            </a:r>
            <a:r>
              <a:rPr lang="en-US" sz="3200" dirty="0" smtClean="0"/>
              <a:t> – </a:t>
            </a:r>
            <a:r>
              <a:rPr lang="bg-BG" sz="3200" dirty="0" smtClean="0"/>
              <a:t>за изпращане на заявки в</a:t>
            </a:r>
            <a:r>
              <a:rPr lang="en-US" sz="3200" dirty="0" smtClean="0"/>
              <a:t> Web </a:t>
            </a:r>
            <a:r>
              <a:rPr lang="bg-BG" sz="3200" dirty="0" smtClean="0"/>
              <a:t>приложения</a:t>
            </a:r>
            <a:endParaRPr lang="en-US" sz="3200" dirty="0" smtClean="0"/>
          </a:p>
          <a:p>
            <a:r>
              <a:rPr lang="en-US" sz="3200" dirty="0" smtClean="0">
                <a:hlinkClick r:id="rId8"/>
              </a:rPr>
              <a:t>Active Record</a:t>
            </a:r>
            <a:r>
              <a:rPr lang="en-US" sz="3200" dirty="0" smtClean="0"/>
              <a:t> – </a:t>
            </a:r>
            <a:r>
              <a:rPr lang="bg-BG" sz="3200" dirty="0" smtClean="0"/>
              <a:t>обвива таблици с класове </a:t>
            </a:r>
            <a:r>
              <a:rPr lang="en-US" sz="3200" dirty="0" smtClean="0"/>
              <a:t>+ CRUD </a:t>
            </a:r>
            <a:r>
              <a:rPr lang="bg-BG" sz="3200" dirty="0" smtClean="0"/>
              <a:t>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в архитектурата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4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 fontScale="85000" lnSpcReduction="10000"/>
          </a:bodyPr>
          <a:lstStyle/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Шаблоните в проектирането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Готови решения на често срещани казуси в </a:t>
            </a:r>
            <a:r>
              <a:rPr lang="bg-BG" dirty="0" smtClean="0"/>
              <a:t>ООП дизайна</a:t>
            </a:r>
            <a:endParaRPr lang="en-US" dirty="0"/>
          </a:p>
          <a:p>
            <a:pPr marL="358775" indent="-358775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 за създаване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663575" lvl="1" indent="-358775">
              <a:lnSpc>
                <a:spcPct val="100000"/>
              </a:lnSpc>
            </a:pPr>
            <a:r>
              <a:rPr lang="en-US" dirty="0" smtClean="0"/>
              <a:t>Singleton</a:t>
            </a:r>
            <a:r>
              <a:rPr lang="en-US" dirty="0"/>
              <a:t>, Factory, Factory </a:t>
            </a:r>
            <a:r>
              <a:rPr lang="en-US" dirty="0" smtClean="0"/>
              <a:t>Method</a:t>
            </a:r>
            <a:endParaRPr lang="bg-BG" dirty="0" smtClean="0"/>
          </a:p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в структурата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75" lvl="1" indent="-358775">
              <a:lnSpc>
                <a:spcPct val="100000"/>
              </a:lnSpc>
            </a:pPr>
            <a:r>
              <a:rPr lang="en-US" dirty="0"/>
              <a:t>Façade, Composite, Decorator, </a:t>
            </a:r>
            <a:r>
              <a:rPr lang="en-US" dirty="0" smtClean="0"/>
              <a:t>Adapter</a:t>
            </a:r>
            <a:endParaRPr lang="bg-BG" dirty="0" smtClean="0"/>
          </a:p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в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75" lvl="1" indent="-358775">
              <a:lnSpc>
                <a:spcPct val="100000"/>
              </a:lnSpc>
            </a:pPr>
            <a:r>
              <a:rPr lang="en-US" dirty="0"/>
              <a:t>Iterator, Observer, Template Method, Strategy</a:t>
            </a:r>
            <a:endParaRPr lang="bg-BG" dirty="0"/>
          </a:p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в архитектурата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75" lvl="1" indent="-358775">
              <a:lnSpc>
                <a:spcPct val="100000"/>
              </a:lnSpc>
            </a:pPr>
            <a:r>
              <a:rPr lang="en-US" dirty="0"/>
              <a:t>Client-Server </a:t>
            </a:r>
            <a:r>
              <a:rPr lang="en-US" dirty="0" smtClean="0"/>
              <a:t>Model</a:t>
            </a:r>
            <a:r>
              <a:rPr lang="bg-BG" dirty="0" smtClean="0"/>
              <a:t>, </a:t>
            </a:r>
            <a:r>
              <a:rPr lang="en-US" dirty="0" smtClean="0"/>
              <a:t>3-tier Architecture</a:t>
            </a:r>
            <a:r>
              <a:rPr lang="bg-BG" dirty="0" smtClean="0"/>
              <a:t>, </a:t>
            </a:r>
            <a:r>
              <a:rPr lang="en-US" dirty="0" smtClean="0"/>
              <a:t>Model-View-Controller (MVC)</a:t>
            </a:r>
            <a:r>
              <a:rPr lang="bg-BG" dirty="0" smtClean="0"/>
              <a:t> и други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58775" indent="-358775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606" y="2771017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239597" cy="11107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Основни шаблони </a:t>
            </a:r>
            <a:r>
              <a:rPr lang="ru-RU" dirty="0"/>
              <a:t>в проектирането </a:t>
            </a:r>
            <a:r>
              <a:rPr lang="bg-BG" dirty="0" smtClean="0"/>
              <a:t>на приложения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</a:t>
            </a:fld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085599" cy="5570355"/>
          </a:xfrm>
        </p:spPr>
        <p:txBody>
          <a:bodyPr>
            <a:normAutofit/>
          </a:bodyPr>
          <a:lstStyle/>
          <a:p>
            <a:pPr marL="438150" indent="-285750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 на шаблона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730250" lvl="1" indent="-285750"/>
            <a:r>
              <a:rPr lang="bg-BG" dirty="0" smtClean="0"/>
              <a:t>Обогатява речника на дизайнера</a:t>
            </a:r>
            <a:endParaRPr lang="en-US" dirty="0"/>
          </a:p>
          <a:p>
            <a:pPr marL="438150" indent="-285750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Проблем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30250" lvl="1" indent="-285750"/>
            <a:r>
              <a:rPr lang="bg-BG" dirty="0" smtClean="0"/>
              <a:t>Кога се употребява този шаблон</a:t>
            </a:r>
            <a:endParaRPr lang="en-US" dirty="0"/>
          </a:p>
          <a:p>
            <a:pPr marL="438150" indent="-285750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Решение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30250" lvl="1" indent="-285750"/>
            <a:r>
              <a:rPr lang="en-US" dirty="0" smtClean="0"/>
              <a:t>UML </a:t>
            </a:r>
            <a:r>
              <a:rPr lang="bg-BG" dirty="0" smtClean="0"/>
              <a:t>структура или абстрактен код</a:t>
            </a:r>
            <a:endParaRPr lang="en-US" dirty="0" smtClean="0"/>
          </a:p>
          <a:p>
            <a:pPr marL="438150" indent="-285750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Последици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30250" lvl="1" indent="-285750"/>
            <a:r>
              <a:rPr lang="bg-BG" dirty="0" smtClean="0"/>
              <a:t>Резултат и негативи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 шаблоните в проектирането</a:t>
            </a:r>
            <a:endParaRPr lang="en-US" dirty="0"/>
          </a:p>
        </p:txBody>
      </p:sp>
      <p:pic>
        <p:nvPicPr>
          <p:cNvPr id="1026" name="Picture 2" descr="Best Design Pattern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295400"/>
            <a:ext cx="4408820" cy="2838123"/>
          </a:xfrm>
          <a:prstGeom prst="roundRect">
            <a:avLst>
              <a:gd name="adj" fmla="val 452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</a:t>
            </a:fld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 smtClean="0"/>
              <a:t>Шаблони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създаване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За създаване и конфигуриране на класове и обекти</a:t>
            </a:r>
            <a:endParaRPr lang="en-US" sz="3000" dirty="0"/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/>
              <a:t>Шаблони </a:t>
            </a:r>
            <a:r>
              <a:rPr lang="bg-BG" dirty="0" smtClean="0"/>
              <a:t>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структурата</a:t>
            </a:r>
            <a:endParaRPr lang="en-US" dirty="0"/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sz="3000" dirty="0" smtClean="0"/>
              <a:t>Начини за групиране на обекти за реализиране на нови функции</a:t>
            </a:r>
            <a:endParaRPr lang="en-US" sz="3000" dirty="0"/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 smtClean="0"/>
              <a:t>Шаблони </a:t>
            </a:r>
            <a:r>
              <a:rPr lang="bg-BG" dirty="0"/>
              <a:t>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поведението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Описващи взаимодействието на общност от класове и обекти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Кой </a:t>
            </a:r>
            <a:r>
              <a:rPr lang="bg-BG" sz="3000" dirty="0" smtClean="0"/>
              <a:t>за </a:t>
            </a:r>
            <a:r>
              <a:rPr lang="bg-BG" sz="3000" dirty="0" smtClean="0"/>
              <a:t>какво отговаря и т.н</a:t>
            </a:r>
            <a:r>
              <a:rPr lang="bg-BG" sz="30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bg-BG" dirty="0"/>
              <a:t>Шаблони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архитектурата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Основни типове ОО шаблони в проектирането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Засягат механизмите на създаване на обекти</a:t>
            </a:r>
            <a:endParaRPr lang="en-US" dirty="0" smtClean="0"/>
          </a:p>
          <a:p>
            <a:r>
              <a:rPr lang="bg-BG" dirty="0" smtClean="0"/>
              <a:t>Опитват се </a:t>
            </a:r>
            <a:r>
              <a:rPr lang="bg-BG" dirty="0"/>
              <a:t>д</a:t>
            </a:r>
            <a:r>
              <a:rPr lang="bg-BG" dirty="0" smtClean="0"/>
              <a:t>а създадат обекти по най-удачния за дадена ситуацията начин</a:t>
            </a:r>
            <a:endParaRPr lang="en-US" dirty="0" smtClean="0"/>
          </a:p>
          <a:p>
            <a:pPr lvl="1"/>
            <a:r>
              <a:rPr lang="bg-BG" dirty="0" smtClean="0"/>
              <a:t>Вместо </a:t>
            </a:r>
            <a:r>
              <a:rPr lang="en-US" dirty="0" smtClean="0"/>
              <a:t> </a:t>
            </a:r>
            <a:r>
              <a:rPr lang="bg-BG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SomeClass()</a:t>
            </a:r>
            <a:r>
              <a:rPr lang="bg-BG" dirty="0" smtClean="0"/>
              <a:t>"</a:t>
            </a:r>
            <a:r>
              <a:rPr lang="en-US" dirty="0" smtClean="0"/>
              <a:t> </a:t>
            </a:r>
            <a:r>
              <a:rPr lang="bg-BG" dirty="0" smtClean="0"/>
              <a:t>ползвайте</a:t>
            </a:r>
            <a:r>
              <a:rPr lang="en-US" dirty="0" smtClean="0"/>
              <a:t>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pattern.Create()</a:t>
            </a:r>
            <a:r>
              <a:rPr lang="en-US" dirty="0" smtClean="0"/>
              <a:t>"</a:t>
            </a:r>
          </a:p>
          <a:p>
            <a:r>
              <a:rPr lang="bg-BG" dirty="0" smtClean="0"/>
              <a:t>Комбинация от две основни идеи</a:t>
            </a:r>
            <a:endParaRPr lang="en-US" dirty="0" smtClean="0"/>
          </a:p>
          <a:p>
            <a:pPr lvl="1"/>
            <a:r>
              <a:rPr lang="bg-BG" dirty="0" smtClean="0"/>
              <a:t>Капсулиране на знанието кои точно класове ползва системата</a:t>
            </a:r>
            <a:endParaRPr lang="en-US" dirty="0" smtClean="0"/>
          </a:p>
          <a:p>
            <a:pPr lvl="1"/>
            <a:r>
              <a:rPr lang="bg-BG" dirty="0" smtClean="0"/>
              <a:t>Скриване на това как екземпляри от тези конкретни класове са създадени и групирани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при създаването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Класът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Singleton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 smtClean="0"/>
              <a:t>е такъв, който се предполага да има една-единствена инстанция</a:t>
            </a:r>
            <a:endParaRPr lang="en-US" noProof="1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Обикновено се създава при поискване </a:t>
            </a:r>
            <a:r>
              <a:rPr lang="en-US" dirty="0" smtClean="0"/>
              <a:t>(lazy loading)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bg-BG" dirty="0" smtClean="0"/>
              <a:t>Понякога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 smtClean="0"/>
              <a:t> </a:t>
            </a:r>
            <a:r>
              <a:rPr lang="bg-BG" dirty="0" smtClean="0"/>
              <a:t>е погрешно смятан за глобална променлива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Не е</a:t>
            </a:r>
            <a:r>
              <a:rPr lang="en-US" dirty="0" smtClean="0"/>
              <a:t>!</a:t>
            </a:r>
          </a:p>
          <a:p>
            <a:pPr>
              <a:lnSpc>
                <a:spcPct val="110000"/>
              </a:lnSpc>
            </a:pPr>
            <a:r>
              <a:rPr lang="bg-BG" dirty="0" smtClean="0"/>
              <a:t>Възможни проблеми</a:t>
            </a:r>
            <a:r>
              <a:rPr lang="en-US" dirty="0" smtClean="0"/>
              <a:t>:</a:t>
            </a:r>
          </a:p>
          <a:p>
            <a:pPr marL="609600" lvl="2" indent="-304800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Thread-safe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</a:t>
            </a:r>
            <a:r>
              <a:rPr lang="bg-BG" dirty="0" smtClean="0"/>
              <a:t>шаблон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48" y="4343400"/>
            <a:ext cx="6882279" cy="1905000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2411" y="1157451"/>
            <a:ext cx="10944002" cy="524334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sealed class Singleton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Singleton() 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readonly Singleton instance = new Singleton();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Singleton Instance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instance;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942012" y="1752600"/>
            <a:ext cx="4953000" cy="527804"/>
          </a:xfrm>
          <a:prstGeom prst="wedgeRoundRectCallout">
            <a:avLst>
              <a:gd name="adj1" fmla="val -67216"/>
              <a:gd name="adj2" fmla="val 22475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не можем ние да създаваме обекти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374228" y="3505200"/>
            <a:ext cx="3505200" cy="953453"/>
          </a:xfrm>
          <a:prstGeom prst="wedgeRoundRectCallout">
            <a:avLst>
              <a:gd name="adj1" fmla="val -1466"/>
              <a:gd name="adj2" fmla="val -9398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обектът вече е създаден и е само един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561012" y="5029200"/>
            <a:ext cx="3962400" cy="527804"/>
          </a:xfrm>
          <a:prstGeom prst="wedgeRoundRectCallout">
            <a:avLst>
              <a:gd name="adj1" fmla="val -72632"/>
              <a:gd name="adj2" fmla="val -41166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можем само да го ползваме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9</a:t>
            </a:fld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Factory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е обект за създаване на други обекти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Традиционно създаване на обекти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+ </a:t>
            </a:r>
            <a:r>
              <a:rPr lang="bg-BG" dirty="0" smtClean="0"/>
              <a:t>викаме конструктор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Създаване чрез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en-US" dirty="0" smtClean="0"/>
              <a:t> (</a:t>
            </a:r>
            <a:r>
              <a:rPr lang="bg-BG" dirty="0" smtClean="0"/>
              <a:t>обикновено това е статичен метод</a:t>
            </a:r>
            <a:r>
              <a:rPr lang="en-US" dirty="0" smtClean="0"/>
              <a:t>):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r>
              <a:rPr lang="bg-BG" dirty="0" smtClean="0"/>
              <a:t> шаблон</a:t>
            </a:r>
            <a:endParaRPr lang="bg-BG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2476408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new DateTime(2014, 10, 16);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38862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DateTime.Now;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62024" y="4613669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 c = Color.FromArgb(120, 255, 0, 0);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1885</Words>
  <Application>Microsoft Office PowerPoint</Application>
  <PresentationFormat>Custom</PresentationFormat>
  <Paragraphs>425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са шаблоните в проектирането (design patterns)?</vt:lpstr>
      <vt:lpstr>Елементи на шаблоните в проектирането</vt:lpstr>
      <vt:lpstr>Основни типове ОО шаблони в проектирането</vt:lpstr>
      <vt:lpstr>Шаблони при създаването</vt:lpstr>
      <vt:lpstr>Singleton шаблон</vt:lpstr>
      <vt:lpstr>Singleton - пример</vt:lpstr>
      <vt:lpstr>Factory шаблон</vt:lpstr>
      <vt:lpstr>Factory - пример</vt:lpstr>
      <vt:lpstr>Шаблон на Factory метод</vt:lpstr>
      <vt:lpstr>Factory метод - пример</vt:lpstr>
      <vt:lpstr>Шаблони в структурата</vt:lpstr>
      <vt:lpstr>Шаблон Façade</vt:lpstr>
      <vt:lpstr>Façade - пример</vt:lpstr>
      <vt:lpstr>Шаблон Composite</vt:lpstr>
      <vt:lpstr>Composite - пример</vt:lpstr>
      <vt:lpstr>Composite – примери за реална употреба</vt:lpstr>
      <vt:lpstr>Шаблон Decorator</vt:lpstr>
      <vt:lpstr>Decorator - пример</vt:lpstr>
      <vt:lpstr>Decorator – примери за реална употреба</vt:lpstr>
      <vt:lpstr>Шаблон Adapter</vt:lpstr>
      <vt:lpstr>Adapter - пример</vt:lpstr>
      <vt:lpstr>Шаблони в поведението</vt:lpstr>
      <vt:lpstr>Шаблон Iterator</vt:lpstr>
      <vt:lpstr>Iterator - пример</vt:lpstr>
      <vt:lpstr>Template Method шаблон</vt:lpstr>
      <vt:lpstr>Template Method - пример</vt:lpstr>
      <vt:lpstr>Шаблон Observer</vt:lpstr>
      <vt:lpstr>Observer – примери за реална употреба</vt:lpstr>
      <vt:lpstr>Шаблон Strategy</vt:lpstr>
      <vt:lpstr>Strategy - пример</vt:lpstr>
      <vt:lpstr>Strategy – примери за реална употреба</vt:lpstr>
      <vt:lpstr>Шаблони в архитектурата</vt:lpstr>
      <vt:lpstr>Обобщение</vt:lpstr>
      <vt:lpstr>Основни шаблони в проектирането на приложения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/>
  <cp:keywords>design patterns, object-oriented programming, OOP, OOD</cp:keywords>
  <dc:description>Software University Foundation - http://softuni.org</dc:description>
  <cp:lastModifiedBy/>
  <cp:revision>3</cp:revision>
  <dcterms:created xsi:type="dcterms:W3CDTF">2021-01-29T10:52:12Z</dcterms:created>
  <dcterms:modified xsi:type="dcterms:W3CDTF">2021-02-02T07:46:49Z</dcterms:modified>
  <cp:category>programming, object-oriented, OOP, OOD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