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26"/>
  </p:notesMasterIdLst>
  <p:handoutMasterIdLst>
    <p:handoutMasterId r:id="rId27"/>
  </p:handoutMasterIdLst>
  <p:sldIdLst>
    <p:sldId id="394" r:id="rId3"/>
    <p:sldId id="625" r:id="rId4"/>
    <p:sldId id="627" r:id="rId5"/>
    <p:sldId id="628" r:id="rId6"/>
    <p:sldId id="629" r:id="rId7"/>
    <p:sldId id="630" r:id="rId8"/>
    <p:sldId id="631" r:id="rId9"/>
    <p:sldId id="632" r:id="rId10"/>
    <p:sldId id="637" r:id="rId11"/>
    <p:sldId id="643" r:id="rId12"/>
    <p:sldId id="644" r:id="rId13"/>
    <p:sldId id="638" r:id="rId14"/>
    <p:sldId id="639" r:id="rId15"/>
    <p:sldId id="640" r:id="rId16"/>
    <p:sldId id="641" r:id="rId17"/>
    <p:sldId id="636" r:id="rId18"/>
    <p:sldId id="633" r:id="rId19"/>
    <p:sldId id="645" r:id="rId20"/>
    <p:sldId id="646" r:id="rId21"/>
    <p:sldId id="647" r:id="rId22"/>
    <p:sldId id="642" r:id="rId23"/>
    <p:sldId id="594" r:id="rId24"/>
    <p:sldId id="593"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D7E5960-A9BC-43C4-BCE0-8E99BC3BA6A9}">
          <p14:sldIdLst>
            <p14:sldId id="394"/>
            <p14:sldId id="625"/>
            <p14:sldId id="627"/>
            <p14:sldId id="628"/>
            <p14:sldId id="629"/>
            <p14:sldId id="630"/>
            <p14:sldId id="631"/>
            <p14:sldId id="632"/>
            <p14:sldId id="637"/>
            <p14:sldId id="643"/>
            <p14:sldId id="644"/>
            <p14:sldId id="638"/>
            <p14:sldId id="639"/>
            <p14:sldId id="640"/>
            <p14:sldId id="641"/>
            <p14:sldId id="636"/>
            <p14:sldId id="633"/>
            <p14:sldId id="645"/>
            <p14:sldId id="646"/>
            <p14:sldId id="647"/>
          </p14:sldIdLst>
        </p14:section>
        <p14:section name="Conclusion" id="{3E23A7B0-228F-4458-953E-A0823B82CFF0}">
          <p14:sldIdLst>
            <p14:sldId id="642"/>
            <p14:sldId id="594"/>
            <p14:sldId id="59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E60"/>
    <a:srgbClr val="D2A010"/>
    <a:srgbClr val="F6D18E"/>
    <a:srgbClr val="FFFFFF"/>
    <a:srgbClr val="C6C0AA"/>
    <a:srgbClr val="F9F0AB"/>
    <a:srgbClr val="F9E6AB"/>
    <a:srgbClr val="F9FAAB"/>
    <a:srgbClr val="767691"/>
    <a:srgbClr val="7676A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8670" autoAdjust="0"/>
  </p:normalViewPr>
  <p:slideViewPr>
    <p:cSldViewPr>
      <p:cViewPr varScale="1">
        <p:scale>
          <a:sx n="92" d="100"/>
          <a:sy n="92" d="100"/>
        </p:scale>
        <p:origin x="467" y="60"/>
      </p:cViewPr>
      <p:guideLst>
        <p:guide orient="horz" pos="2160"/>
        <p:guide pos="3839"/>
      </p:guideLst>
    </p:cSldViewPr>
  </p:slideViewPr>
  <p:outlineViewPr>
    <p:cViewPr>
      <p:scale>
        <a:sx n="33" d="100"/>
        <a:sy n="33" d="100"/>
      </p:scale>
      <p:origin x="0" y="-192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1/5/2021</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1/5/2021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Tree>
    <p:extLst>
      <p:ext uri="{BB962C8B-B14F-4D97-AF65-F5344CB8AC3E}">
        <p14:creationId xmlns:p14="http://schemas.microsoft.com/office/powerpoint/2010/main" val="1548849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a:t>
            </a:r>
            <a:r>
              <a:rPr lang="en-US" dirty="0" smtClean="0">
                <a:solidFill>
                  <a:schemeClr val="tx1">
                    <a:lumMod val="40000"/>
                    <a:lumOff val="60000"/>
                  </a:schemeClr>
                </a:solidFill>
              </a:rPr>
              <a:t>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2949422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2511690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3650900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1171421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2849400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a:t>
            </a:r>
            <a:r>
              <a:rPr lang="en-US" dirty="0" smtClean="0">
                <a:solidFill>
                  <a:schemeClr val="tx1">
                    <a:lumMod val="40000"/>
                    <a:lumOff val="60000"/>
                  </a:schemeClr>
                </a:solidFill>
              </a:rPr>
              <a:t>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990765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9129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22</a:t>
            </a:fld>
            <a:endParaRPr lang="en-US" dirty="0">
              <a:solidFill>
                <a:prstClr val="black"/>
              </a:solidFill>
            </a:endParaRPr>
          </a:p>
        </p:txBody>
      </p:sp>
    </p:spTree>
    <p:extLst>
      <p:ext uri="{BB962C8B-B14F-4D97-AF65-F5344CB8AC3E}">
        <p14:creationId xmlns:p14="http://schemas.microsoft.com/office/powerpoint/2010/main" val="3476930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23</a:t>
            </a:fld>
            <a:endParaRPr lang="en-US" dirty="0"/>
          </a:p>
        </p:txBody>
      </p:sp>
    </p:spTree>
    <p:extLst>
      <p:ext uri="{BB962C8B-B14F-4D97-AF65-F5344CB8AC3E}">
        <p14:creationId xmlns:p14="http://schemas.microsoft.com/office/powerpoint/2010/main" val="164462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657B27E-985F-48B3-8850-E7A19971FA51}" type="slidenum">
              <a:rPr lang="en-US"/>
              <a:pPr/>
              <a:t>2</a:t>
            </a:fld>
            <a:r>
              <a:rPr lang="en-US" dirty="0"/>
              <a:t>##</a:t>
            </a: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2354288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r>
              <a:rPr lang="en-US" sz="1600" b="0" i="0" kern="1200" dirty="0" smtClean="0">
                <a:solidFill>
                  <a:schemeClr val="tx1"/>
                </a:solidFill>
                <a:effectLst/>
                <a:latin typeface="+mn-lt"/>
                <a:ea typeface="+mn-ea"/>
                <a:cs typeface="+mn-cs"/>
              </a:rPr>
              <a: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1611383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1339590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1435403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60440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r>
              <a:rPr lang="bg-BG" dirty="0" smtClean="0"/>
              <a:t> (</a:t>
            </a:r>
            <a:r>
              <a:rPr lang="en-US" dirty="0" smtClean="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smtClean="0"/>
              <a:t>    Vegetarian </a:t>
            </a:r>
            <a:r>
              <a:rPr lang="en-US" sz="1800" noProof="1"/>
              <a:t>babyDeer = new Deer</a:t>
            </a:r>
            <a:r>
              <a:rPr lang="en-US" sz="1800" noProof="1" smtClean="0"/>
              <a:t>();</a:t>
            </a:r>
          </a:p>
          <a:p>
            <a:r>
              <a:rPr lang="en-US" sz="1800" noProof="1"/>
              <a:t> </a:t>
            </a:r>
            <a:r>
              <a:rPr lang="en-US" sz="1800" noProof="1" smtClean="0"/>
              <a:t>   Vegetarian babyElephant  = new Elephant();</a:t>
            </a:r>
          </a:p>
          <a:p>
            <a:endParaRPr lang="en-US" sz="1800" noProof="1"/>
          </a:p>
          <a:p>
            <a:r>
              <a:rPr lang="nn-NO" sz="1800" noProof="1" smtClean="0"/>
              <a:t>    List&lt;</a:t>
            </a:r>
            <a:r>
              <a:rPr lang="nn-NO" sz="1800" noProof="1" smtClean="0">
                <a:solidFill>
                  <a:schemeClr val="tx2">
                    <a:lumMod val="75000"/>
                  </a:schemeClr>
                </a:solidFill>
              </a:rPr>
              <a:t>Vegetarian</a:t>
            </a:r>
            <a:r>
              <a:rPr lang="nn-NO" sz="1800" noProof="1"/>
              <a:t>&gt; vegetarianAnimals = new ArrayList&lt;&gt;();</a:t>
            </a:r>
          </a:p>
          <a:p>
            <a:endParaRPr lang="nn-NO" sz="1800" noProof="1"/>
          </a:p>
          <a:p>
            <a:r>
              <a:rPr lang="nn-NO" sz="1800" noProof="1" smtClean="0"/>
              <a:t>    vegetarianAnimals.add(</a:t>
            </a:r>
            <a:r>
              <a:rPr lang="nn-NO" sz="1800" noProof="1" smtClean="0">
                <a:solidFill>
                  <a:schemeClr val="tx2">
                    <a:lumMod val="75000"/>
                  </a:schemeClr>
                </a:solidFill>
              </a:rPr>
              <a:t>babyDeer</a:t>
            </a:r>
            <a:r>
              <a:rPr lang="nn-NO" sz="1800" noProof="1"/>
              <a:t>);</a:t>
            </a:r>
          </a:p>
          <a:p>
            <a:r>
              <a:rPr lang="nn-NO" sz="1800" noProof="1" smtClean="0"/>
              <a:t>    vegetarianAnimals.add(</a:t>
            </a:r>
            <a:r>
              <a:rPr lang="nn-NO" sz="1800" noProof="1" smtClean="0">
                <a:solidFill>
                  <a:schemeClr val="tx2">
                    <a:lumMod val="75000"/>
                  </a:schemeClr>
                </a:solidFill>
              </a:rPr>
              <a:t>babyElephant</a:t>
            </a:r>
            <a:r>
              <a:rPr lang="nn-NO" sz="1800" noProof="1"/>
              <a:t>);</a:t>
            </a:r>
            <a:endParaRPr lang="en-US" sz="1800" noProof="1"/>
          </a:p>
          <a:p>
            <a:r>
              <a:rPr lang="en-US" sz="1800" noProof="1" smtClean="0"/>
              <a:t>}</a:t>
            </a:r>
            <a:endParaRPr lang="en-US" sz="1800" noProof="1"/>
          </a:p>
        </p:txBody>
      </p:sp>
    </p:spTree>
    <p:extLst>
      <p:ext uri="{BB962C8B-B14F-4D97-AF65-F5344CB8AC3E}">
        <p14:creationId xmlns:p14="http://schemas.microsoft.com/office/powerpoint/2010/main" val="2371966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1997468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440462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xmlns=""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1163543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creativecommons.org/licenses/by-sa/4.0/" TargetMode="External"/><Relationship Id="rId4" Type="http://schemas.openxmlformats.org/officeDocument/2006/relationships/hyperlink" Target="https://csharp-book.softuni.b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smtClean="0"/>
              <a:t>Полиморфизъм</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58" y="3735977"/>
            <a:ext cx="4652811" cy="2543175"/>
          </a:xfrm>
          <a:prstGeom prst="rect">
            <a:avLst/>
          </a:prstGeom>
        </p:spPr>
      </p:pic>
      <p:grpSp>
        <p:nvGrpSpPr>
          <p:cNvPr id="23" name="Group 22">
            <a:extLst>
              <a:ext uri="{FF2B5EF4-FFF2-40B4-BE49-F238E27FC236}">
                <a16:creationId xmlns:a16="http://schemas.microsoft.com/office/drawing/2014/main" xmlns="" id="{A0ADD6E4-664D-4B27-BE61-5A56E60D9702}"/>
              </a:ext>
            </a:extLst>
          </p:cNvPr>
          <p:cNvGrpSpPr/>
          <p:nvPr/>
        </p:nvGrpSpPr>
        <p:grpSpPr>
          <a:xfrm>
            <a:off x="745783" y="3624633"/>
            <a:ext cx="5399660" cy="2524722"/>
            <a:chOff x="745783" y="3624633"/>
            <a:chExt cx="5399660" cy="2524722"/>
          </a:xfrm>
        </p:grpSpPr>
        <p:pic>
          <p:nvPicPr>
            <p:cNvPr id="24" name="Picture 23" descr="http://softuni.bg">
              <a:extLst>
                <a:ext uri="{FF2B5EF4-FFF2-40B4-BE49-F238E27FC236}">
                  <a16:creationId xmlns:a16="http://schemas.microsoft.com/office/drawing/2014/main" xmlns="" id="{09FAB067-40A6-4A38-93D1-07FB4AB7C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a16="http://schemas.microsoft.com/office/drawing/2014/main" xmlns="" id="{4F5A4366-F5D6-4393-BD7A-141ED3660C17}"/>
                </a:ext>
              </a:extLst>
            </p:cNvPr>
            <p:cNvSpPr txBox="1"/>
            <p:nvPr/>
          </p:nvSpPr>
          <p:spPr>
            <a:xfrm rot="576164">
              <a:off x="5433389" y="3706052"/>
              <a:ext cx="712054" cy="356251"/>
            </a:xfrm>
            <a:prstGeom prst="rect">
              <a:avLst/>
            </a:prstGeom>
            <a:noFill/>
          </p:spPr>
          <p:txBody>
            <a:bodyPr wrap="none" rtlCol="0">
              <a:spAutoFit/>
            </a:bodyPr>
            <a:lstStyle/>
            <a:p>
              <a:pPr algn="ctr">
                <a:lnSpc>
                  <a:spcPct val="85000"/>
                </a:lnSpc>
              </a:pPr>
              <a:r>
                <a:rPr lang="bg-BG" sz="2000" b="1" spc="50" dirty="0" smtClean="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xmlns="" id="{56E2204D-C57C-439A-9210-E0B131EC6C08}"/>
                </a:ext>
              </a:extLst>
            </p:cNvPr>
            <p:cNvPicPr>
              <a:picLocks noChangeAspect="1" noChangeArrowheads="1"/>
            </p:cNvPicPr>
            <p:nvPr/>
          </p:nvPicPr>
          <p:blipFill>
            <a:blip r:embed="rId6"/>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a16="http://schemas.microsoft.com/office/drawing/2014/main" xmlns=""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a16="http://schemas.microsoft.com/office/drawing/2014/main" xmlns=""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a16="http://schemas.microsoft.com/office/drawing/2014/main" xmlns=""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7"/>
                </a:rPr>
                <a:t>https://it-kariera.mon.bg/e-learning/</a:t>
              </a:r>
              <a:endParaRPr lang="en-GB"/>
            </a:p>
          </p:txBody>
        </p:sp>
      </p:grpSp>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13" name="Content Placeholder 12"/>
          <p:cNvSpPr>
            <a:spLocks noGrp="1"/>
          </p:cNvSpPr>
          <p:nvPr>
            <p:ph idx="1"/>
          </p:nvPr>
        </p:nvSpPr>
        <p:spPr/>
        <p:txBody>
          <a:bodyPr/>
          <a:lstStyle/>
          <a:p>
            <a:r>
              <a:rPr lang="bg-BG" dirty="0" smtClean="0"/>
              <a:t>Използва се </a:t>
            </a:r>
            <a:r>
              <a:rPr lang="bg-BG" dirty="0" smtClean="0">
                <a:solidFill>
                  <a:schemeClr val="tx2">
                    <a:lumMod val="75000"/>
                  </a:schemeClr>
                </a:solidFill>
              </a:rPr>
              <a:t>презаписващ</a:t>
            </a:r>
            <a:r>
              <a:rPr lang="en-US" dirty="0" smtClean="0"/>
              <a:t> </a:t>
            </a:r>
            <a:r>
              <a:rPr lang="bg-BG" dirty="0" smtClean="0"/>
              <a:t>метод</a:t>
            </a:r>
            <a:endParaRPr lang="bg-BG" dirty="0"/>
          </a:p>
        </p:txBody>
      </p:sp>
      <p:sp>
        <p:nvSpPr>
          <p:cNvPr id="4" name="Title 3"/>
          <p:cNvSpPr>
            <a:spLocks noGrp="1"/>
          </p:cNvSpPr>
          <p:nvPr>
            <p:ph type="title"/>
          </p:nvPr>
        </p:nvSpPr>
        <p:spPr/>
        <p:txBody>
          <a:bodyPr>
            <a:normAutofit fontScale="90000"/>
          </a:bodyPr>
          <a:lstStyle/>
          <a:p>
            <a:r>
              <a:rPr lang="bg-BG" noProof="1" smtClean="0"/>
              <a:t>Полиморфизъм по време на изпълнението</a:t>
            </a:r>
            <a:endParaRPr lang="en-US" dirty="0"/>
          </a:p>
        </p:txBody>
      </p:sp>
      <p:sp>
        <p:nvSpPr>
          <p:cNvPr id="9" name="Rectangle 8"/>
          <p:cNvSpPr>
            <a:spLocks noChangeArrowheads="1"/>
          </p:cNvSpPr>
          <p:nvPr/>
        </p:nvSpPr>
        <p:spPr bwMode="auto">
          <a:xfrm>
            <a:off x="684212" y="2023170"/>
            <a:ext cx="10744200" cy="403187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Main()</a:t>
            </a:r>
          </a:p>
          <a:p>
            <a:pPr fontAlgn="base"/>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Rectangle rect = new Rectangle(3.0, 4.0);</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Rectangle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square = new Square(4.0);</a:t>
            </a:r>
          </a:p>
          <a:p>
            <a:pPr fontAlgn="base"/>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Console.WriteLine(rect.Area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Console.WriteLine(square.Area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AutoShape 6"/>
          <p:cNvSpPr>
            <a:spLocks noChangeArrowheads="1"/>
          </p:cNvSpPr>
          <p:nvPr/>
        </p:nvSpPr>
        <p:spPr bwMode="auto">
          <a:xfrm>
            <a:off x="8639434" y="5483545"/>
            <a:ext cx="3146332" cy="1143000"/>
          </a:xfrm>
          <a:prstGeom prst="wedgeRoundRectCallout">
            <a:avLst>
              <a:gd name="adj1" fmla="val -87359"/>
              <a:gd name="adj2" fmla="val -492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Презапис на метод</a:t>
            </a:r>
            <a:endParaRPr lang="bg-BG" sz="3200" dirty="0">
              <a:solidFill>
                <a:schemeClr val="tx2">
                  <a:lumMod val="75000"/>
                </a:schemeClr>
              </a:solidFill>
            </a:endParaRPr>
          </a:p>
        </p:txBody>
      </p:sp>
    </p:spTree>
    <p:extLst>
      <p:ext uri="{BB962C8B-B14F-4D97-AF65-F5344CB8AC3E}">
        <p14:creationId xmlns:p14="http://schemas.microsoft.com/office/powerpoint/2010/main" val="189463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3" name="Content Placeholder 2"/>
          <p:cNvSpPr>
            <a:spLocks noGrp="1"/>
          </p:cNvSpPr>
          <p:nvPr>
            <p:ph idx="1"/>
          </p:nvPr>
        </p:nvSpPr>
        <p:spPr/>
        <p:txBody>
          <a:bodyPr/>
          <a:lstStyle/>
          <a:p>
            <a:r>
              <a:rPr lang="bg-BG" dirty="0" smtClean="0"/>
              <a:t>Също известен като</a:t>
            </a:r>
            <a:r>
              <a:rPr lang="en-US" dirty="0" smtClean="0"/>
              <a:t> </a:t>
            </a:r>
            <a:r>
              <a:rPr lang="bg-BG" dirty="0" smtClean="0">
                <a:solidFill>
                  <a:schemeClr val="tx2">
                    <a:lumMod val="75000"/>
                  </a:schemeClr>
                </a:solidFill>
              </a:rPr>
              <a:t>динамичен полиморфизъм</a:t>
            </a:r>
            <a:endParaRPr lang="en-US" dirty="0">
              <a:solidFill>
                <a:schemeClr val="tx2">
                  <a:lumMod val="75000"/>
                </a:schemeClr>
              </a:solidFill>
            </a:endParaRPr>
          </a:p>
          <a:p>
            <a:endParaRPr lang="en-US" dirty="0"/>
          </a:p>
        </p:txBody>
      </p:sp>
      <p:sp>
        <p:nvSpPr>
          <p:cNvPr id="4" name="Title 3"/>
          <p:cNvSpPr>
            <a:spLocks noGrp="1"/>
          </p:cNvSpPr>
          <p:nvPr>
            <p:ph type="title"/>
          </p:nvPr>
        </p:nvSpPr>
        <p:spPr/>
        <p:txBody>
          <a:bodyPr>
            <a:normAutofit fontScale="90000"/>
          </a:bodyPr>
          <a:lstStyle/>
          <a:p>
            <a:r>
              <a:rPr lang="bg-BG" noProof="1"/>
              <a:t>Полиморфизъм по време на </a:t>
            </a:r>
            <a:r>
              <a:rPr lang="bg-BG" noProof="1" smtClean="0"/>
              <a:t>изпълнението </a:t>
            </a:r>
            <a:r>
              <a:rPr lang="en-US" noProof="1" smtClean="0"/>
              <a:t>(2)</a:t>
            </a:r>
            <a:endParaRPr lang="en-US" dirty="0"/>
          </a:p>
        </p:txBody>
      </p:sp>
      <p:sp>
        <p:nvSpPr>
          <p:cNvPr id="5" name="Rectangle 4"/>
          <p:cNvSpPr>
            <a:spLocks noChangeArrowheads="1"/>
          </p:cNvSpPr>
          <p:nvPr/>
        </p:nvSpPr>
        <p:spPr bwMode="auto">
          <a:xfrm>
            <a:off x="684212" y="1905000"/>
            <a:ext cx="7848600" cy="455509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Rectangle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smtClean="0">
                <a:solidFill>
                  <a:srgbClr val="FFC000"/>
                </a:solidFill>
                <a:effectLst>
                  <a:outerShdw blurRad="38100" dist="38100" dir="2700000" algn="tl">
                    <a:srgbClr val="000000">
                      <a:alpha val="43137"/>
                    </a:srgbClr>
                  </a:outerShdw>
                </a:effectLst>
                <a:latin typeface="Consolas" pitchFamily="49" charset="0"/>
                <a:cs typeface="Consolas" pitchFamily="49" charset="0"/>
              </a:rPr>
              <a:t>virtual</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double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rea()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ublic class Square : Rectangle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smtClean="0">
                <a:solidFill>
                  <a:srgbClr val="FFC000"/>
                </a:solidFill>
                <a:effectLst>
                  <a:outerShdw blurRad="38100" dist="38100" dir="2700000" algn="tl">
                    <a:srgbClr val="000000">
                      <a:alpha val="43137"/>
                    </a:srgbClr>
                  </a:outerShdw>
                </a:effectLst>
                <a:latin typeface="Consolas" pitchFamily="49" charset="0"/>
                <a:cs typeface="Consolas" pitchFamily="49" charset="0"/>
              </a:rPr>
              <a:t>override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double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rea() {</a:t>
            </a:r>
            <a:b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6"/>
          <p:cNvSpPr>
            <a:spLocks noChangeArrowheads="1"/>
          </p:cNvSpPr>
          <p:nvPr/>
        </p:nvSpPr>
        <p:spPr bwMode="auto">
          <a:xfrm>
            <a:off x="8297485" y="4724400"/>
            <a:ext cx="3268927" cy="1062828"/>
          </a:xfrm>
          <a:prstGeom prst="wedgeRoundRectCallout">
            <a:avLst>
              <a:gd name="adj1" fmla="val -75644"/>
              <a:gd name="adj2" fmla="val -32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smtClean="0">
                <a:solidFill>
                  <a:srgbClr val="FFFFFF"/>
                </a:solidFill>
              </a:rPr>
              <a:t>Презаписване на метод</a:t>
            </a:r>
            <a:endParaRPr lang="bg-BG" sz="3200" dirty="0">
              <a:solidFill>
                <a:schemeClr val="tx2">
                  <a:lumMod val="75000"/>
                </a:schemeClr>
              </a:solidFill>
            </a:endParaRPr>
          </a:p>
        </p:txBody>
      </p:sp>
    </p:spTree>
    <p:extLst>
      <p:ext uri="{BB962C8B-B14F-4D97-AF65-F5344CB8AC3E}">
        <p14:creationId xmlns:p14="http://schemas.microsoft.com/office/powerpoint/2010/main" val="10750547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Задача: Животни</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18" name="Rectangle 4"/>
          <p:cNvSpPr>
            <a:spLocks noChangeArrowheads="1"/>
          </p:cNvSpPr>
          <p:nvPr/>
        </p:nvSpPr>
        <p:spPr bwMode="auto">
          <a:xfrm>
            <a:off x="3617912" y="1683841"/>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Animal</a:t>
            </a:r>
            <a:endParaRPr lang="en-US" sz="2800" b="1" noProof="1">
              <a:latin typeface="Consolas" panose="020B0609020204030204" pitchFamily="49" charset="0"/>
            </a:endParaRPr>
          </a:p>
        </p:txBody>
      </p:sp>
      <p:sp>
        <p:nvSpPr>
          <p:cNvPr id="19" name="Rectangle 18"/>
          <p:cNvSpPr>
            <a:spLocks noChangeArrowheads="1"/>
          </p:cNvSpPr>
          <p:nvPr/>
        </p:nvSpPr>
        <p:spPr bwMode="auto">
          <a:xfrm>
            <a:off x="3617912" y="2160895"/>
            <a:ext cx="49530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-string name</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-string favouriteFood</a:t>
            </a:r>
            <a:endParaRPr lang="en-US" sz="2800" b="1" noProof="1">
              <a:latin typeface="Consolas" panose="020B0609020204030204" pitchFamily="49" charset="0"/>
            </a:endParaRPr>
          </a:p>
        </p:txBody>
      </p:sp>
      <p:sp>
        <p:nvSpPr>
          <p:cNvPr id="10" name="Rectangle 9"/>
          <p:cNvSpPr>
            <a:spLocks noChangeArrowheads="1"/>
          </p:cNvSpPr>
          <p:nvPr/>
        </p:nvSpPr>
        <p:spPr bwMode="auto">
          <a:xfrm>
            <a:off x="3616324" y="3008972"/>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+ExplainMyself():string</a:t>
            </a:r>
            <a:endParaRPr lang="en-US" sz="2800" b="1" noProof="1">
              <a:latin typeface="Consolas" panose="020B0609020204030204" pitchFamily="49" charset="0"/>
            </a:endParaRPr>
          </a:p>
        </p:txBody>
      </p:sp>
      <p:sp>
        <p:nvSpPr>
          <p:cNvPr id="11" name="Rectangle 4"/>
          <p:cNvSpPr>
            <a:spLocks noChangeArrowheads="1"/>
          </p:cNvSpPr>
          <p:nvPr/>
        </p:nvSpPr>
        <p:spPr bwMode="auto">
          <a:xfrm>
            <a:off x="836612"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Cat</a:t>
            </a:r>
            <a:endParaRPr lang="en-US" sz="2800" b="1" noProof="1">
              <a:latin typeface="Consolas" panose="020B0609020204030204" pitchFamily="49" charset="0"/>
            </a:endParaRPr>
          </a:p>
        </p:txBody>
      </p:sp>
      <p:sp>
        <p:nvSpPr>
          <p:cNvPr id="14" name="Rectangle 13"/>
          <p:cNvSpPr>
            <a:spLocks noChangeArrowheads="1"/>
          </p:cNvSpPr>
          <p:nvPr/>
        </p:nvSpPr>
        <p:spPr bwMode="auto">
          <a:xfrm>
            <a:off x="836612" y="5008096"/>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dirty="0">
                <a:latin typeface="Consolas" panose="020B0609020204030204" pitchFamily="49" charset="0"/>
              </a:rPr>
              <a:t> </a:t>
            </a:r>
            <a:r>
              <a:rPr lang="en-US" sz="2800" b="1" noProof="1" smtClean="0">
                <a:latin typeface="Consolas" panose="020B0609020204030204" pitchFamily="49" charset="0"/>
              </a:rPr>
              <a:t>ExplainMyself():</a:t>
            </a:r>
            <a:r>
              <a:rPr lang="en-US" sz="2800" b="1" noProof="1">
                <a:latin typeface="Consolas" panose="020B0609020204030204" pitchFamily="49" charset="0"/>
              </a:rPr>
              <a:t>string</a:t>
            </a:r>
          </a:p>
        </p:txBody>
      </p:sp>
      <p:cxnSp>
        <p:nvCxnSpPr>
          <p:cNvPr id="6" name="Straight Arrow Connector 5"/>
          <p:cNvCxnSpPr/>
          <p:nvPr/>
        </p:nvCxnSpPr>
        <p:spPr>
          <a:xfrm flipV="1">
            <a:off x="4951412" y="3486026"/>
            <a:ext cx="0" cy="1009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5412"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Dog</a:t>
            </a:r>
            <a:endParaRPr lang="en-US" sz="2800" b="1" noProof="1">
              <a:latin typeface="Consolas" panose="020B0609020204030204" pitchFamily="49" charset="0"/>
            </a:endParaRPr>
          </a:p>
        </p:txBody>
      </p:sp>
      <p:sp>
        <p:nvSpPr>
          <p:cNvPr id="15" name="Rectangle 14"/>
          <p:cNvSpPr>
            <a:spLocks noChangeArrowheads="1"/>
          </p:cNvSpPr>
          <p:nvPr/>
        </p:nvSpPr>
        <p:spPr bwMode="auto">
          <a:xfrm>
            <a:off x="6475412" y="5008096"/>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dirty="0">
                <a:latin typeface="Consolas" panose="020B0609020204030204" pitchFamily="49" charset="0"/>
              </a:rPr>
              <a:t> </a:t>
            </a:r>
            <a:r>
              <a:rPr lang="en-US" sz="2800" b="1" noProof="1" smtClean="0">
                <a:latin typeface="Consolas" panose="020B0609020204030204" pitchFamily="49" charset="0"/>
              </a:rPr>
              <a:t>ExplainMyself():</a:t>
            </a:r>
            <a:r>
              <a:rPr lang="en-US" sz="2800" b="1" noProof="1">
                <a:latin typeface="Consolas" panose="020B0609020204030204" pitchFamily="49" charset="0"/>
              </a:rPr>
              <a:t>string</a:t>
            </a:r>
          </a:p>
        </p:txBody>
      </p:sp>
      <p:cxnSp>
        <p:nvCxnSpPr>
          <p:cNvPr id="16" name="Straight Arrow Connector 15"/>
          <p:cNvCxnSpPr/>
          <p:nvPr/>
        </p:nvCxnSpPr>
        <p:spPr>
          <a:xfrm flipV="1">
            <a:off x="7466012" y="3486026"/>
            <a:ext cx="0" cy="1009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478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Решение</a:t>
            </a:r>
            <a:r>
              <a:rPr lang="en-US" sz="4000" dirty="0" smtClean="0"/>
              <a:t>: </a:t>
            </a:r>
            <a:r>
              <a:rPr lang="bg-BG" sz="4000" dirty="0" smtClean="0"/>
              <a:t>Животни</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11" name="Text Placeholder 5"/>
          <p:cNvSpPr txBox="1">
            <a:spLocks/>
          </p:cNvSpPr>
          <p:nvPr/>
        </p:nvSpPr>
        <p:spPr>
          <a:xfrm>
            <a:off x="411403" y="1371600"/>
            <a:ext cx="11182398"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Animal</a:t>
            </a:r>
          </a:p>
          <a:p>
            <a:r>
              <a:rPr lang="en-US" sz="2800" dirty="0">
                <a:solidFill>
                  <a:schemeClr val="accent1">
                    <a:lumMod val="20000"/>
                    <a:lumOff val="80000"/>
                  </a:schemeClr>
                </a:solidFill>
              </a:rPr>
              <a:t>{</a:t>
            </a: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string Name { get; protected set; }</a:t>
            </a: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string </a:t>
            </a:r>
            <a:r>
              <a:rPr lang="en-US" sz="2800" dirty="0" err="1">
                <a:solidFill>
                  <a:schemeClr val="accent1">
                    <a:lumMod val="20000"/>
                    <a:lumOff val="80000"/>
                  </a:schemeClr>
                </a:solidFill>
              </a:rPr>
              <a:t>FavouriteFood</a:t>
            </a:r>
            <a:r>
              <a:rPr lang="en-US" sz="2800" dirty="0">
                <a:solidFill>
                  <a:schemeClr val="accent1">
                    <a:lumMod val="20000"/>
                    <a:lumOff val="80000"/>
                  </a:schemeClr>
                </a:solidFill>
              </a:rPr>
              <a:t> { get; protected set; }</a:t>
            </a: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virtual string </a:t>
            </a:r>
            <a:r>
              <a:rPr lang="en-US" sz="2800" dirty="0" err="1">
                <a:solidFill>
                  <a:schemeClr val="accent1">
                    <a:lumMod val="20000"/>
                    <a:lumOff val="80000"/>
                  </a:schemeClr>
                </a:solidFill>
              </a:rPr>
              <a:t>ExplainMyself</a:t>
            </a:r>
            <a:r>
              <a:rPr lang="en-US" sz="2800" dirty="0">
                <a:solidFill>
                  <a:schemeClr val="accent1">
                    <a:lumMod val="20000"/>
                    <a:lumOff val="80000"/>
                  </a:schemeClr>
                </a:solidFill>
              </a:rPr>
              <a:t>()</a:t>
            </a:r>
          </a:p>
          <a:p>
            <a:r>
              <a:rPr lang="en-US" sz="2800" dirty="0" smtClean="0">
                <a:solidFill>
                  <a:schemeClr val="accent1">
                    <a:lumMod val="20000"/>
                    <a:lumOff val="80000"/>
                  </a:schemeClr>
                </a:solidFill>
              </a:rPr>
              <a:t>  {</a:t>
            </a:r>
            <a:endParaRPr lang="en-US" sz="2800" dirty="0">
              <a:solidFill>
                <a:schemeClr val="accent1">
                  <a:lumMod val="20000"/>
                  <a:lumOff val="80000"/>
                </a:schemeClr>
              </a:solidFill>
            </a:endParaRP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return </a:t>
            </a:r>
            <a:r>
              <a:rPr lang="en-US" sz="2800" dirty="0">
                <a:solidFill>
                  <a:schemeClr val="accent1">
                    <a:lumMod val="20000"/>
                    <a:lumOff val="80000"/>
                  </a:schemeClr>
                </a:solidFill>
              </a:rPr>
              <a:t>$"I am {</a:t>
            </a:r>
            <a:r>
              <a:rPr lang="en-US" sz="2800" dirty="0" err="1">
                <a:solidFill>
                  <a:schemeClr val="accent1">
                    <a:lumMod val="20000"/>
                    <a:lumOff val="80000"/>
                  </a:schemeClr>
                </a:solidFill>
              </a:rPr>
              <a:t>this.Name</a:t>
            </a:r>
            <a:r>
              <a:rPr lang="en-US" sz="2800" dirty="0">
                <a:solidFill>
                  <a:schemeClr val="accent1">
                    <a:lumMod val="20000"/>
                    <a:lumOff val="80000"/>
                  </a:schemeClr>
                </a:solidFill>
              </a:rPr>
              <a:t>} and my </a:t>
            </a:r>
            <a:r>
              <a:rPr lang="en-US" sz="2800" dirty="0" err="1">
                <a:solidFill>
                  <a:schemeClr val="accent1">
                    <a:lumMod val="20000"/>
                    <a:lumOff val="80000"/>
                  </a:schemeClr>
                </a:solidFill>
              </a:rPr>
              <a:t>fovourite</a:t>
            </a:r>
            <a:r>
              <a:rPr lang="en-US" sz="2800" dirty="0">
                <a:solidFill>
                  <a:schemeClr val="accent1">
                    <a:lumMod val="20000"/>
                    <a:lumOff val="80000"/>
                  </a:schemeClr>
                </a:solidFill>
              </a:rPr>
              <a:t> food is </a:t>
            </a:r>
            <a:r>
              <a:rPr lang="en-US" sz="2800" dirty="0" smtClean="0">
                <a:solidFill>
                  <a:schemeClr val="accent1">
                    <a:lumMod val="20000"/>
                    <a:lumOff val="80000"/>
                  </a:schemeClr>
                </a:solidFill>
              </a:rPr>
              <a:t>    </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r>
              <a:rPr lang="en-US" sz="2800" dirty="0" err="1" smtClean="0">
                <a:solidFill>
                  <a:schemeClr val="accent1">
                    <a:lumMod val="20000"/>
                    <a:lumOff val="80000"/>
                  </a:schemeClr>
                </a:solidFill>
              </a:rPr>
              <a:t>this.FavouriteFood</a:t>
            </a:r>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endParaRPr lang="en-US" sz="2800" dirty="0">
              <a:solidFill>
                <a:schemeClr val="accent1">
                  <a:lumMod val="20000"/>
                  <a:lumOff val="80000"/>
                </a:schemeClr>
              </a:solidFill>
            </a:endParaRPr>
          </a:p>
          <a:p>
            <a:r>
              <a:rPr lang="en-US" sz="2800" dirty="0">
                <a:solidFill>
                  <a:schemeClr val="accent1">
                    <a:lumMod val="20000"/>
                    <a:lumOff val="80000"/>
                  </a:schemeClr>
                </a:solidFill>
              </a:rPr>
              <a:t>}</a:t>
            </a:r>
          </a:p>
        </p:txBody>
      </p:sp>
    </p:spTree>
    <p:extLst>
      <p:ext uri="{BB962C8B-B14F-4D97-AF65-F5344CB8AC3E}">
        <p14:creationId xmlns:p14="http://schemas.microsoft.com/office/powerpoint/2010/main" val="323864679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Решение</a:t>
            </a:r>
            <a:r>
              <a:rPr lang="en-US" sz="4000" dirty="0" smtClean="0"/>
              <a:t>: </a:t>
            </a:r>
            <a:r>
              <a:rPr lang="bg-BG" sz="4000" dirty="0" smtClean="0"/>
              <a:t>Животни</a:t>
            </a:r>
            <a:r>
              <a:rPr lang="en-US" sz="4000" dirty="0" smtClean="0"/>
              <a:t> (2)</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14</a:t>
            </a:fld>
            <a:endParaRPr lang="en-US" dirty="0"/>
          </a:p>
        </p:txBody>
      </p:sp>
      <p:sp>
        <p:nvSpPr>
          <p:cNvPr id="11" name="Text Placeholder 5"/>
          <p:cNvSpPr txBox="1">
            <a:spLocks/>
          </p:cNvSpPr>
          <p:nvPr/>
        </p:nvSpPr>
        <p:spPr>
          <a:xfrm>
            <a:off x="384014" y="974539"/>
            <a:ext cx="11182398" cy="574694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class Dog : Animal</a:t>
            </a:r>
          </a:p>
          <a:p>
            <a:r>
              <a:rPr lang="en-US" sz="2800" dirty="0" smtClean="0">
                <a:solidFill>
                  <a:schemeClr val="accent1">
                    <a:lumMod val="20000"/>
                    <a:lumOff val="80000"/>
                  </a:schemeClr>
                </a:solidFill>
              </a:rPr>
              <a:t>{</a:t>
            </a:r>
          </a:p>
          <a:p>
            <a:r>
              <a:rPr lang="en-US" sz="2800" dirty="0" smtClean="0">
                <a:solidFill>
                  <a:schemeClr val="accent1">
                    <a:lumMod val="20000"/>
                    <a:lumOff val="80000"/>
                  </a:schemeClr>
                </a:solidFill>
              </a:rPr>
              <a:t>  public Dog(string name, string favouriteFood)</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this.Name = name;</a:t>
            </a:r>
          </a:p>
          <a:p>
            <a:r>
              <a:rPr lang="en-US" sz="2800" dirty="0" smtClean="0">
                <a:solidFill>
                  <a:schemeClr val="accent1">
                    <a:lumMod val="20000"/>
                    <a:lumOff val="80000"/>
                  </a:schemeClr>
                </a:solidFill>
              </a:rPr>
              <a:t>    this.FavouriteFood = favouriteFood;</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public override string ExplainMyself()</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return base.ExplainMyself() + Environment.NewLine + </a:t>
            </a:r>
          </a:p>
          <a:p>
            <a:r>
              <a:rPr lang="en-US" sz="2800" dirty="0" smtClean="0">
                <a:solidFill>
                  <a:schemeClr val="accent1">
                    <a:lumMod val="20000"/>
                    <a:lumOff val="80000"/>
                  </a:schemeClr>
                </a:solidFill>
              </a:rPr>
              <a:t>                                               "DJAAF";</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14583601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3" name="Content Placeholder 2"/>
          <p:cNvSpPr>
            <a:spLocks noGrp="1"/>
          </p:cNvSpPr>
          <p:nvPr>
            <p:ph idx="1"/>
          </p:nvPr>
        </p:nvSpPr>
        <p:spPr/>
        <p:txBody>
          <a:bodyPr>
            <a:normAutofit/>
          </a:bodyPr>
          <a:lstStyle/>
          <a:p>
            <a:pPr>
              <a:spcBef>
                <a:spcPts val="1200"/>
              </a:spcBef>
            </a:pPr>
            <a:r>
              <a:rPr lang="bg-BG" dirty="0" smtClean="0">
                <a:solidFill>
                  <a:schemeClr val="tx2">
                    <a:lumMod val="75000"/>
                  </a:schemeClr>
                </a:solidFill>
              </a:rPr>
              <a:t>Презаписването </a:t>
            </a:r>
            <a:r>
              <a:rPr lang="bg-BG" dirty="0" smtClean="0"/>
              <a:t>може да се случи в </a:t>
            </a:r>
            <a:r>
              <a:rPr lang="bg-BG" dirty="0" smtClean="0">
                <a:solidFill>
                  <a:schemeClr val="tx2">
                    <a:lumMod val="75000"/>
                  </a:schemeClr>
                </a:solidFill>
              </a:rPr>
              <a:t>подкласовете</a:t>
            </a:r>
            <a:r>
              <a:rPr lang="en-US" dirty="0" smtClean="0">
                <a:solidFill>
                  <a:schemeClr val="tx2">
                    <a:lumMod val="75000"/>
                  </a:schemeClr>
                </a:solidFill>
              </a:rPr>
              <a:t>.</a:t>
            </a:r>
          </a:p>
          <a:p>
            <a:pPr>
              <a:spcBef>
                <a:spcPts val="1200"/>
              </a:spcBef>
            </a:pPr>
            <a:r>
              <a:rPr lang="bg-BG" dirty="0" smtClean="0">
                <a:solidFill>
                  <a:schemeClr val="tx2">
                    <a:lumMod val="75000"/>
                  </a:schemeClr>
                </a:solidFill>
              </a:rPr>
              <a:t>Параметрите </a:t>
            </a:r>
            <a:r>
              <a:rPr lang="bg-BG" dirty="0" smtClean="0"/>
              <a:t>трябва да са</a:t>
            </a:r>
            <a:r>
              <a:rPr lang="en-US" dirty="0" smtClean="0"/>
              <a:t> </a:t>
            </a:r>
            <a:r>
              <a:rPr lang="bg-BG" dirty="0" smtClean="0">
                <a:solidFill>
                  <a:schemeClr val="tx2">
                    <a:lumMod val="75000"/>
                  </a:schemeClr>
                </a:solidFill>
              </a:rPr>
              <a:t>същите</a:t>
            </a:r>
            <a:r>
              <a:rPr lang="en-US" dirty="0" smtClean="0"/>
              <a:t> </a:t>
            </a:r>
            <a:r>
              <a:rPr lang="bg-BG" dirty="0" smtClean="0"/>
              <a:t>като тези на</a:t>
            </a:r>
            <a:r>
              <a:rPr lang="en-US" dirty="0" smtClean="0"/>
              <a:t> </a:t>
            </a:r>
            <a:r>
              <a:rPr lang="bg-BG" dirty="0" smtClean="0">
                <a:solidFill>
                  <a:schemeClr val="tx2">
                    <a:lumMod val="75000"/>
                  </a:schemeClr>
                </a:solidFill>
              </a:rPr>
              <a:t>родителския метод</a:t>
            </a:r>
            <a:endParaRPr lang="en-US" dirty="0" smtClean="0">
              <a:solidFill>
                <a:schemeClr val="tx2">
                  <a:lumMod val="75000"/>
                </a:schemeClr>
              </a:solidFill>
            </a:endParaRPr>
          </a:p>
          <a:p>
            <a:pPr>
              <a:spcBef>
                <a:spcPts val="1200"/>
              </a:spcBef>
            </a:pPr>
            <a:r>
              <a:rPr lang="bg-BG" dirty="0" smtClean="0"/>
              <a:t>Презаписващият метод трябва да има </a:t>
            </a:r>
            <a:r>
              <a:rPr lang="bg-BG" dirty="0" smtClean="0">
                <a:solidFill>
                  <a:schemeClr val="tx2">
                    <a:lumMod val="75000"/>
                  </a:schemeClr>
                </a:solidFill>
              </a:rPr>
              <a:t>същия тип на </a:t>
            </a:r>
            <a:r>
              <a:rPr lang="bg-BG" dirty="0" smtClean="0">
                <a:solidFill>
                  <a:schemeClr val="tx2">
                    <a:lumMod val="75000"/>
                  </a:schemeClr>
                </a:solidFill>
              </a:rPr>
              <a:t>връщаната </a:t>
            </a:r>
            <a:r>
              <a:rPr lang="bg-BG" dirty="0" smtClean="0">
                <a:solidFill>
                  <a:schemeClr val="tx2">
                    <a:lumMod val="75000"/>
                  </a:schemeClr>
                </a:solidFill>
              </a:rPr>
              <a:t>стойност</a:t>
            </a:r>
            <a:endParaRPr lang="en-US" dirty="0" smtClean="0">
              <a:solidFill>
                <a:schemeClr val="tx2">
                  <a:lumMod val="75000"/>
                </a:schemeClr>
              </a:solidFill>
            </a:endParaRPr>
          </a:p>
          <a:p>
            <a:pPr>
              <a:spcBef>
                <a:spcPts val="1200"/>
              </a:spcBef>
            </a:pPr>
            <a:r>
              <a:rPr lang="bg-BG" dirty="0" smtClean="0">
                <a:solidFill>
                  <a:schemeClr val="tx2">
                    <a:lumMod val="75000"/>
                  </a:schemeClr>
                </a:solidFill>
              </a:rPr>
              <a:t>Модификатора за достъп</a:t>
            </a:r>
            <a:r>
              <a:rPr lang="bg-BG" dirty="0"/>
              <a:t> </a:t>
            </a:r>
            <a:r>
              <a:rPr lang="bg-BG" dirty="0" smtClean="0"/>
              <a:t>не може да бъде </a:t>
            </a:r>
            <a:r>
              <a:rPr lang="bg-BG" dirty="0" smtClean="0">
                <a:solidFill>
                  <a:schemeClr val="tx2">
                    <a:lumMod val="75000"/>
                  </a:schemeClr>
                </a:solidFill>
              </a:rPr>
              <a:t>по-ограничаващ</a:t>
            </a:r>
            <a:endParaRPr lang="en-US" dirty="0">
              <a:solidFill>
                <a:schemeClr val="tx2">
                  <a:lumMod val="75000"/>
                </a:schemeClr>
              </a:solidFill>
            </a:endParaRPr>
          </a:p>
          <a:p>
            <a:pPr>
              <a:spcBef>
                <a:spcPts val="1200"/>
              </a:spcBef>
            </a:pPr>
            <a:r>
              <a:rPr lang="en-US" dirty="0" smtClean="0"/>
              <a:t>M</a:t>
            </a:r>
            <a:r>
              <a:rPr lang="bg-BG" dirty="0" smtClean="0"/>
              <a:t>етоди дефинирани като</a:t>
            </a:r>
            <a:r>
              <a:rPr lang="en-US" dirty="0" smtClean="0"/>
              <a:t> </a:t>
            </a:r>
            <a:r>
              <a:rPr lang="en-US" dirty="0" smtClean="0">
                <a:solidFill>
                  <a:schemeClr val="tx2">
                    <a:lumMod val="75000"/>
                  </a:schemeClr>
                </a:solidFill>
              </a:rPr>
              <a:t>private </a:t>
            </a:r>
            <a:r>
              <a:rPr lang="bg-BG" dirty="0" smtClean="0">
                <a:solidFill>
                  <a:schemeClr val="tx2">
                    <a:lumMod val="75000"/>
                  </a:schemeClr>
                </a:solidFill>
              </a:rPr>
              <a:t>и</a:t>
            </a:r>
            <a:r>
              <a:rPr lang="en-US" dirty="0" smtClean="0">
                <a:solidFill>
                  <a:schemeClr val="tx2">
                    <a:lumMod val="75000"/>
                  </a:schemeClr>
                </a:solidFill>
              </a:rPr>
              <a:t> static</a:t>
            </a:r>
            <a:r>
              <a:rPr lang="bg-BG" dirty="0">
                <a:solidFill>
                  <a:schemeClr val="tx2">
                    <a:lumMod val="75000"/>
                  </a:schemeClr>
                </a:solidFill>
              </a:rPr>
              <a:t> </a:t>
            </a:r>
            <a:r>
              <a:rPr lang="bg-BG" dirty="0" smtClean="0">
                <a:solidFill>
                  <a:schemeClr val="tx2">
                    <a:lumMod val="75000"/>
                  </a:schemeClr>
                </a:solidFill>
              </a:rPr>
              <a:t>НЕ</a:t>
            </a:r>
            <a:r>
              <a:rPr lang="en-US" dirty="0" smtClean="0">
                <a:solidFill>
                  <a:schemeClr val="tx2">
                    <a:lumMod val="75000"/>
                  </a:schemeClr>
                </a:solidFill>
              </a:rPr>
              <a:t> </a:t>
            </a:r>
            <a:r>
              <a:rPr lang="bg-BG" dirty="0" smtClean="0"/>
              <a:t>могат да бъдат </a:t>
            </a:r>
            <a:r>
              <a:rPr lang="bg-BG" dirty="0" smtClean="0"/>
              <a:t>пренаписани</a:t>
            </a:r>
            <a:endParaRPr lang="en-US" dirty="0" smtClean="0"/>
          </a:p>
        </p:txBody>
      </p:sp>
      <p:sp>
        <p:nvSpPr>
          <p:cNvPr id="4" name="Title 3"/>
          <p:cNvSpPr>
            <a:spLocks noGrp="1"/>
          </p:cNvSpPr>
          <p:nvPr>
            <p:ph type="title"/>
          </p:nvPr>
        </p:nvSpPr>
        <p:spPr/>
        <p:txBody>
          <a:bodyPr/>
          <a:lstStyle/>
          <a:p>
            <a:r>
              <a:rPr lang="bg-BG" noProof="1" smtClean="0"/>
              <a:t>Правила за </a:t>
            </a:r>
            <a:r>
              <a:rPr lang="bg-BG" noProof="1" smtClean="0"/>
              <a:t>пре</a:t>
            </a:r>
            <a:r>
              <a:rPr lang="bg-BG" noProof="1"/>
              <a:t>н</a:t>
            </a:r>
            <a:r>
              <a:rPr lang="bg-BG" noProof="1" smtClean="0"/>
              <a:t>аписване </a:t>
            </a:r>
            <a:r>
              <a:rPr lang="bg-BG" noProof="1" smtClean="0"/>
              <a:t>на методи</a:t>
            </a:r>
            <a:endParaRPr lang="en-US" dirty="0"/>
          </a:p>
        </p:txBody>
      </p:sp>
    </p:spTree>
    <p:extLst>
      <p:ext uri="{BB962C8B-B14F-4D97-AF65-F5344CB8AC3E}">
        <p14:creationId xmlns:p14="http://schemas.microsoft.com/office/powerpoint/2010/main" val="129519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3" name="Content Placeholder 2"/>
          <p:cNvSpPr>
            <a:spLocks noGrp="1"/>
          </p:cNvSpPr>
          <p:nvPr>
            <p:ph idx="1"/>
          </p:nvPr>
        </p:nvSpPr>
        <p:spPr/>
        <p:txBody>
          <a:bodyPr>
            <a:normAutofit/>
          </a:bodyPr>
          <a:lstStyle/>
          <a:p>
            <a:pPr>
              <a:lnSpc>
                <a:spcPct val="110000"/>
              </a:lnSpc>
            </a:pPr>
            <a:r>
              <a:rPr lang="bg-BG" dirty="0" smtClean="0"/>
              <a:t>Полиморфизъм</a:t>
            </a:r>
            <a:r>
              <a:rPr lang="en-US" dirty="0" smtClean="0"/>
              <a:t> </a:t>
            </a:r>
            <a:r>
              <a:rPr lang="bg-BG" dirty="0" smtClean="0">
                <a:solidFill>
                  <a:schemeClr val="tx2">
                    <a:lumMod val="75000"/>
                  </a:schemeClr>
                </a:solidFill>
              </a:rPr>
              <a:t>по време на </a:t>
            </a:r>
            <a:r>
              <a:rPr lang="bg-BG" dirty="0" smtClean="0">
                <a:solidFill>
                  <a:schemeClr val="tx2">
                    <a:lumMod val="75000"/>
                  </a:schemeClr>
                </a:solidFill>
              </a:rPr>
              <a:t>компилиране</a:t>
            </a:r>
            <a:r>
              <a:rPr lang="bg-BG" dirty="0" smtClean="0"/>
              <a:t> – постига се чрез </a:t>
            </a:r>
            <a:r>
              <a:rPr lang="bg-BG" dirty="0" smtClean="0">
                <a:solidFill>
                  <a:schemeClr val="tx2">
                    <a:lumMod val="75000"/>
                  </a:schemeClr>
                </a:solidFill>
                <a:effectLst>
                  <a:outerShdw blurRad="38100" dist="38100" dir="2700000" algn="tl">
                    <a:srgbClr val="000000"/>
                  </a:outerShdw>
                </a:effectLst>
              </a:rPr>
              <a:t>предефиниране </a:t>
            </a:r>
            <a:r>
              <a:rPr lang="bg-BG" dirty="0">
                <a:solidFill>
                  <a:schemeClr val="tx2">
                    <a:lumMod val="75000"/>
                  </a:schemeClr>
                </a:solidFill>
                <a:effectLst>
                  <a:outerShdw blurRad="38100" dist="38100" dir="2700000" algn="tl">
                    <a:srgbClr val="000000"/>
                  </a:outerShdw>
                </a:effectLst>
              </a:rPr>
              <a:t>(</a:t>
            </a:r>
            <a:r>
              <a:rPr lang="en-US" dirty="0">
                <a:solidFill>
                  <a:schemeClr val="tx2">
                    <a:lumMod val="75000"/>
                  </a:schemeClr>
                </a:solidFill>
                <a:effectLst>
                  <a:outerShdw blurRad="38100" dist="38100" dir="2700000" algn="tl">
                    <a:srgbClr val="000000"/>
                  </a:outerShdw>
                </a:effectLst>
              </a:rPr>
              <a:t>overloading)</a:t>
            </a:r>
            <a:r>
              <a:rPr lang="bg-BG" dirty="0">
                <a:solidFill>
                  <a:schemeClr val="tx2">
                    <a:lumMod val="75000"/>
                  </a:schemeClr>
                </a:solidFill>
                <a:effectLst>
                  <a:outerShdw blurRad="38100" dist="38100" dir="2700000" algn="tl">
                    <a:srgbClr val="000000"/>
                  </a:outerShdw>
                </a:effectLst>
              </a:rPr>
              <a:t> </a:t>
            </a:r>
            <a:r>
              <a:rPr lang="en-US" dirty="0"/>
              <a:t>– </a:t>
            </a:r>
            <a:r>
              <a:rPr lang="bg-BG" dirty="0"/>
              <a:t>методи с едно и също </a:t>
            </a:r>
            <a:r>
              <a:rPr lang="bg-BG" dirty="0" smtClean="0"/>
              <a:t>име, </a:t>
            </a:r>
            <a:r>
              <a:rPr lang="bg-BG" dirty="0"/>
              <a:t>но </a:t>
            </a:r>
            <a:r>
              <a:rPr lang="bg-BG" dirty="0" smtClean="0"/>
              <a:t>с различни </a:t>
            </a:r>
            <a:r>
              <a:rPr lang="bg-BG" dirty="0"/>
              <a:t>сигнатури.</a:t>
            </a:r>
          </a:p>
          <a:p>
            <a:pPr>
              <a:lnSpc>
                <a:spcPct val="110000"/>
              </a:lnSpc>
            </a:pPr>
            <a:r>
              <a:rPr lang="bg-BG" dirty="0"/>
              <a:t>При </a:t>
            </a:r>
            <a:r>
              <a:rPr lang="bg-BG" dirty="0">
                <a:solidFill>
                  <a:schemeClr val="tx2">
                    <a:lumMod val="75000"/>
                  </a:schemeClr>
                </a:solidFill>
                <a:effectLst>
                  <a:outerShdw blurRad="38100" dist="38100" dir="2700000" algn="tl">
                    <a:srgbClr val="000000"/>
                  </a:outerShdw>
                </a:effectLst>
              </a:rPr>
              <a:t>компилиране</a:t>
            </a:r>
            <a:r>
              <a:rPr lang="bg-BG" dirty="0"/>
              <a:t>, според подадените </a:t>
            </a:r>
            <a:r>
              <a:rPr lang="bg-BG" dirty="0">
                <a:solidFill>
                  <a:schemeClr val="tx2">
                    <a:lumMod val="75000"/>
                  </a:schemeClr>
                </a:solidFill>
                <a:effectLst>
                  <a:outerShdw blurRad="38100" dist="38100" dir="2700000" algn="tl">
                    <a:srgbClr val="000000"/>
                  </a:outerShdw>
                </a:effectLst>
              </a:rPr>
              <a:t>параметри</a:t>
            </a:r>
            <a:r>
              <a:rPr lang="bg-BG" dirty="0"/>
              <a:t> компилатора определя кой метод точно ще изпълни</a:t>
            </a:r>
            <a:endParaRPr lang="en-US" dirty="0"/>
          </a:p>
          <a:p>
            <a:pPr>
              <a:spcBef>
                <a:spcPts val="1200"/>
              </a:spcBef>
            </a:pPr>
            <a:endParaRPr lang="en-US" dirty="0"/>
          </a:p>
        </p:txBody>
      </p:sp>
      <p:sp>
        <p:nvSpPr>
          <p:cNvPr id="4" name="Title 3"/>
          <p:cNvSpPr>
            <a:spLocks noGrp="1"/>
          </p:cNvSpPr>
          <p:nvPr>
            <p:ph type="title"/>
          </p:nvPr>
        </p:nvSpPr>
        <p:spPr/>
        <p:txBody>
          <a:bodyPr/>
          <a:lstStyle/>
          <a:p>
            <a:r>
              <a:rPr lang="bg-BG" noProof="1" smtClean="0"/>
              <a:t>Типове полиморфизъм</a:t>
            </a:r>
            <a:endParaRPr lang="en-US" dirty="0"/>
          </a:p>
        </p:txBody>
      </p:sp>
      <p:sp>
        <p:nvSpPr>
          <p:cNvPr id="10" name="Rectangle 9"/>
          <p:cNvSpPr>
            <a:spLocks noChangeArrowheads="1"/>
          </p:cNvSpPr>
          <p:nvPr/>
        </p:nvSpPr>
        <p:spPr bwMode="auto">
          <a:xfrm>
            <a:off x="608012" y="4343400"/>
            <a:ext cx="81534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static void main(String[] args) {</a:t>
            </a:r>
          </a:p>
          <a:p>
            <a:pPr fontAlgn="base"/>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int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um</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(int a, int b, int c)</a:t>
            </a:r>
          </a:p>
          <a:p>
            <a:pPr fontAlgn="base"/>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double Sum</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(Double a, Double b)</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6"/>
          <p:cNvSpPr>
            <a:spLocks noChangeArrowheads="1"/>
          </p:cNvSpPr>
          <p:nvPr/>
        </p:nvSpPr>
        <p:spPr bwMode="auto">
          <a:xfrm>
            <a:off x="8519570" y="4724400"/>
            <a:ext cx="3261253" cy="1571657"/>
          </a:xfrm>
          <a:prstGeom prst="wedgeRoundRectCallout">
            <a:avLst>
              <a:gd name="adj1" fmla="val -103455"/>
              <a:gd name="adj2" fmla="val -283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Предефиниране</a:t>
            </a:r>
            <a:br>
              <a:rPr lang="bg-BG" sz="3200" dirty="0" smtClean="0">
                <a:solidFill>
                  <a:srgbClr val="FFFFFF"/>
                </a:solidFill>
              </a:rPr>
            </a:br>
            <a:r>
              <a:rPr lang="bg-BG" sz="3200" dirty="0" smtClean="0">
                <a:solidFill>
                  <a:srgbClr val="FFFFFF"/>
                </a:solidFill>
              </a:rPr>
              <a:t> </a:t>
            </a:r>
            <a:r>
              <a:rPr lang="bg-BG" sz="3200" dirty="0" smtClean="0">
                <a:solidFill>
                  <a:srgbClr val="FFFFFF"/>
                </a:solidFill>
              </a:rPr>
              <a:t>на </a:t>
            </a:r>
            <a:r>
              <a:rPr lang="bg-BG" sz="3200" dirty="0" smtClean="0">
                <a:solidFill>
                  <a:srgbClr val="FFFFFF"/>
                </a:solidFill>
              </a:rPr>
              <a:t>метод</a:t>
            </a:r>
            <a:r>
              <a:rPr lang="en-US" sz="3200" dirty="0">
                <a:solidFill>
                  <a:srgbClr val="FFFFFF"/>
                </a:solidFill>
              </a:rPr>
              <a:t/>
            </a:r>
            <a:br>
              <a:rPr lang="en-US" sz="3200" dirty="0">
                <a:solidFill>
                  <a:srgbClr val="FFFFFF"/>
                </a:solidFill>
              </a:rPr>
            </a:br>
            <a:r>
              <a:rPr lang="en-US" sz="3200" dirty="0">
                <a:solidFill>
                  <a:srgbClr val="FFFFFF"/>
                </a:solidFill>
              </a:rPr>
              <a:t>(overloading)</a:t>
            </a:r>
            <a:endParaRPr lang="bg-BG" sz="3200" dirty="0">
              <a:solidFill>
                <a:schemeClr val="tx2">
                  <a:lumMod val="75000"/>
                </a:schemeClr>
              </a:solidFill>
            </a:endParaRPr>
          </a:p>
        </p:txBody>
      </p:sp>
    </p:spTree>
    <p:extLst>
      <p:ext uri="{BB962C8B-B14F-4D97-AF65-F5344CB8AC3E}">
        <p14:creationId xmlns:p14="http://schemas.microsoft.com/office/powerpoint/2010/main" val="16446664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7" name="Content Placeholder 6"/>
          <p:cNvSpPr>
            <a:spLocks noGrp="1"/>
          </p:cNvSpPr>
          <p:nvPr>
            <p:ph idx="1"/>
          </p:nvPr>
        </p:nvSpPr>
        <p:spPr/>
        <p:txBody>
          <a:bodyPr>
            <a:normAutofit/>
          </a:bodyPr>
          <a:lstStyle/>
          <a:p>
            <a:r>
              <a:rPr lang="bg-BG" dirty="0" smtClean="0"/>
              <a:t>Известен и като</a:t>
            </a:r>
            <a:r>
              <a:rPr lang="en-US" dirty="0" smtClean="0"/>
              <a:t> </a:t>
            </a:r>
            <a:r>
              <a:rPr lang="bg-BG" dirty="0" smtClean="0">
                <a:solidFill>
                  <a:schemeClr val="tx2">
                    <a:lumMod val="75000"/>
                  </a:schemeClr>
                </a:solidFill>
              </a:rPr>
              <a:t>статичен полиморфизъм</a:t>
            </a: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pPr>
              <a:spcBef>
                <a:spcPts val="0"/>
              </a:spcBef>
            </a:pPr>
            <a:r>
              <a:rPr lang="bg-BG" dirty="0" smtClean="0"/>
              <a:t>Метод с едно и също име може да се различава по</a:t>
            </a:r>
            <a:r>
              <a:rPr lang="en-US" dirty="0" smtClean="0"/>
              <a:t>:</a:t>
            </a:r>
            <a:endParaRPr lang="en-US" dirty="0"/>
          </a:p>
          <a:p>
            <a:pPr lvl="1"/>
            <a:r>
              <a:rPr lang="bg-BG" dirty="0" smtClean="0"/>
              <a:t>Брой параметри</a:t>
            </a:r>
            <a:endParaRPr lang="en-US" dirty="0"/>
          </a:p>
          <a:p>
            <a:pPr lvl="1"/>
            <a:r>
              <a:rPr lang="bg-BG" dirty="0" smtClean="0"/>
              <a:t>Тип на параметрите</a:t>
            </a:r>
            <a:endParaRPr lang="en-US" dirty="0"/>
          </a:p>
          <a:p>
            <a:pPr lvl="1"/>
            <a:r>
              <a:rPr lang="bg-BG" dirty="0" smtClean="0"/>
              <a:t>Поредицата от типовете на параметрите</a:t>
            </a:r>
            <a:endParaRPr lang="en-US" dirty="0"/>
          </a:p>
          <a:p>
            <a:endParaRPr lang="bg-BG" dirty="0">
              <a:solidFill>
                <a:schemeClr val="tx2">
                  <a:lumMod val="75000"/>
                </a:schemeClr>
              </a:solidFill>
            </a:endParaRPr>
          </a:p>
        </p:txBody>
      </p:sp>
      <p:sp>
        <p:nvSpPr>
          <p:cNvPr id="4" name="Title 3"/>
          <p:cNvSpPr>
            <a:spLocks noGrp="1"/>
          </p:cNvSpPr>
          <p:nvPr>
            <p:ph type="title"/>
          </p:nvPr>
        </p:nvSpPr>
        <p:spPr/>
        <p:txBody>
          <a:bodyPr>
            <a:normAutofit fontScale="90000"/>
          </a:bodyPr>
          <a:lstStyle/>
          <a:p>
            <a:r>
              <a:rPr lang="bg-BG" noProof="1" smtClean="0"/>
              <a:t>Полиморфизъм по време на компилиране</a:t>
            </a:r>
            <a:endParaRPr lang="en-US" dirty="0"/>
          </a:p>
        </p:txBody>
      </p:sp>
      <p:sp>
        <p:nvSpPr>
          <p:cNvPr id="8" name="Rectangle 7"/>
          <p:cNvSpPr>
            <a:spLocks noChangeArrowheads="1"/>
          </p:cNvSpPr>
          <p:nvPr/>
        </p:nvSpPr>
        <p:spPr bwMode="auto">
          <a:xfrm>
            <a:off x="684212" y="1828800"/>
            <a:ext cx="102108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static void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Main()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static int MyMethod(int a, int b)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static double MyMethod(double a, double b)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6"/>
          <p:cNvSpPr>
            <a:spLocks noChangeArrowheads="1"/>
          </p:cNvSpPr>
          <p:nvPr/>
        </p:nvSpPr>
        <p:spPr bwMode="auto">
          <a:xfrm>
            <a:off x="8578884" y="1151118"/>
            <a:ext cx="3362654" cy="1062828"/>
          </a:xfrm>
          <a:prstGeom prst="wedgeRoundRectCallout">
            <a:avLst>
              <a:gd name="adj1" fmla="val -73447"/>
              <a:gd name="adj2" fmla="val 567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Предефиниране </a:t>
            </a:r>
            <a:r>
              <a:rPr lang="bg-BG" sz="3200" dirty="0" smtClean="0">
                <a:solidFill>
                  <a:srgbClr val="FFFFFF"/>
                </a:solidFill>
              </a:rPr>
              <a:t>на метод</a:t>
            </a:r>
            <a:endParaRPr lang="bg-BG" sz="3200" dirty="0">
              <a:solidFill>
                <a:schemeClr val="tx2">
                  <a:lumMod val="75000"/>
                </a:schemeClr>
              </a:solidFill>
            </a:endParaRPr>
          </a:p>
        </p:txBody>
      </p:sp>
    </p:spTree>
    <p:extLst>
      <p:ext uri="{BB962C8B-B14F-4D97-AF65-F5344CB8AC3E}">
        <p14:creationId xmlns:p14="http://schemas.microsoft.com/office/powerpoint/2010/main" val="37131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Задача</a:t>
            </a:r>
            <a:r>
              <a:rPr lang="en-US" sz="4000" dirty="0" smtClean="0"/>
              <a:t>: </a:t>
            </a:r>
            <a:r>
              <a:rPr lang="en-US" dirty="0" err="1"/>
              <a:t>MathOperation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sp>
        <p:nvSpPr>
          <p:cNvPr id="18" name="Rectangle 4"/>
          <p:cNvSpPr>
            <a:spLocks noChangeArrowheads="1"/>
          </p:cNvSpPr>
          <p:nvPr/>
        </p:nvSpPr>
        <p:spPr bwMode="auto">
          <a:xfrm>
            <a:off x="2002262" y="1579801"/>
            <a:ext cx="81843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MathOperation</a:t>
            </a:r>
            <a:endParaRPr lang="en-US" sz="2800" b="1" noProof="1">
              <a:latin typeface="Consolas" panose="020B0609020204030204" pitchFamily="49" charset="0"/>
            </a:endParaRPr>
          </a:p>
        </p:txBody>
      </p:sp>
      <p:sp>
        <p:nvSpPr>
          <p:cNvPr id="19" name="Rectangle 18"/>
          <p:cNvSpPr>
            <a:spLocks noChangeArrowheads="1"/>
          </p:cNvSpPr>
          <p:nvPr/>
        </p:nvSpPr>
        <p:spPr bwMode="auto">
          <a:xfrm>
            <a:off x="2002262" y="2056855"/>
            <a:ext cx="81843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+Add(int</a:t>
            </a:r>
            <a:r>
              <a:rPr lang="en-US" sz="2800" b="1" noProof="1">
                <a:latin typeface="Consolas" panose="020B0609020204030204" pitchFamily="49" charset="0"/>
              </a:rPr>
              <a:t>, int): int</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+Add(double</a:t>
            </a:r>
            <a:r>
              <a:rPr lang="en-US" sz="2800" b="1" noProof="1">
                <a:latin typeface="Consolas" panose="020B0609020204030204" pitchFamily="49" charset="0"/>
              </a:rPr>
              <a:t>, double, double): double</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+Add(decimal</a:t>
            </a:r>
            <a:r>
              <a:rPr lang="en-US" sz="2800" b="1" noProof="1">
                <a:latin typeface="Consolas" panose="020B0609020204030204" pitchFamily="49" charset="0"/>
              </a:rPr>
              <a:t>, decimal, decimal): decimal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1697" y="4267200"/>
            <a:ext cx="6125430" cy="1314633"/>
          </a:xfrm>
          <a:prstGeom prst="rect">
            <a:avLst/>
          </a:prstGeom>
        </p:spPr>
      </p:pic>
    </p:spTree>
    <p:extLst>
      <p:ext uri="{BB962C8B-B14F-4D97-AF65-F5344CB8AC3E}">
        <p14:creationId xmlns:p14="http://schemas.microsoft.com/office/powerpoint/2010/main" val="33311731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Решение</a:t>
            </a:r>
            <a:r>
              <a:rPr lang="en-US" sz="4000" dirty="0" smtClean="0"/>
              <a:t>: </a:t>
            </a:r>
            <a:r>
              <a:rPr lang="en-US" dirty="0" err="1"/>
              <a:t>MathOperation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19</a:t>
            </a:fld>
            <a:endParaRPr lang="en-US" dirty="0"/>
          </a:p>
        </p:txBody>
      </p:sp>
      <p:sp>
        <p:nvSpPr>
          <p:cNvPr id="11" name="Text Placeholder 5"/>
          <p:cNvSpPr txBox="1">
            <a:spLocks/>
          </p:cNvSpPr>
          <p:nvPr/>
        </p:nvSpPr>
        <p:spPr>
          <a:xfrm>
            <a:off x="455612" y="1084747"/>
            <a:ext cx="112776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t>public int Add(int a, int b)</a:t>
            </a:r>
            <a:endParaRPr lang="en-US" sz="2800" dirty="0"/>
          </a:p>
          <a:p>
            <a:r>
              <a:rPr lang="en-US" sz="2800" dirty="0" smtClean="0"/>
              <a:t>{</a:t>
            </a:r>
            <a:endParaRPr lang="en-US" sz="2800" dirty="0"/>
          </a:p>
          <a:p>
            <a:r>
              <a:rPr lang="en-US" sz="2800" dirty="0"/>
              <a:t> </a:t>
            </a:r>
            <a:r>
              <a:rPr lang="en-US" sz="2800" dirty="0" smtClean="0"/>
              <a:t> return </a:t>
            </a:r>
            <a:r>
              <a:rPr lang="en-US" sz="2800" dirty="0"/>
              <a:t>a + b;</a:t>
            </a:r>
          </a:p>
          <a:p>
            <a:r>
              <a:rPr lang="en-US" sz="2800" dirty="0" smtClean="0"/>
              <a:t>}</a:t>
            </a:r>
            <a:endParaRPr lang="en-US" sz="2800" dirty="0"/>
          </a:p>
          <a:p>
            <a:r>
              <a:rPr lang="en-US" sz="2800" dirty="0" smtClean="0"/>
              <a:t>public </a:t>
            </a:r>
            <a:r>
              <a:rPr lang="en-US" sz="2800" dirty="0"/>
              <a:t>double Add(double a, double b, double c)</a:t>
            </a:r>
          </a:p>
          <a:p>
            <a:r>
              <a:rPr lang="en-US" sz="2800" dirty="0" smtClean="0"/>
              <a:t>{</a:t>
            </a:r>
            <a:endParaRPr lang="en-US" sz="2800" dirty="0"/>
          </a:p>
          <a:p>
            <a:r>
              <a:rPr lang="en-US" sz="2800" dirty="0" smtClean="0"/>
              <a:t>  return </a:t>
            </a:r>
            <a:r>
              <a:rPr lang="en-US" sz="2800" dirty="0"/>
              <a:t>a + b + c;</a:t>
            </a:r>
          </a:p>
          <a:p>
            <a:r>
              <a:rPr lang="en-US" sz="2800" dirty="0" smtClean="0"/>
              <a:t>}</a:t>
            </a:r>
            <a:endParaRPr lang="en-US" sz="2800" dirty="0"/>
          </a:p>
          <a:p>
            <a:r>
              <a:rPr lang="en-US" sz="2800" dirty="0" smtClean="0"/>
              <a:t>public </a:t>
            </a:r>
            <a:r>
              <a:rPr lang="en-US" sz="2800" dirty="0"/>
              <a:t>decimal Add(decimal a, decimal b, decimal c)</a:t>
            </a:r>
          </a:p>
          <a:p>
            <a:r>
              <a:rPr lang="en-US" sz="2800" dirty="0" smtClean="0"/>
              <a:t>{</a:t>
            </a:r>
            <a:endParaRPr lang="en-US" sz="2800" dirty="0"/>
          </a:p>
          <a:p>
            <a:r>
              <a:rPr lang="en-US" sz="2800" dirty="0"/>
              <a:t> </a:t>
            </a:r>
            <a:r>
              <a:rPr lang="en-US" sz="2800" dirty="0" smtClean="0"/>
              <a:t> return </a:t>
            </a:r>
            <a:r>
              <a:rPr lang="en-US" sz="2800" dirty="0"/>
              <a:t>a + b + c;</a:t>
            </a:r>
          </a:p>
          <a:p>
            <a:r>
              <a:rPr lang="en-US" sz="2800" dirty="0" smtClean="0"/>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97229881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a:t>
            </a:fld>
            <a:endParaRPr lang="en-US" dirty="0"/>
          </a:p>
        </p:txBody>
      </p:sp>
      <p:sp>
        <p:nvSpPr>
          <p:cNvPr id="681987" name="Rectangle 3"/>
          <p:cNvSpPr>
            <a:spLocks noGrp="1" noChangeArrowheads="1"/>
          </p:cNvSpPr>
          <p:nvPr>
            <p:ph idx="1"/>
          </p:nvPr>
        </p:nvSpPr>
        <p:spPr/>
        <p:txBody>
          <a:bodyPr>
            <a:normAutofit/>
          </a:bodyPr>
          <a:lstStyle/>
          <a:p>
            <a:pPr marL="442913" indent="-442913">
              <a:lnSpc>
                <a:spcPct val="100000"/>
              </a:lnSpc>
              <a:buFontTx/>
              <a:buAutoNum type="arabicPeriod"/>
            </a:pPr>
            <a:r>
              <a:rPr lang="bg-BG" dirty="0" smtClean="0"/>
              <a:t>Какво е полиморфизъм</a:t>
            </a:r>
            <a:r>
              <a:rPr lang="en-US" dirty="0" smtClean="0"/>
              <a:t>?</a:t>
            </a:r>
          </a:p>
          <a:p>
            <a:pPr marL="442913" indent="-442913">
              <a:lnSpc>
                <a:spcPct val="100000"/>
              </a:lnSpc>
              <a:buFontTx/>
              <a:buAutoNum type="arabicPeriod"/>
            </a:pPr>
            <a:r>
              <a:rPr lang="bg-BG" dirty="0" smtClean="0"/>
              <a:t>Видове </a:t>
            </a:r>
            <a:r>
              <a:rPr lang="bg-BG" dirty="0" smtClean="0"/>
              <a:t>полиморфизъм</a:t>
            </a:r>
            <a:endParaRPr lang="en-US" dirty="0" smtClean="0"/>
          </a:p>
          <a:p>
            <a:pPr marL="761946" lvl="1" indent="-457200">
              <a:lnSpc>
                <a:spcPct val="100000"/>
              </a:lnSpc>
            </a:pPr>
            <a:r>
              <a:rPr lang="bg-BG" dirty="0" smtClean="0"/>
              <a:t>предефиниране </a:t>
            </a:r>
            <a:r>
              <a:rPr lang="en-US" dirty="0" smtClean="0"/>
              <a:t>(overloading)</a:t>
            </a:r>
          </a:p>
          <a:p>
            <a:pPr marL="761946" lvl="1" indent="-457200">
              <a:lnSpc>
                <a:spcPct val="100000"/>
              </a:lnSpc>
            </a:pPr>
            <a:r>
              <a:rPr lang="bg-BG" dirty="0" smtClean="0"/>
              <a:t>пре</a:t>
            </a:r>
            <a:r>
              <a:rPr lang="bg-BG" dirty="0"/>
              <a:t>н</a:t>
            </a:r>
            <a:r>
              <a:rPr lang="bg-BG" dirty="0" smtClean="0"/>
              <a:t>аписване (</a:t>
            </a:r>
            <a:r>
              <a:rPr lang="en-US" dirty="0" smtClean="0"/>
              <a:t>overriding)</a:t>
            </a:r>
            <a:endParaRPr lang="en-US" dirty="0"/>
          </a:p>
          <a:p>
            <a:pPr marL="442913" indent="-442913">
              <a:lnSpc>
                <a:spcPct val="100000"/>
              </a:lnSpc>
              <a:buFontTx/>
              <a:buAutoNum type="arabicPeriod"/>
            </a:pPr>
            <a:endParaRPr lang="bg-BG" dirty="0"/>
          </a:p>
          <a:p>
            <a:pPr marL="711200" lvl="1" indent="0">
              <a:lnSpc>
                <a:spcPct val="100000"/>
              </a:lnSpc>
              <a:buNone/>
            </a:pPr>
            <a:endParaRPr lang="en-US" sz="3600" dirty="0"/>
          </a:p>
        </p:txBody>
      </p:sp>
      <p:sp>
        <p:nvSpPr>
          <p:cNvPr id="681986" name="Rectangle 2"/>
          <p:cNvSpPr>
            <a:spLocks noGrp="1" noChangeArrowheads="1"/>
          </p:cNvSpPr>
          <p:nvPr>
            <p:ph type="title"/>
          </p:nvPr>
        </p:nvSpPr>
        <p:spPr/>
        <p:txBody>
          <a:bodyPr/>
          <a:lstStyle/>
          <a:p>
            <a:r>
              <a:rPr lang="bg-BG" dirty="0" smtClean="0"/>
              <a:t>Съдържание</a:t>
            </a:r>
            <a:endParaRPr lang="bg-BG" dirty="0"/>
          </a:p>
        </p:txBody>
      </p:sp>
      <p:pic>
        <p:nvPicPr>
          <p:cNvPr id="7" name="Picture 6"/>
          <p:cNvPicPr>
            <a:picLocks noChangeAspect="1"/>
          </p:cNvPicPr>
          <p:nvPr/>
        </p:nvPicPr>
        <p:blipFill>
          <a:blip r:embed="rId3" cstate="print"/>
          <a:stretch>
            <a:fillRect/>
          </a:stretch>
        </p:blipFill>
        <p:spPr>
          <a:xfrm>
            <a:off x="8380412" y="2438400"/>
            <a:ext cx="3484701" cy="383511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2" y="4178713"/>
            <a:ext cx="3624262" cy="2341935"/>
          </a:xfrm>
          <a:prstGeom prst="rect">
            <a:avLst/>
          </a:prstGeom>
        </p:spPr>
      </p:pic>
    </p:spTree>
    <p:extLst>
      <p:ext uri="{BB962C8B-B14F-4D97-AF65-F5344CB8AC3E}">
        <p14:creationId xmlns:p14="http://schemas.microsoft.com/office/powerpoint/2010/main" val="416340619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pPr>
              <a:spcBef>
                <a:spcPts val="1800"/>
              </a:spcBef>
            </a:pPr>
            <a:r>
              <a:rPr lang="bg-BG" sz="3000" dirty="0" smtClean="0">
                <a:solidFill>
                  <a:schemeClr val="tx2">
                    <a:lumMod val="75000"/>
                  </a:schemeClr>
                </a:solidFill>
              </a:rPr>
              <a:t>Презареждането</a:t>
            </a:r>
            <a:r>
              <a:rPr lang="en-US" sz="3000" dirty="0" smtClean="0"/>
              <a:t> </a:t>
            </a:r>
            <a:r>
              <a:rPr lang="bg-BG" sz="3000" dirty="0" smtClean="0"/>
              <a:t>може да се случи в </a:t>
            </a:r>
            <a:r>
              <a:rPr lang="bg-BG" sz="3000" dirty="0" smtClean="0">
                <a:solidFill>
                  <a:schemeClr val="tx2">
                    <a:lumMod val="75000"/>
                  </a:schemeClr>
                </a:solidFill>
              </a:rPr>
              <a:t>същия клас</a:t>
            </a:r>
            <a:r>
              <a:rPr lang="en-US" sz="3000" dirty="0" smtClean="0">
                <a:solidFill>
                  <a:schemeClr val="tx2">
                    <a:lumMod val="75000"/>
                  </a:schemeClr>
                </a:solidFill>
              </a:rPr>
              <a:t> </a:t>
            </a:r>
            <a:r>
              <a:rPr lang="bg-BG" sz="3000" dirty="0" smtClean="0"/>
              <a:t>или в негов</a:t>
            </a:r>
            <a:r>
              <a:rPr lang="en-US" sz="3000" dirty="0" smtClean="0"/>
              <a:t> </a:t>
            </a:r>
            <a:r>
              <a:rPr lang="bg-BG" sz="3000" dirty="0" smtClean="0">
                <a:solidFill>
                  <a:schemeClr val="tx2">
                    <a:lumMod val="75000"/>
                  </a:schemeClr>
                </a:solidFill>
              </a:rPr>
              <a:t>подклас</a:t>
            </a:r>
            <a:endParaRPr lang="en-US" sz="3000" dirty="0">
              <a:solidFill>
                <a:schemeClr val="tx2">
                  <a:lumMod val="75000"/>
                </a:schemeClr>
              </a:solidFill>
            </a:endParaRPr>
          </a:p>
          <a:p>
            <a:pPr>
              <a:spcBef>
                <a:spcPts val="1800"/>
              </a:spcBef>
            </a:pPr>
            <a:r>
              <a:rPr lang="bg-BG" sz="3000" dirty="0" smtClean="0">
                <a:solidFill>
                  <a:schemeClr val="tx2">
                    <a:lumMod val="75000"/>
                  </a:schemeClr>
                </a:solidFill>
              </a:rPr>
              <a:t>Конструкторите</a:t>
            </a:r>
            <a:r>
              <a:rPr lang="en-US" sz="3000" dirty="0" smtClean="0"/>
              <a:t> </a:t>
            </a:r>
            <a:r>
              <a:rPr lang="bg-BG" sz="3000" dirty="0" smtClean="0"/>
              <a:t>могат да бъдат</a:t>
            </a:r>
            <a:r>
              <a:rPr lang="en-US" sz="3000" dirty="0" smtClean="0"/>
              <a:t> </a:t>
            </a:r>
            <a:r>
              <a:rPr lang="bg-BG" sz="3000" dirty="0" smtClean="0">
                <a:solidFill>
                  <a:schemeClr val="tx2">
                    <a:lumMod val="75000"/>
                  </a:schemeClr>
                </a:solidFill>
              </a:rPr>
              <a:t>презаредени</a:t>
            </a:r>
            <a:endParaRPr lang="en-US" sz="3000" dirty="0">
              <a:solidFill>
                <a:schemeClr val="tx2">
                  <a:lumMod val="75000"/>
                </a:schemeClr>
              </a:solidFill>
            </a:endParaRPr>
          </a:p>
          <a:p>
            <a:pPr>
              <a:spcBef>
                <a:spcPts val="1800"/>
              </a:spcBef>
            </a:pPr>
            <a:r>
              <a:rPr lang="bg-BG" sz="3000" dirty="0" smtClean="0"/>
              <a:t>Презаредените методи трябва да имат различни един от друг</a:t>
            </a:r>
            <a:r>
              <a:rPr lang="en-US" sz="3000" dirty="0" smtClean="0"/>
              <a:t> </a:t>
            </a:r>
            <a:r>
              <a:rPr lang="bg-BG" sz="3000" dirty="0" smtClean="0">
                <a:solidFill>
                  <a:schemeClr val="tx2">
                    <a:lumMod val="75000"/>
                  </a:schemeClr>
                </a:solidFill>
              </a:rPr>
              <a:t>параметри</a:t>
            </a:r>
            <a:endParaRPr lang="en-US" sz="3000" dirty="0">
              <a:solidFill>
                <a:schemeClr val="tx2">
                  <a:lumMod val="75000"/>
                </a:schemeClr>
              </a:solidFill>
            </a:endParaRPr>
          </a:p>
          <a:p>
            <a:pPr>
              <a:spcBef>
                <a:spcPts val="1800"/>
              </a:spcBef>
            </a:pPr>
            <a:r>
              <a:rPr lang="bg-BG" sz="3000" dirty="0" smtClean="0"/>
              <a:t>Презаредените методи винаги трябва да бъдат част от същия клас</a:t>
            </a:r>
            <a:r>
              <a:rPr lang="en-US" sz="3000" dirty="0" smtClean="0"/>
              <a:t> (</a:t>
            </a:r>
            <a:r>
              <a:rPr lang="bg-BG" sz="3000" dirty="0" smtClean="0"/>
              <a:t>подклас</a:t>
            </a:r>
            <a:r>
              <a:rPr lang="en-US" sz="3000" dirty="0" smtClean="0"/>
              <a:t>), </a:t>
            </a:r>
            <a:r>
              <a:rPr lang="bg-BG" sz="3000" dirty="0" smtClean="0"/>
              <a:t>с </a:t>
            </a:r>
            <a:r>
              <a:rPr lang="bg-BG" sz="3000" dirty="0" smtClean="0">
                <a:solidFill>
                  <a:schemeClr val="tx2">
                    <a:lumMod val="75000"/>
                  </a:schemeClr>
                </a:solidFill>
              </a:rPr>
              <a:t>едно и също име</a:t>
            </a:r>
            <a:r>
              <a:rPr lang="bg-BG" sz="3000" dirty="0" smtClean="0"/>
              <a:t>, но с</a:t>
            </a:r>
            <a:r>
              <a:rPr lang="en-US" sz="3000" dirty="0" smtClean="0"/>
              <a:t> </a:t>
            </a:r>
            <a:r>
              <a:rPr lang="bg-BG" sz="3000" dirty="0" smtClean="0">
                <a:solidFill>
                  <a:schemeClr val="tx2">
                    <a:lumMod val="75000"/>
                  </a:schemeClr>
                </a:solidFill>
              </a:rPr>
              <a:t>различни </a:t>
            </a:r>
            <a:r>
              <a:rPr lang="bg-BG" sz="3000" dirty="0" smtClean="0">
                <a:solidFill>
                  <a:schemeClr val="tx2">
                    <a:lumMod val="75000"/>
                  </a:schemeClr>
                </a:solidFill>
              </a:rPr>
              <a:t>параметри</a:t>
            </a:r>
            <a:endParaRPr lang="en-US" sz="3000" dirty="0">
              <a:solidFill>
                <a:schemeClr val="tx2">
                  <a:lumMod val="75000"/>
                </a:schemeClr>
              </a:solidFill>
            </a:endParaRPr>
          </a:p>
          <a:p>
            <a:pPr>
              <a:spcBef>
                <a:spcPts val="1800"/>
              </a:spcBef>
            </a:pPr>
            <a:r>
              <a:rPr lang="bg-BG" sz="3000" dirty="0" smtClean="0"/>
              <a:t>Могат да имат </a:t>
            </a:r>
            <a:r>
              <a:rPr lang="bg-BG" sz="3000" dirty="0" smtClean="0">
                <a:solidFill>
                  <a:schemeClr val="tx2">
                    <a:lumMod val="75000"/>
                  </a:schemeClr>
                </a:solidFill>
              </a:rPr>
              <a:t>едни и същи</a:t>
            </a:r>
            <a:r>
              <a:rPr lang="en-US" sz="3000" dirty="0" smtClean="0"/>
              <a:t> </a:t>
            </a:r>
            <a:r>
              <a:rPr lang="bg-BG" sz="3000" dirty="0" smtClean="0"/>
              <a:t>или</a:t>
            </a:r>
            <a:r>
              <a:rPr lang="en-US" sz="3000" dirty="0" smtClean="0"/>
              <a:t> </a:t>
            </a:r>
            <a:r>
              <a:rPr lang="bg-BG" sz="3000" dirty="0" smtClean="0">
                <a:solidFill>
                  <a:schemeClr val="tx2">
                    <a:lumMod val="75000"/>
                  </a:schemeClr>
                </a:solidFill>
              </a:rPr>
              <a:t>различен тип </a:t>
            </a:r>
            <a:r>
              <a:rPr lang="bg-BG" sz="3000" dirty="0" smtClean="0">
                <a:solidFill>
                  <a:schemeClr val="tx2">
                    <a:lumMod val="75000"/>
                  </a:schemeClr>
                </a:solidFill>
              </a:rPr>
              <a:t>връщана </a:t>
            </a:r>
            <a:r>
              <a:rPr lang="bg-BG" sz="3000" dirty="0" smtClean="0">
                <a:solidFill>
                  <a:schemeClr val="tx2">
                    <a:lumMod val="75000"/>
                  </a:schemeClr>
                </a:solidFill>
              </a:rPr>
              <a:t>стойност</a:t>
            </a:r>
            <a:endParaRPr lang="en-US" sz="3000" dirty="0">
              <a:solidFill>
                <a:schemeClr val="tx2">
                  <a:lumMod val="75000"/>
                </a:schemeClr>
              </a:solidFill>
            </a:endParaRPr>
          </a:p>
        </p:txBody>
      </p:sp>
      <p:sp>
        <p:nvSpPr>
          <p:cNvPr id="4" name="Title 3"/>
          <p:cNvSpPr>
            <a:spLocks noGrp="1"/>
          </p:cNvSpPr>
          <p:nvPr>
            <p:ph type="title"/>
          </p:nvPr>
        </p:nvSpPr>
        <p:spPr>
          <a:xfrm>
            <a:off x="188815" y="40341"/>
            <a:ext cx="11806419" cy="1110780"/>
          </a:xfrm>
        </p:spPr>
        <p:txBody>
          <a:bodyPr>
            <a:normAutofit fontScale="90000"/>
          </a:bodyPr>
          <a:lstStyle/>
          <a:p>
            <a:r>
              <a:rPr lang="bg-BG" noProof="1" smtClean="0"/>
              <a:t>Правила за </a:t>
            </a:r>
            <a:r>
              <a:rPr lang="bg-BG" noProof="1" smtClean="0"/>
              <a:t>презареждане (предефиниране) на </a:t>
            </a:r>
            <a:r>
              <a:rPr lang="bg-BG" noProof="1" smtClean="0"/>
              <a:t>методи</a:t>
            </a:r>
            <a:endParaRPr lang="en-US" dirty="0"/>
          </a:p>
        </p:txBody>
      </p:sp>
    </p:spTree>
    <p:extLst>
      <p:ext uri="{BB962C8B-B14F-4D97-AF65-F5344CB8AC3E}">
        <p14:creationId xmlns:p14="http://schemas.microsoft.com/office/powerpoint/2010/main" val="62219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21</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00000"/>
              </a:lnSpc>
              <a:spcBef>
                <a:spcPts val="0"/>
              </a:spcBef>
            </a:pPr>
            <a:r>
              <a:rPr lang="bg-BG" sz="3600" dirty="0" smtClean="0"/>
              <a:t>Какво е полиморфизъм?</a:t>
            </a:r>
            <a:endParaRPr lang="en-US" sz="3600" dirty="0"/>
          </a:p>
          <a:p>
            <a:pPr>
              <a:lnSpc>
                <a:spcPct val="100000"/>
              </a:lnSpc>
              <a:spcBef>
                <a:spcPts val="0"/>
              </a:spcBef>
            </a:pPr>
            <a:r>
              <a:rPr lang="bg-BG" sz="3600" dirty="0" smtClean="0"/>
              <a:t>Видове полиморфизъм</a:t>
            </a:r>
            <a:endParaRPr lang="en-US" sz="3600" dirty="0" smtClean="0"/>
          </a:p>
          <a:p>
            <a:pPr lvl="1">
              <a:lnSpc>
                <a:spcPct val="100000"/>
              </a:lnSpc>
              <a:spcBef>
                <a:spcPts val="0"/>
              </a:spcBef>
            </a:pPr>
            <a:r>
              <a:rPr lang="bg-BG" dirty="0" smtClean="0"/>
              <a:t>Статичен (по време на компилиране</a:t>
            </a:r>
            <a:r>
              <a:rPr lang="bg-BG" dirty="0" smtClean="0"/>
              <a:t>) –</a:t>
            </a:r>
            <a:r>
              <a:rPr lang="bg-BG" dirty="0"/>
              <a:t/>
            </a:r>
            <a:br>
              <a:rPr lang="bg-BG" dirty="0"/>
            </a:br>
            <a:r>
              <a:rPr lang="bg-BG" dirty="0"/>
              <a:t>чрез </a:t>
            </a:r>
            <a:r>
              <a:rPr lang="bg-BG" dirty="0" smtClean="0"/>
              <a:t>предефиниране </a:t>
            </a:r>
            <a:r>
              <a:rPr lang="bg-BG" dirty="0"/>
              <a:t>на методи</a:t>
            </a:r>
            <a:endParaRPr lang="en-US" dirty="0"/>
          </a:p>
          <a:p>
            <a:pPr lvl="1">
              <a:lnSpc>
                <a:spcPct val="100000"/>
              </a:lnSpc>
              <a:spcBef>
                <a:spcPts val="0"/>
              </a:spcBef>
            </a:pPr>
            <a:r>
              <a:rPr lang="bg-BG" dirty="0" smtClean="0"/>
              <a:t>Динамичен </a:t>
            </a:r>
            <a:r>
              <a:rPr lang="bg-BG" dirty="0" smtClean="0"/>
              <a:t>(по време на изпълнение</a:t>
            </a:r>
            <a:r>
              <a:rPr lang="bg-BG" dirty="0" smtClean="0"/>
              <a:t>) – </a:t>
            </a:r>
            <a:br>
              <a:rPr lang="bg-BG" dirty="0" smtClean="0"/>
            </a:br>
            <a:r>
              <a:rPr lang="bg-BG" dirty="0" smtClean="0"/>
              <a:t>чрез пренаписване </a:t>
            </a:r>
            <a:r>
              <a:rPr lang="bg-BG" dirty="0" smtClean="0"/>
              <a:t>на методи</a:t>
            </a:r>
            <a:endParaRPr lang="en-US" dirty="0"/>
          </a:p>
          <a:p>
            <a:pPr marL="0" indent="0">
              <a:lnSpc>
                <a:spcPct val="110000"/>
              </a:lnSpc>
              <a:buNone/>
            </a:pPr>
            <a:endParaRPr lang="bg-BG" sz="3200" dirty="0" smtClean="0">
              <a:solidFill>
                <a:schemeClr val="tx2">
                  <a:lumMod val="75000"/>
                </a:schemeClr>
              </a:solidFill>
            </a:endParaRPr>
          </a:p>
        </p:txBody>
      </p:sp>
      <p:sp>
        <p:nvSpPr>
          <p:cNvPr id="4" name="Title 3"/>
          <p:cNvSpPr>
            <a:spLocks noGrp="1"/>
          </p:cNvSpPr>
          <p:nvPr>
            <p:ph type="title"/>
          </p:nvPr>
        </p:nvSpPr>
        <p:spPr/>
        <p:txBody>
          <a:bodyPr>
            <a:normAutofit/>
          </a:bodyPr>
          <a:lstStyle/>
          <a:p>
            <a:r>
              <a:rPr lang="bg-BG" dirty="0" smtClean="0"/>
              <a:t>Какво научихме днес?</a:t>
            </a:r>
            <a:endParaRPr lang="en-US" dirty="0"/>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0412" y="1375553"/>
            <a:ext cx="3178806" cy="235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329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smtClean="0"/>
              <a:t>Полиморфизъм</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2311865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014DD1E-5D91-48A3-AD6D-45FBA980D106}" type="slidenum">
              <a:rPr lang="en-US" smtClean="0"/>
              <a:t>23</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r>
              <a:rPr lang="bg-BG" dirty="0"/>
              <a:t>Настоящият курс </a:t>
            </a:r>
            <a:r>
              <a:rPr lang="en-US" dirty="0"/>
              <a:t>(</a:t>
            </a:r>
            <a:r>
              <a:rPr lang="bg-BG" dirty="0"/>
              <a:t>слайдове</a:t>
            </a:r>
            <a:r>
              <a:rPr lang="en-US" dirty="0"/>
              <a:t>, </a:t>
            </a:r>
            <a:r>
              <a:rPr lang="bg-BG" dirty="0"/>
              <a:t>примери</a:t>
            </a:r>
            <a:r>
              <a:rPr lang="en-US" dirty="0"/>
              <a:t>, </a:t>
            </a:r>
            <a:r>
              <a:rPr lang="bg-BG" dirty="0"/>
              <a:t>видео</a:t>
            </a:r>
            <a:r>
              <a:rPr lang="en-US" dirty="0"/>
              <a:t>, </a:t>
            </a:r>
            <a:r>
              <a:rPr lang="bg-BG" dirty="0"/>
              <a:t>задачи и др.</a:t>
            </a:r>
            <a:r>
              <a:rPr lang="en-US" dirty="0"/>
              <a:t>)</a:t>
            </a:r>
            <a:r>
              <a:rPr lang="bg-BG" dirty="0"/>
              <a:t> се разпространяват под свободен лиценз </a:t>
            </a:r>
            <a:r>
              <a:rPr lang="en-US" dirty="0"/>
              <a:t>"</a:t>
            </a:r>
            <a:r>
              <a:rPr lang="en-US" dirty="0">
                <a:hlinkClick r:id="rId3"/>
              </a:rPr>
              <a:t>Creative Commons </a:t>
            </a:r>
            <a:r>
              <a:rPr lang="en-US" noProof="1">
                <a:hlinkClick r:id="rId3"/>
              </a:rPr>
              <a:t>Attribution-NonCommercial-ShareAlike</a:t>
            </a:r>
            <a:r>
              <a:rPr lang="en-US" dirty="0">
                <a:hlinkClick r:id="rId3"/>
              </a:rPr>
              <a:t> 4.0 International</a:t>
            </a:r>
            <a:r>
              <a:rPr lang="en-US" dirty="0"/>
              <a:t>"</a:t>
            </a:r>
            <a:endParaRPr lang="bg-BG" dirty="0"/>
          </a:p>
          <a:p>
            <a:endParaRPr lang="bg-BG" sz="2400" dirty="0"/>
          </a:p>
          <a:p>
            <a:endParaRPr lang="bg-BG" sz="2400" dirty="0"/>
          </a:p>
          <a:p>
            <a:endParaRPr lang="bg-BG" sz="2400" dirty="0"/>
          </a:p>
          <a:p>
            <a:endParaRPr lang="bg-BG" sz="2400" dirty="0"/>
          </a:p>
          <a:p>
            <a:pPr>
              <a:spcBef>
                <a:spcPts val="1800"/>
              </a:spcBef>
            </a:pPr>
            <a:r>
              <a:rPr lang="bg-BG" sz="2400" dirty="0"/>
              <a:t>Благодарности</a:t>
            </a:r>
            <a:r>
              <a:rPr lang="en-US" sz="2400" dirty="0"/>
              <a:t>: </a:t>
            </a:r>
            <a:r>
              <a:rPr lang="bg-BG" sz="2400" dirty="0"/>
              <a:t>настоящият материал може да съдържа части от следните източници</a:t>
            </a:r>
            <a:endParaRPr lang="en-US" sz="2400" dirty="0"/>
          </a:p>
          <a:p>
            <a:pPr lvl="1"/>
            <a:r>
              <a:rPr lang="bg-BG" sz="2000" dirty="0"/>
              <a:t>Книга </a:t>
            </a:r>
            <a:r>
              <a:rPr lang="en-US" sz="2000" dirty="0"/>
              <a:t>"</a:t>
            </a:r>
            <a:r>
              <a:rPr lang="bg-BG" sz="2000" dirty="0">
                <a:hlinkClick r:id="rId4"/>
              </a:rPr>
              <a:t>Основи на програмирането със </a:t>
            </a:r>
            <a:r>
              <a:rPr lang="en-US" sz="2000" dirty="0">
                <a:hlinkClick r:id="rId4"/>
              </a:rPr>
              <a:t>C#"</a:t>
            </a:r>
            <a:r>
              <a:rPr lang="bg-BG" sz="2000" dirty="0"/>
              <a:t> от Светлин Наков и колектив с лиценз</a:t>
            </a:r>
            <a:r>
              <a:rPr lang="en-US" sz="2000" dirty="0"/>
              <a:t> </a:t>
            </a:r>
            <a:r>
              <a:rPr lang="en-US" sz="2000" dirty="0">
                <a:hlinkClick r:id="rId5"/>
              </a:rPr>
              <a:t>CC-BY-SA</a:t>
            </a:r>
            <a:endParaRPr lang="bg-BG" sz="2000" dirty="0"/>
          </a:p>
        </p:txBody>
      </p:sp>
      <p:sp>
        <p:nvSpPr>
          <p:cNvPr id="2" name="Title 1"/>
          <p:cNvSpPr>
            <a:spLocks noGrp="1"/>
          </p:cNvSpPr>
          <p:nvPr>
            <p:ph type="title"/>
          </p:nvPr>
        </p:nvSpPr>
        <p:spPr/>
        <p:txBody>
          <a:bodyPr>
            <a:normAutofit/>
          </a:bodyPr>
          <a:lstStyle/>
          <a:p>
            <a:r>
              <a:rPr lang="bg-BG" dirty="0"/>
              <a:t>Лиценз</a:t>
            </a:r>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6"/>
          <a:srcRect/>
          <a:stretch>
            <a:fillRect/>
          </a:stretch>
        </p:blipFill>
        <p:spPr bwMode="auto">
          <a:xfrm>
            <a:off x="4507637" y="34626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85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9" name="Content Placeholder 8"/>
          <p:cNvSpPr>
            <a:spLocks noGrp="1"/>
          </p:cNvSpPr>
          <p:nvPr>
            <p:ph idx="1"/>
          </p:nvPr>
        </p:nvSpPr>
        <p:spPr/>
        <p:txBody>
          <a:bodyPr/>
          <a:lstStyle/>
          <a:p>
            <a:r>
              <a:rPr lang="bg-BG" dirty="0" smtClean="0"/>
              <a:t>От гръцки</a:t>
            </a:r>
            <a:endParaRPr lang="bg-BG" dirty="0"/>
          </a:p>
        </p:txBody>
      </p:sp>
      <p:sp>
        <p:nvSpPr>
          <p:cNvPr id="4" name="Title 3"/>
          <p:cNvSpPr>
            <a:spLocks noGrp="1"/>
          </p:cNvSpPr>
          <p:nvPr>
            <p:ph type="title"/>
          </p:nvPr>
        </p:nvSpPr>
        <p:spPr/>
        <p:txBody>
          <a:bodyPr>
            <a:normAutofit/>
          </a:bodyPr>
          <a:lstStyle/>
          <a:p>
            <a:r>
              <a:rPr lang="bg-BG" noProof="1" smtClean="0"/>
              <a:t>Какво е полиморфизъм</a:t>
            </a:r>
            <a:r>
              <a:rPr lang="en-US" noProof="1" smtClean="0"/>
              <a:t>?</a:t>
            </a:r>
            <a:endParaRPr lang="en-US" dirty="0"/>
          </a:p>
        </p:txBody>
      </p:sp>
      <p:sp>
        <p:nvSpPr>
          <p:cNvPr id="5" name="Rectangle: Rounded Corners 4"/>
          <p:cNvSpPr>
            <a:spLocks noChangeArrowheads="1"/>
          </p:cNvSpPr>
          <p:nvPr/>
        </p:nvSpPr>
        <p:spPr bwMode="auto">
          <a:xfrm>
            <a:off x="2056592" y="1851848"/>
            <a:ext cx="3124200" cy="1169353"/>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smtClean="0">
                <a:solidFill>
                  <a:schemeClr val="tx2"/>
                </a:solidFill>
                <a:effectLst>
                  <a:outerShdw blurRad="38100" dist="38100" dir="2700000" algn="tl">
                    <a:srgbClr val="000000">
                      <a:alpha val="43137"/>
                    </a:srgbClr>
                  </a:outerShdw>
                </a:effectLst>
                <a:latin typeface="Consolas" pitchFamily="49" charset="0"/>
              </a:rPr>
              <a:t>Polus</a:t>
            </a:r>
          </a:p>
          <a:p>
            <a:pPr algn="ctr">
              <a:defRPr/>
            </a:pPr>
            <a:r>
              <a:rPr lang="en-GB" sz="3200" i="1" noProof="1" smtClean="0">
                <a:solidFill>
                  <a:schemeClr val="tx2"/>
                </a:solidFill>
                <a:effectLst>
                  <a:outerShdw blurRad="38100" dist="38100" dir="2700000" algn="tl">
                    <a:srgbClr val="000000">
                      <a:alpha val="43137"/>
                    </a:srgbClr>
                  </a:outerShdw>
                </a:effectLst>
                <a:latin typeface="Consolas" pitchFamily="49" charset="0"/>
              </a:rPr>
              <a:t>(</a:t>
            </a:r>
            <a:r>
              <a:rPr lang="bg-BG" sz="3200" i="1" noProof="1" smtClean="0">
                <a:solidFill>
                  <a:schemeClr val="tx2"/>
                </a:solidFill>
                <a:effectLst>
                  <a:outerShdw blurRad="38100" dist="38100" dir="2700000" algn="tl">
                    <a:srgbClr val="000000">
                      <a:alpha val="43137"/>
                    </a:srgbClr>
                  </a:outerShdw>
                </a:effectLst>
                <a:latin typeface="Consolas" pitchFamily="49" charset="0"/>
              </a:rPr>
              <a:t>много</a:t>
            </a:r>
            <a:r>
              <a:rPr lang="en-GB" sz="3200" i="1" noProof="1" smtClean="0">
                <a:solidFill>
                  <a:schemeClr val="tx2"/>
                </a:solidFill>
                <a:effectLst>
                  <a:outerShdw blurRad="38100" dist="38100" dir="2700000" algn="tl">
                    <a:srgbClr val="000000">
                      <a:alpha val="43137"/>
                    </a:srgbClr>
                  </a:outerShdw>
                </a:effectLst>
                <a:latin typeface="Consolas" pitchFamily="49" charset="0"/>
              </a:rPr>
              <a:t>)</a:t>
            </a: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6" name="Rectangle: Rounded Corners 4"/>
          <p:cNvSpPr>
            <a:spLocks noChangeArrowheads="1"/>
          </p:cNvSpPr>
          <p:nvPr/>
        </p:nvSpPr>
        <p:spPr bwMode="auto">
          <a:xfrm>
            <a:off x="7024325" y="1851848"/>
            <a:ext cx="3124200" cy="1169353"/>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smtClean="0">
                <a:solidFill>
                  <a:schemeClr val="tx2"/>
                </a:solidFill>
                <a:effectLst>
                  <a:outerShdw blurRad="38100" dist="38100" dir="2700000" algn="tl">
                    <a:srgbClr val="000000">
                      <a:alpha val="43137"/>
                    </a:srgbClr>
                  </a:outerShdw>
                </a:effectLst>
                <a:latin typeface="Consolas" pitchFamily="49" charset="0"/>
              </a:rPr>
              <a:t>Morphe</a:t>
            </a:r>
          </a:p>
          <a:p>
            <a:pPr algn="ctr">
              <a:defRPr/>
            </a:pPr>
            <a:r>
              <a:rPr lang="en-GB" sz="3200" i="1" noProof="1" smtClean="0">
                <a:solidFill>
                  <a:schemeClr val="tx2"/>
                </a:solidFill>
                <a:effectLst>
                  <a:outerShdw blurRad="38100" dist="38100" dir="2700000" algn="tl">
                    <a:srgbClr val="000000">
                      <a:alpha val="43137"/>
                    </a:srgbClr>
                  </a:outerShdw>
                </a:effectLst>
                <a:latin typeface="Consolas" pitchFamily="49" charset="0"/>
              </a:rPr>
              <a:t>(</a:t>
            </a:r>
            <a:r>
              <a:rPr lang="bg-BG" sz="3200" i="1" noProof="1" smtClean="0">
                <a:solidFill>
                  <a:schemeClr val="tx2"/>
                </a:solidFill>
                <a:effectLst>
                  <a:outerShdw blurRad="38100" dist="38100" dir="2700000" algn="tl">
                    <a:srgbClr val="000000">
                      <a:alpha val="43137"/>
                    </a:srgbClr>
                  </a:outerShdw>
                </a:effectLst>
                <a:latin typeface="Consolas" pitchFamily="49" charset="0"/>
              </a:rPr>
              <a:t>форми</a:t>
            </a:r>
            <a:r>
              <a:rPr lang="en-GB" sz="3200" i="1" noProof="1" smtClean="0">
                <a:solidFill>
                  <a:schemeClr val="tx2"/>
                </a:solidFill>
                <a:effectLst>
                  <a:outerShdw blurRad="38100" dist="38100" dir="2700000" algn="tl">
                    <a:srgbClr val="000000">
                      <a:alpha val="43137"/>
                    </a:srgbClr>
                  </a:outerShdw>
                </a:effectLst>
                <a:latin typeface="Consolas" pitchFamily="49" charset="0"/>
              </a:rPr>
              <a:t>)</a:t>
            </a: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Rounded Corners 4"/>
          <p:cNvSpPr>
            <a:spLocks noChangeArrowheads="1"/>
          </p:cNvSpPr>
          <p:nvPr/>
        </p:nvSpPr>
        <p:spPr bwMode="auto">
          <a:xfrm>
            <a:off x="4532312" y="3429000"/>
            <a:ext cx="3124200" cy="10334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3200" b="1" noProof="1" smtClean="0">
                <a:solidFill>
                  <a:schemeClr val="tx2"/>
                </a:solidFill>
                <a:effectLst>
                  <a:outerShdw blurRad="38100" dist="38100" dir="2700000" algn="tl">
                    <a:srgbClr val="000000">
                      <a:alpha val="43137"/>
                    </a:srgbClr>
                  </a:outerShdw>
                </a:effectLst>
                <a:latin typeface="Consolas" pitchFamily="49" charset="0"/>
              </a:rPr>
              <a:t>Polumorphos</a:t>
            </a:r>
            <a:endParaRPr lang="en-GB" sz="3200" b="1" noProof="1">
              <a:solidFill>
                <a:schemeClr val="tx2"/>
              </a:solidFill>
              <a:effectLst>
                <a:outerShdw blurRad="38100" dist="38100" dir="2700000" algn="tl">
                  <a:srgbClr val="000000">
                    <a:alpha val="43137"/>
                  </a:srgbClr>
                </a:outerShdw>
              </a:effectLst>
              <a:latin typeface="Consolas" pitchFamily="49" charset="0"/>
            </a:endParaRPr>
          </a:p>
        </p:txBody>
      </p:sp>
      <p:cxnSp>
        <p:nvCxnSpPr>
          <p:cNvPr id="16" name="Straight Connector 15"/>
          <p:cNvCxnSpPr>
            <a:stCxn id="5" idx="3"/>
            <a:endCxn id="6" idx="1"/>
          </p:cNvCxnSpPr>
          <p:nvPr/>
        </p:nvCxnSpPr>
        <p:spPr>
          <a:xfrm>
            <a:off x="5180792" y="2436525"/>
            <a:ext cx="18435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4412" y="2436524"/>
            <a:ext cx="0" cy="9924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a:spLocks noChangeArrowheads="1"/>
          </p:cNvSpPr>
          <p:nvPr/>
        </p:nvSpPr>
        <p:spPr bwMode="auto">
          <a:xfrm>
            <a:off x="1950996" y="4837093"/>
            <a:ext cx="8286833" cy="10772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fontAlgn="base"/>
            <a:r>
              <a:rPr lang="en-US" sz="3200" b="1" noProof="1" smtClean="0">
                <a:solidFill>
                  <a:srgbClr val="FBEEDC"/>
                </a:solidFill>
                <a:effectLst>
                  <a:outerShdw blurRad="38100" dist="38100" dir="2700000" algn="tl">
                    <a:srgbClr val="000000">
                      <a:alpha val="43137"/>
                    </a:srgbClr>
                  </a:outerShdw>
                </a:effectLst>
                <a:cs typeface="Consolas" pitchFamily="49" charset="0"/>
                <a:sym typeface="Symbol" panose="05050102010706020507" pitchFamily="18" charset="2"/>
              </a:rPr>
              <a:t></a:t>
            </a:r>
            <a:r>
              <a:rPr lang="bg-BG" sz="3200" b="1" noProof="1" smtClean="0">
                <a:solidFill>
                  <a:srgbClr val="FBEEDC"/>
                </a:solidFill>
                <a:effectLst>
                  <a:outerShdw blurRad="38100" dist="38100" dir="2700000" algn="tl">
                    <a:srgbClr val="000000">
                      <a:alpha val="43137"/>
                    </a:srgbClr>
                  </a:outerShdw>
                </a:effectLst>
                <a:cs typeface="Consolas" pitchFamily="49" charset="0"/>
                <a:sym typeface="Symbol" panose="05050102010706020507" pitchFamily="18" charset="2"/>
              </a:rPr>
              <a:t> </a:t>
            </a:r>
            <a:r>
              <a:rPr lang="bg-BG" sz="3200" b="1" noProof="1" smtClean="0">
                <a:solidFill>
                  <a:srgbClr val="FBEEDC"/>
                </a:solidFill>
                <a:effectLst>
                  <a:outerShdw blurRad="38100" dist="38100" dir="2700000" algn="tl">
                    <a:srgbClr val="000000">
                      <a:alpha val="43137"/>
                    </a:srgbClr>
                  </a:outerShdw>
                </a:effectLst>
                <a:cs typeface="Consolas" pitchFamily="49" charset="0"/>
              </a:rPr>
              <a:t>дума с </a:t>
            </a:r>
            <a:r>
              <a:rPr lang="bg-BG" sz="3200" b="1" noProof="1" smtClean="0">
                <a:solidFill>
                  <a:schemeClr val="tx2">
                    <a:lumMod val="75000"/>
                  </a:schemeClr>
                </a:solidFill>
                <a:effectLst>
                  <a:outerShdw blurRad="38100" dist="38100" dir="2700000" algn="tl">
                    <a:srgbClr val="000000">
                      <a:alpha val="43137"/>
                    </a:srgbClr>
                  </a:outerShdw>
                </a:effectLst>
                <a:cs typeface="Consolas" pitchFamily="49" charset="0"/>
              </a:rPr>
              <a:t>няколко различни</a:t>
            </a:r>
            <a:r>
              <a:rPr lang="en-US" sz="3200" b="1" noProof="1" smtClean="0">
                <a:solidFill>
                  <a:srgbClr val="FBEEDC"/>
                </a:solidFill>
                <a:effectLst>
                  <a:outerShdw blurRad="38100" dist="38100" dir="2700000" algn="tl">
                    <a:srgbClr val="000000">
                      <a:alpha val="43137"/>
                    </a:srgbClr>
                  </a:outerShdw>
                </a:effectLst>
                <a:cs typeface="Consolas" pitchFamily="49" charset="0"/>
              </a:rPr>
              <a:t> </a:t>
            </a:r>
            <a:r>
              <a:rPr lang="bg-BG" sz="3200" b="1" noProof="1" smtClean="0">
                <a:solidFill>
                  <a:srgbClr val="FBEEDC"/>
                </a:solidFill>
                <a:effectLst>
                  <a:outerShdw blurRad="38100" dist="38100" dir="2700000" algn="tl">
                    <a:srgbClr val="000000">
                      <a:alpha val="43137"/>
                    </a:srgbClr>
                  </a:outerShdw>
                </a:effectLst>
                <a:cs typeface="Consolas" pitchFamily="49" charset="0"/>
              </a:rPr>
              <a:t>значения,</a:t>
            </a:r>
            <a:r>
              <a:rPr lang="en-US" sz="3200" b="1" noProof="1" smtClean="0">
                <a:solidFill>
                  <a:srgbClr val="FBEEDC"/>
                </a:solidFill>
                <a:effectLst>
                  <a:outerShdw blurRad="38100" dist="38100" dir="2700000" algn="tl">
                    <a:srgbClr val="000000">
                      <a:alpha val="43137"/>
                    </a:srgbClr>
                  </a:outerShdw>
                </a:effectLst>
                <a:cs typeface="Consolas" pitchFamily="49" charset="0"/>
              </a:rPr>
              <a:t> </a:t>
            </a:r>
            <a:r>
              <a:rPr lang="en-US" sz="3200" b="1" noProof="1" smtClean="0">
                <a:solidFill>
                  <a:srgbClr val="FBEEDC"/>
                </a:solidFill>
                <a:effectLst>
                  <a:outerShdw blurRad="38100" dist="38100" dir="2700000" algn="tl">
                    <a:srgbClr val="000000">
                      <a:alpha val="43137"/>
                    </a:srgbClr>
                  </a:outerShdw>
                </a:effectLst>
                <a:cs typeface="Consolas" pitchFamily="49" charset="0"/>
              </a:rPr>
              <a:t/>
            </a:r>
            <a:br>
              <a:rPr lang="en-US" sz="3200" b="1" noProof="1" smtClean="0">
                <a:solidFill>
                  <a:srgbClr val="FBEEDC"/>
                </a:solidFill>
                <a:effectLst>
                  <a:outerShdw blurRad="38100" dist="38100" dir="2700000" algn="tl">
                    <a:srgbClr val="000000">
                      <a:alpha val="43137"/>
                    </a:srgbClr>
                  </a:outerShdw>
                </a:effectLst>
                <a:cs typeface="Consolas" pitchFamily="49" charset="0"/>
              </a:rPr>
            </a:br>
            <a:r>
              <a:rPr lang="bg-BG" sz="3200" b="1" noProof="1" smtClean="0">
                <a:solidFill>
                  <a:schemeClr val="tx2">
                    <a:lumMod val="75000"/>
                  </a:schemeClr>
                </a:solidFill>
                <a:effectLst>
                  <a:outerShdw blurRad="38100" dist="38100" dir="2700000" algn="tl">
                    <a:srgbClr val="000000">
                      <a:alpha val="43137"/>
                    </a:srgbClr>
                  </a:outerShdw>
                </a:effectLst>
                <a:cs typeface="Consolas" pitchFamily="49" charset="0"/>
              </a:rPr>
              <a:t>в </a:t>
            </a:r>
            <a:r>
              <a:rPr lang="bg-BG" sz="3200" b="1" noProof="1" smtClean="0">
                <a:solidFill>
                  <a:schemeClr val="tx2">
                    <a:lumMod val="75000"/>
                  </a:schemeClr>
                </a:solidFill>
                <a:effectLst>
                  <a:outerShdw blurRad="38100" dist="38100" dir="2700000" algn="tl">
                    <a:srgbClr val="000000">
                      <a:alpha val="43137"/>
                    </a:srgbClr>
                  </a:outerShdw>
                </a:effectLst>
                <a:cs typeface="Consolas" pitchFamily="49" charset="0"/>
              </a:rPr>
              <a:t>зависимост</a:t>
            </a:r>
            <a:r>
              <a:rPr lang="en-US" sz="3200" b="1" noProof="1" smtClean="0">
                <a:solidFill>
                  <a:srgbClr val="FBEEDC"/>
                </a:solidFill>
                <a:effectLst>
                  <a:outerShdw blurRad="38100" dist="38100" dir="2700000" algn="tl">
                    <a:srgbClr val="000000">
                      <a:alpha val="43137"/>
                    </a:srgbClr>
                  </a:outerShdw>
                </a:effectLst>
                <a:cs typeface="Consolas" pitchFamily="49" charset="0"/>
              </a:rPr>
              <a:t> </a:t>
            </a:r>
            <a:r>
              <a:rPr lang="bg-BG" sz="3200" b="1" noProof="1" smtClean="0">
                <a:solidFill>
                  <a:srgbClr val="FBEEDC"/>
                </a:solidFill>
                <a:effectLst>
                  <a:outerShdw blurRad="38100" dist="38100" dir="2700000" algn="tl">
                    <a:srgbClr val="000000">
                      <a:alpha val="43137"/>
                    </a:srgbClr>
                  </a:outerShdw>
                </a:effectLst>
                <a:cs typeface="Consolas" pitchFamily="49" charset="0"/>
              </a:rPr>
              <a:t>от</a:t>
            </a:r>
            <a:r>
              <a:rPr lang="en-US" sz="3200" b="1" noProof="1" smtClean="0">
                <a:solidFill>
                  <a:srgbClr val="FBEEDC"/>
                </a:solidFill>
                <a:effectLst>
                  <a:outerShdw blurRad="38100" dist="38100" dir="2700000" algn="tl">
                    <a:srgbClr val="000000">
                      <a:alpha val="43137"/>
                    </a:srgbClr>
                  </a:outerShdw>
                </a:effectLst>
                <a:cs typeface="Consolas" pitchFamily="49" charset="0"/>
              </a:rPr>
              <a:t> </a:t>
            </a:r>
            <a:r>
              <a:rPr lang="bg-BG" sz="3200" b="1" noProof="1" smtClean="0">
                <a:solidFill>
                  <a:schemeClr val="tx2">
                    <a:lumMod val="75000"/>
                  </a:schemeClr>
                </a:solidFill>
                <a:effectLst>
                  <a:outerShdw blurRad="38100" dist="38100" dir="2700000" algn="tl">
                    <a:srgbClr val="000000">
                      <a:alpha val="43137"/>
                    </a:srgbClr>
                  </a:outerShdw>
                </a:effectLst>
                <a:cs typeface="Consolas" pitchFamily="49" charset="0"/>
              </a:rPr>
              <a:t>контекста</a:t>
            </a:r>
            <a:endParaRPr lang="en-US" sz="3200" b="1" noProof="1">
              <a:solidFill>
                <a:schemeClr val="tx2">
                  <a:lumMod val="75000"/>
                </a:schemeClr>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2652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4</a:t>
            </a:fld>
            <a:endParaRPr lang="en-US" dirty="0"/>
          </a:p>
        </p:txBody>
      </p:sp>
      <p:sp>
        <p:nvSpPr>
          <p:cNvPr id="3" name="Content Placeholder 2"/>
          <p:cNvSpPr>
            <a:spLocks noGrp="1"/>
          </p:cNvSpPr>
          <p:nvPr>
            <p:ph idx="1"/>
          </p:nvPr>
        </p:nvSpPr>
        <p:spPr/>
        <p:txBody>
          <a:bodyPr/>
          <a:lstStyle/>
          <a:p>
            <a:r>
              <a:rPr lang="bg-BG" dirty="0" smtClean="0"/>
              <a:t>Възможността под едно </a:t>
            </a:r>
            <a:r>
              <a:rPr lang="bg-BG" dirty="0" smtClean="0">
                <a:solidFill>
                  <a:schemeClr val="tx2">
                    <a:lumMod val="75000"/>
                  </a:schemeClr>
                </a:solidFill>
              </a:rPr>
              <a:t>име</a:t>
            </a:r>
            <a:r>
              <a:rPr lang="bg-BG" dirty="0" smtClean="0"/>
              <a:t> </a:t>
            </a:r>
            <a:r>
              <a:rPr lang="bg-BG" dirty="0" smtClean="0"/>
              <a:t>да има</a:t>
            </a:r>
            <a:r>
              <a:rPr lang="en-US" dirty="0" smtClean="0"/>
              <a:t> </a:t>
            </a:r>
            <a:r>
              <a:rPr lang="bg-BG" dirty="0" smtClean="0">
                <a:solidFill>
                  <a:schemeClr val="tx2">
                    <a:lumMod val="75000"/>
                  </a:schemeClr>
                </a:solidFill>
              </a:rPr>
              <a:t>различни</a:t>
            </a:r>
            <a:r>
              <a:rPr lang="bg-BG" dirty="0" smtClean="0">
                <a:solidFill>
                  <a:schemeClr val="tx2">
                    <a:lumMod val="75000"/>
                  </a:schemeClr>
                </a:solidFill>
              </a:rPr>
              <a:t> форми </a:t>
            </a:r>
            <a:br>
              <a:rPr lang="bg-BG" dirty="0" smtClean="0">
                <a:solidFill>
                  <a:schemeClr val="tx2">
                    <a:lumMod val="75000"/>
                  </a:schemeClr>
                </a:solidFill>
              </a:rPr>
            </a:br>
            <a:r>
              <a:rPr lang="bg-BG" dirty="0" smtClean="0"/>
              <a:t>( или програмни реализации )</a:t>
            </a:r>
            <a:endParaRPr lang="en-US" dirty="0"/>
          </a:p>
        </p:txBody>
      </p:sp>
      <p:sp>
        <p:nvSpPr>
          <p:cNvPr id="4" name="Title 3"/>
          <p:cNvSpPr>
            <a:spLocks noGrp="1"/>
          </p:cNvSpPr>
          <p:nvPr>
            <p:ph type="title"/>
          </p:nvPr>
        </p:nvSpPr>
        <p:spPr/>
        <p:txBody>
          <a:bodyPr/>
          <a:lstStyle/>
          <a:p>
            <a:r>
              <a:rPr lang="bg-BG" dirty="0" smtClean="0"/>
              <a:t>Полиморфизъм в ООП</a:t>
            </a:r>
            <a:endParaRPr lang="en-US" dirty="0"/>
          </a:p>
        </p:txBody>
      </p:sp>
      <p:sp>
        <p:nvSpPr>
          <p:cNvPr id="7" name="Rectangle 6"/>
          <p:cNvSpPr>
            <a:spLocks noChangeArrowheads="1"/>
          </p:cNvSpPr>
          <p:nvPr/>
        </p:nvSpPr>
        <p:spPr bwMode="auto">
          <a:xfrm>
            <a:off x="531812" y="2616874"/>
            <a:ext cx="11034600"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class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Animal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class</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Animal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class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Mammal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941986" y="4498538"/>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Person</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941986" y="5602069"/>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a:spLocks noChangeArrowheads="1"/>
          </p:cNvSpPr>
          <p:nvPr/>
        </p:nvSpPr>
        <p:spPr bwMode="auto">
          <a:xfrm>
            <a:off x="6233488" y="5602069"/>
            <a:ext cx="48901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Object</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Rectangle 10"/>
          <p:cNvSpPr>
            <a:spLocks noChangeArrowheads="1"/>
          </p:cNvSpPr>
          <p:nvPr/>
        </p:nvSpPr>
        <p:spPr bwMode="auto">
          <a:xfrm>
            <a:off x="6233488" y="4498538"/>
            <a:ext cx="48901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Animal</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4005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3" name="Content Placeholder 2"/>
          <p:cNvSpPr>
            <a:spLocks noGrp="1"/>
          </p:cNvSpPr>
          <p:nvPr>
            <p:ph idx="1"/>
          </p:nvPr>
        </p:nvSpPr>
        <p:spPr>
          <a:xfrm>
            <a:off x="190413" y="4572001"/>
            <a:ext cx="11804822" cy="2057399"/>
          </a:xfrm>
        </p:spPr>
        <p:txBody>
          <a:bodyPr>
            <a:normAutofit fontScale="92500" lnSpcReduction="20000"/>
          </a:bodyPr>
          <a:lstStyle/>
          <a:p>
            <a:r>
              <a:rPr lang="bg-BG" dirty="0" smtClean="0">
                <a:solidFill>
                  <a:schemeClr val="tx2">
                    <a:lumMod val="75000"/>
                  </a:schemeClr>
                </a:solidFill>
              </a:rPr>
              <a:t>Променливите </a:t>
            </a:r>
            <a:r>
              <a:rPr lang="bg-BG" dirty="0" smtClean="0"/>
              <a:t>са запазени в</a:t>
            </a:r>
            <a:r>
              <a:rPr lang="en-US" dirty="0" smtClean="0"/>
              <a:t> </a:t>
            </a:r>
            <a:r>
              <a:rPr lang="bg-BG" dirty="0" smtClean="0">
                <a:solidFill>
                  <a:schemeClr val="tx2">
                    <a:lumMod val="75000"/>
                  </a:schemeClr>
                </a:solidFill>
              </a:rPr>
              <a:t>референтен</a:t>
            </a:r>
            <a:r>
              <a:rPr lang="en-US" dirty="0" smtClean="0"/>
              <a:t> </a:t>
            </a:r>
            <a:r>
              <a:rPr lang="bg-BG" dirty="0" smtClean="0"/>
              <a:t>тип</a:t>
            </a:r>
            <a:endParaRPr lang="en-US" dirty="0"/>
          </a:p>
          <a:p>
            <a:r>
              <a:rPr lang="bg-BG" dirty="0" smtClean="0"/>
              <a:t>Може да използвате </a:t>
            </a:r>
            <a:r>
              <a:rPr lang="bg-BG" dirty="0" smtClean="0"/>
              <a:t>само</a:t>
            </a:r>
            <a:r>
              <a:rPr lang="en-US" dirty="0" smtClean="0"/>
              <a:t>`</a:t>
            </a:r>
            <a:r>
              <a:rPr lang="bg-BG" dirty="0" smtClean="0"/>
              <a:t>членовете на</a:t>
            </a:r>
            <a:r>
              <a:rPr lang="en-US" dirty="0" smtClean="0"/>
              <a:t> </a:t>
            </a:r>
            <a:r>
              <a:rPr lang="bg-BG" dirty="0" smtClean="0">
                <a:solidFill>
                  <a:schemeClr val="tx2">
                    <a:lumMod val="75000"/>
                  </a:schemeClr>
                </a:solidFill>
              </a:rPr>
              <a:t>референтния клас</a:t>
            </a:r>
            <a:endParaRPr lang="en-US" dirty="0">
              <a:solidFill>
                <a:schemeClr val="tx2">
                  <a:lumMod val="75000"/>
                </a:schemeClr>
              </a:solidFill>
            </a:endParaRPr>
          </a:p>
          <a:p>
            <a:r>
              <a:rPr lang="bg-BG" dirty="0" smtClean="0"/>
              <a:t>Ако имате нужда </a:t>
            </a:r>
            <a:r>
              <a:rPr lang="bg-BG" dirty="0" smtClean="0"/>
              <a:t>от достъп до елемент на </a:t>
            </a:r>
            <a:r>
              <a:rPr lang="bg-BG" dirty="0" smtClean="0">
                <a:solidFill>
                  <a:schemeClr val="tx2">
                    <a:lumMod val="75000"/>
                  </a:schemeClr>
                </a:solidFill>
              </a:rPr>
              <a:t>обектния клас</a:t>
            </a:r>
            <a:r>
              <a:rPr lang="bg-BG" dirty="0" smtClean="0"/>
              <a:t>, </a:t>
            </a:r>
            <a:r>
              <a:rPr lang="bg-BG" dirty="0" smtClean="0"/>
              <a:t>трябва </a:t>
            </a:r>
            <a:r>
              <a:rPr lang="bg-BG" dirty="0" smtClean="0"/>
              <a:t>да</a:t>
            </a:r>
            <a:r>
              <a:rPr lang="en-US" dirty="0" smtClean="0"/>
              <a:t> </a:t>
            </a:r>
            <a:r>
              <a:rPr lang="bg-BG" dirty="0" smtClean="0">
                <a:solidFill>
                  <a:schemeClr val="tx2">
                    <a:lumMod val="75000"/>
                  </a:schemeClr>
                </a:solidFill>
              </a:rPr>
              <a:t>преобразувате </a:t>
            </a:r>
            <a:r>
              <a:rPr lang="bg-BG" dirty="0" smtClean="0"/>
              <a:t>референтния тип </a:t>
            </a:r>
            <a:r>
              <a:rPr lang="bg-BG" dirty="0" smtClean="0"/>
              <a:t>или </a:t>
            </a:r>
            <a:r>
              <a:rPr lang="bg-BG" dirty="0" smtClean="0"/>
              <a:t>да </a:t>
            </a:r>
            <a:r>
              <a:rPr lang="bg-BG" dirty="0" smtClean="0">
                <a:solidFill>
                  <a:schemeClr val="tx2">
                    <a:lumMod val="75000"/>
                  </a:schemeClr>
                </a:solidFill>
              </a:rPr>
              <a:t>пренапишете </a:t>
            </a:r>
            <a:r>
              <a:rPr lang="bg-BG" dirty="0" smtClean="0">
                <a:solidFill>
                  <a:schemeClr val="tx2">
                    <a:lumMod val="75000"/>
                  </a:schemeClr>
                </a:solidFill>
              </a:rPr>
              <a:t>метода</a:t>
            </a:r>
            <a:endParaRPr lang="en-US" dirty="0">
              <a:solidFill>
                <a:schemeClr val="tx2">
                  <a:lumMod val="75000"/>
                </a:schemeClr>
              </a:solidFill>
            </a:endParaRPr>
          </a:p>
        </p:txBody>
      </p:sp>
      <p:sp>
        <p:nvSpPr>
          <p:cNvPr id="4" name="Title 3"/>
          <p:cNvSpPr>
            <a:spLocks noGrp="1"/>
          </p:cNvSpPr>
          <p:nvPr>
            <p:ph type="title"/>
          </p:nvPr>
        </p:nvSpPr>
        <p:spPr/>
        <p:txBody>
          <a:bodyPr>
            <a:normAutofit/>
          </a:bodyPr>
          <a:lstStyle/>
          <a:p>
            <a:r>
              <a:rPr lang="bg-BG" dirty="0" smtClean="0"/>
              <a:t>Референтен тип и обектен тип</a:t>
            </a:r>
            <a:endParaRPr lang="en-US" dirty="0"/>
          </a:p>
        </p:txBody>
      </p:sp>
      <p:sp>
        <p:nvSpPr>
          <p:cNvPr id="7" name="Rectangle 6"/>
          <p:cNvSpPr>
            <a:spLocks noChangeArrowheads="1"/>
          </p:cNvSpPr>
          <p:nvPr/>
        </p:nvSpPr>
        <p:spPr bwMode="auto">
          <a:xfrm>
            <a:off x="531812" y="1143000"/>
            <a:ext cx="110346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class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Mammal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Animal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class 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Mammal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Animal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animal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Mammal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mammal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person =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new Person();</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Rounded Corners 4"/>
          <p:cNvSpPr>
            <a:spLocks noChangeArrowheads="1"/>
          </p:cNvSpPr>
          <p:nvPr/>
        </p:nvSpPr>
        <p:spPr bwMode="auto">
          <a:xfrm>
            <a:off x="591108" y="2042631"/>
            <a:ext cx="1312304" cy="1310169"/>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760412" y="3764723"/>
            <a:ext cx="3581400" cy="675999"/>
          </a:xfrm>
          <a:prstGeom prst="wedgeRoundRectCallout">
            <a:avLst>
              <a:gd name="adj1" fmla="val -39116"/>
              <a:gd name="adj2" fmla="val -95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600" dirty="0" smtClean="0">
                <a:solidFill>
                  <a:schemeClr val="tx2">
                    <a:lumMod val="75000"/>
                  </a:schemeClr>
                </a:solidFill>
              </a:rPr>
              <a:t>Референтен </a:t>
            </a:r>
            <a:r>
              <a:rPr lang="bg-BG" sz="3600" dirty="0" smtClean="0">
                <a:solidFill>
                  <a:srgbClr val="FFFFFF"/>
                </a:solidFill>
              </a:rPr>
              <a:t>тип</a:t>
            </a:r>
            <a:endParaRPr lang="bg-BG" sz="3600" dirty="0">
              <a:solidFill>
                <a:srgbClr val="FFFFFF"/>
              </a:solidFill>
            </a:endParaRPr>
          </a:p>
        </p:txBody>
      </p:sp>
      <p:sp>
        <p:nvSpPr>
          <p:cNvPr id="14" name="Rectangle: Rounded Corners 4"/>
          <p:cNvSpPr>
            <a:spLocks noChangeArrowheads="1"/>
          </p:cNvSpPr>
          <p:nvPr/>
        </p:nvSpPr>
        <p:spPr bwMode="auto">
          <a:xfrm>
            <a:off x="4494212" y="2042631"/>
            <a:ext cx="1600200" cy="1310169"/>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027612" y="3764722"/>
            <a:ext cx="3276600" cy="675999"/>
          </a:xfrm>
          <a:prstGeom prst="wedgeRoundRectCallout">
            <a:avLst>
              <a:gd name="adj1" fmla="val -39116"/>
              <a:gd name="adj2" fmla="val -95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600" dirty="0" smtClean="0">
                <a:solidFill>
                  <a:schemeClr val="tx2">
                    <a:lumMod val="75000"/>
                  </a:schemeClr>
                </a:solidFill>
              </a:rPr>
              <a:t>Обектен</a:t>
            </a:r>
            <a:r>
              <a:rPr lang="en-US" sz="3600" dirty="0" smtClean="0">
                <a:solidFill>
                  <a:srgbClr val="FFFFFF"/>
                </a:solidFill>
              </a:rPr>
              <a:t> </a:t>
            </a:r>
            <a:r>
              <a:rPr lang="bg-BG" sz="3600" dirty="0" smtClean="0">
                <a:solidFill>
                  <a:srgbClr val="FFFFFF"/>
                </a:solidFill>
              </a:rPr>
              <a:t>тип</a:t>
            </a:r>
            <a:endParaRPr lang="bg-BG" sz="3600" dirty="0">
              <a:solidFill>
                <a:srgbClr val="FFFFFF"/>
              </a:solidFill>
            </a:endParaRPr>
          </a:p>
        </p:txBody>
      </p:sp>
    </p:spTree>
    <p:extLst>
      <p:ext uri="{BB962C8B-B14F-4D97-AF65-F5344CB8AC3E}">
        <p14:creationId xmlns:p14="http://schemas.microsoft.com/office/powerpoint/2010/main" val="329091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9" name="Content Placeholder 8"/>
          <p:cNvSpPr>
            <a:spLocks noGrp="1"/>
          </p:cNvSpPr>
          <p:nvPr>
            <p:ph idx="1"/>
          </p:nvPr>
        </p:nvSpPr>
        <p:spPr/>
        <p:txBody>
          <a:bodyPr/>
          <a:lstStyle/>
          <a:p>
            <a:r>
              <a:rPr lang="bg-BG" dirty="0" smtClean="0"/>
              <a:t>Проверява дали </a:t>
            </a:r>
            <a:r>
              <a:rPr lang="bg-BG" dirty="0" smtClean="0">
                <a:solidFill>
                  <a:schemeClr val="tx2">
                    <a:lumMod val="75000"/>
                  </a:schemeClr>
                </a:solidFill>
              </a:rPr>
              <a:t>обекта</a:t>
            </a:r>
            <a:r>
              <a:rPr lang="en-US" dirty="0" smtClean="0"/>
              <a:t> </a:t>
            </a:r>
            <a:r>
              <a:rPr lang="bg-BG" dirty="0" smtClean="0"/>
              <a:t>е</a:t>
            </a:r>
            <a:r>
              <a:rPr lang="en-US" dirty="0" smtClean="0"/>
              <a:t> </a:t>
            </a:r>
            <a:r>
              <a:rPr lang="bg-BG" dirty="0" smtClean="0">
                <a:solidFill>
                  <a:schemeClr val="tx2">
                    <a:lumMod val="75000"/>
                  </a:schemeClr>
                </a:solidFill>
              </a:rPr>
              <a:t>инстанция</a:t>
            </a:r>
            <a:r>
              <a:rPr lang="en-US" dirty="0" smtClean="0"/>
              <a:t> </a:t>
            </a:r>
            <a:r>
              <a:rPr lang="bg-BG" dirty="0" smtClean="0"/>
              <a:t>на специфичен</a:t>
            </a:r>
            <a:r>
              <a:rPr lang="en-US" dirty="0" smtClean="0"/>
              <a:t> </a:t>
            </a:r>
            <a:r>
              <a:rPr lang="bg-BG" dirty="0" smtClean="0">
                <a:solidFill>
                  <a:schemeClr val="tx2">
                    <a:lumMod val="75000"/>
                  </a:schemeClr>
                </a:solidFill>
              </a:rPr>
              <a:t>клас</a:t>
            </a:r>
            <a:endParaRPr lang="en-US" dirty="0">
              <a:solidFill>
                <a:schemeClr val="tx2">
                  <a:lumMod val="75000"/>
                </a:schemeClr>
              </a:solidFill>
            </a:endParaRP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bg-BG" dirty="0" smtClean="0"/>
              <a:t>Ключова дума </a:t>
            </a:r>
            <a:r>
              <a:rPr lang="en-US" dirty="0" smtClean="0"/>
              <a:t>- is</a:t>
            </a:r>
            <a:endParaRPr lang="en-US" dirty="0"/>
          </a:p>
        </p:txBody>
      </p:sp>
      <p:sp>
        <p:nvSpPr>
          <p:cNvPr id="7" name="Rectangle 6"/>
          <p:cNvSpPr>
            <a:spLocks noChangeArrowheads="1"/>
          </p:cNvSpPr>
          <p:nvPr/>
        </p:nvSpPr>
        <p:spPr bwMode="auto">
          <a:xfrm>
            <a:off x="575524" y="2174985"/>
            <a:ext cx="11034600" cy="360098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Animal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Animal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animal</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Mammal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mammal    =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animal</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Person)</a:t>
            </a:r>
            <a:r>
              <a:rPr lang="bg-BG"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animal)</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40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 name="AutoShape 6"/>
          <p:cNvSpPr>
            <a:spLocks noChangeArrowheads="1"/>
          </p:cNvSpPr>
          <p:nvPr/>
        </p:nvSpPr>
        <p:spPr bwMode="auto">
          <a:xfrm>
            <a:off x="4450644" y="5410346"/>
            <a:ext cx="5951634" cy="1114656"/>
          </a:xfrm>
          <a:prstGeom prst="wedgeRoundRectCallout">
            <a:avLst>
              <a:gd name="adj1" fmla="val -77476"/>
              <a:gd name="adj2" fmla="val -5561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Преобразуване на обектния тип и използване на методите му</a:t>
            </a:r>
            <a:endParaRPr lang="bg-BG" sz="3200" dirty="0">
              <a:solidFill>
                <a:schemeClr val="tx2">
                  <a:lumMod val="75000"/>
                </a:schemeClr>
              </a:solidFill>
              <a:latin typeface="Consolas" panose="020B0609020204030204" pitchFamily="49" charset="0"/>
            </a:endParaRPr>
          </a:p>
        </p:txBody>
      </p:sp>
      <p:sp>
        <p:nvSpPr>
          <p:cNvPr id="16" name="AutoShape 6"/>
          <p:cNvSpPr>
            <a:spLocks noChangeArrowheads="1"/>
          </p:cNvSpPr>
          <p:nvPr/>
        </p:nvSpPr>
        <p:spPr bwMode="auto">
          <a:xfrm>
            <a:off x="7582878" y="3164077"/>
            <a:ext cx="2819400" cy="1495056"/>
          </a:xfrm>
          <a:prstGeom prst="wedgeRoundRectCallout">
            <a:avLst>
              <a:gd name="adj1" fmla="val -138107"/>
              <a:gd name="adj2" fmla="val 18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Проверка на обектния тип на </a:t>
            </a:r>
            <a:r>
              <a:rPr lang="en-US" sz="3200" dirty="0" smtClean="0">
                <a:solidFill>
                  <a:srgbClr val="FFFFFF"/>
                </a:solidFill>
              </a:rPr>
              <a:t>person</a:t>
            </a:r>
            <a:endParaRPr lang="bg-BG" sz="3200"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272869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4" name="Title 3"/>
          <p:cNvSpPr>
            <a:spLocks noGrp="1"/>
          </p:cNvSpPr>
          <p:nvPr>
            <p:ph type="title"/>
          </p:nvPr>
        </p:nvSpPr>
        <p:spPr/>
        <p:txBody>
          <a:bodyPr/>
          <a:lstStyle/>
          <a:p>
            <a:r>
              <a:rPr lang="bg-BG" dirty="0" smtClean="0"/>
              <a:t>Ключова дума </a:t>
            </a:r>
            <a:r>
              <a:rPr lang="en-US" dirty="0" smtClean="0"/>
              <a:t>- is (2)</a:t>
            </a:r>
            <a:endParaRPr lang="en-US" dirty="0"/>
          </a:p>
        </p:txBody>
      </p:sp>
      <p:sp>
        <p:nvSpPr>
          <p:cNvPr id="7" name="Rectangle 6"/>
          <p:cNvSpPr>
            <a:spLocks noChangeArrowheads="1"/>
          </p:cNvSpPr>
          <p:nvPr/>
        </p:nvSpPr>
        <p:spPr bwMode="auto">
          <a:xfrm>
            <a:off x="684212" y="2209800"/>
            <a:ext cx="10820400" cy="230832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bg-BG"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Всеки път, когато усетиш, че пишеш код от типа</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bg-BG"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ако обекта е от тип</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T1, </a:t>
            </a:r>
            <a:r>
              <a:rPr lang="bg-BG"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то направи нещо</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bg-BG"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но ако е от тип</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T2, </a:t>
            </a:r>
            <a:r>
              <a:rPr lang="bg-BG"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то направи друго нещо“</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bg-BG"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си забий шамар</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TextBox 4"/>
          <p:cNvSpPr txBox="1"/>
          <p:nvPr/>
        </p:nvSpPr>
        <p:spPr>
          <a:xfrm>
            <a:off x="5103812" y="4520625"/>
            <a:ext cx="6391686" cy="584775"/>
          </a:xfrm>
          <a:prstGeom prst="rect">
            <a:avLst/>
          </a:prstGeom>
          <a:noFill/>
        </p:spPr>
        <p:txBody>
          <a:bodyPr wrap="none" rtlCol="0">
            <a:spAutoFit/>
          </a:bodyPr>
          <a:lstStyle/>
          <a:p>
            <a:r>
              <a:rPr lang="bg-BG" sz="3200" dirty="0" smtClean="0"/>
              <a:t>От</a:t>
            </a:r>
            <a:r>
              <a:rPr lang="en-US" sz="3200" dirty="0"/>
              <a:t> </a:t>
            </a:r>
            <a:r>
              <a:rPr lang="en-US" sz="3200" i="1" dirty="0"/>
              <a:t>Effective C++</a:t>
            </a:r>
            <a:r>
              <a:rPr lang="en-US" sz="3200" dirty="0"/>
              <a:t>, </a:t>
            </a:r>
            <a:r>
              <a:rPr lang="bg-BG" sz="3200" dirty="0" smtClean="0"/>
              <a:t>автор: </a:t>
            </a:r>
            <a:r>
              <a:rPr lang="en-US" sz="3200" dirty="0" smtClean="0"/>
              <a:t>Scott </a:t>
            </a:r>
            <a:r>
              <a:rPr lang="en-US" sz="3200" dirty="0"/>
              <a:t>Meyers</a:t>
            </a:r>
            <a:endParaRPr lang="bg-BG" sz="3200" dirty="0"/>
          </a:p>
        </p:txBody>
      </p:sp>
    </p:spTree>
    <p:extLst>
      <p:ext uri="{BB962C8B-B14F-4D97-AF65-F5344CB8AC3E}">
        <p14:creationId xmlns:p14="http://schemas.microsoft.com/office/powerpoint/2010/main" val="755812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3" name="Content Placeholder 2"/>
          <p:cNvSpPr>
            <a:spLocks noGrp="1"/>
          </p:cNvSpPr>
          <p:nvPr>
            <p:ph idx="1"/>
          </p:nvPr>
        </p:nvSpPr>
        <p:spPr/>
        <p:txBody>
          <a:bodyPr>
            <a:normAutofit/>
          </a:bodyPr>
          <a:lstStyle/>
          <a:p>
            <a:r>
              <a:rPr lang="bg-BG" dirty="0" smtClean="0"/>
              <a:t>Полиморфизъм </a:t>
            </a:r>
            <a:r>
              <a:rPr lang="bg-BG" dirty="0" smtClean="0">
                <a:solidFill>
                  <a:schemeClr val="tx2">
                    <a:lumMod val="75000"/>
                  </a:schemeClr>
                </a:solidFill>
              </a:rPr>
              <a:t>по време на </a:t>
            </a:r>
            <a:r>
              <a:rPr lang="bg-BG" dirty="0" smtClean="0">
                <a:solidFill>
                  <a:schemeClr val="tx2">
                    <a:lumMod val="75000"/>
                  </a:schemeClr>
                </a:solidFill>
              </a:rPr>
              <a:t>изпълнение – </a:t>
            </a:r>
            <a:r>
              <a:rPr lang="bg-BG" dirty="0" smtClean="0"/>
              <a:t>постига се чрез </a:t>
            </a:r>
            <a:r>
              <a:rPr lang="bg-BG" dirty="0" smtClean="0">
                <a:solidFill>
                  <a:schemeClr val="tx2">
                    <a:lumMod val="75000"/>
                  </a:schemeClr>
                </a:solidFill>
                <a:effectLst>
                  <a:outerShdw blurRad="38100" dist="38100" dir="2700000" algn="tl">
                    <a:srgbClr val="000000"/>
                  </a:outerShdw>
                </a:effectLst>
              </a:rPr>
              <a:t>п</a:t>
            </a:r>
            <a:r>
              <a:rPr lang="bg-BG" dirty="0" smtClean="0">
                <a:solidFill>
                  <a:schemeClr val="tx2">
                    <a:lumMod val="75000"/>
                  </a:schemeClr>
                </a:solidFill>
                <a:effectLst>
                  <a:outerShdw blurRad="38100" dist="38100" dir="2700000" algn="tl">
                    <a:srgbClr val="000000"/>
                  </a:outerShdw>
                </a:effectLst>
              </a:rPr>
              <a:t>ренаписване </a:t>
            </a:r>
            <a:r>
              <a:rPr lang="bg-BG" dirty="0">
                <a:solidFill>
                  <a:schemeClr val="tx2">
                    <a:lumMod val="75000"/>
                  </a:schemeClr>
                </a:solidFill>
                <a:effectLst>
                  <a:outerShdw blurRad="38100" dist="38100" dir="2700000" algn="tl">
                    <a:srgbClr val="000000"/>
                  </a:outerShdw>
                </a:effectLst>
              </a:rPr>
              <a:t>(</a:t>
            </a:r>
            <a:r>
              <a:rPr lang="en-US" dirty="0">
                <a:solidFill>
                  <a:schemeClr val="tx2">
                    <a:lumMod val="75000"/>
                  </a:schemeClr>
                </a:solidFill>
                <a:effectLst>
                  <a:outerShdw blurRad="38100" dist="38100" dir="2700000" algn="tl">
                    <a:srgbClr val="000000"/>
                  </a:outerShdw>
                </a:effectLst>
              </a:rPr>
              <a:t>overriding)</a:t>
            </a:r>
            <a:r>
              <a:rPr lang="bg-BG" dirty="0">
                <a:solidFill>
                  <a:schemeClr val="tx2">
                    <a:lumMod val="75000"/>
                  </a:schemeClr>
                </a:solidFill>
                <a:effectLst>
                  <a:outerShdw blurRad="38100" dist="38100" dir="2700000" algn="tl">
                    <a:srgbClr val="000000"/>
                  </a:outerShdw>
                </a:effectLst>
              </a:rPr>
              <a:t> на метод </a:t>
            </a:r>
            <a:r>
              <a:rPr lang="en-US" dirty="0"/>
              <a:t>–</a:t>
            </a:r>
            <a:r>
              <a:rPr lang="bg-BG" dirty="0"/>
              <a:t> създаване на метод със същото име и сигнатура в подклас</a:t>
            </a:r>
            <a:r>
              <a:rPr lang="en-US" dirty="0"/>
              <a:t> </a:t>
            </a:r>
            <a:endParaRPr lang="bg-BG" dirty="0"/>
          </a:p>
          <a:p>
            <a:pPr>
              <a:lnSpc>
                <a:spcPct val="110000"/>
              </a:lnSpc>
            </a:pPr>
            <a:r>
              <a:rPr lang="bg-BG" dirty="0"/>
              <a:t>В </a:t>
            </a:r>
            <a:r>
              <a:rPr lang="en-US" dirty="0"/>
              <a:t>C#</a:t>
            </a:r>
            <a:r>
              <a:rPr lang="bg-BG" dirty="0"/>
              <a:t>, за да позволим даден метод да бъде </a:t>
            </a:r>
            <a:r>
              <a:rPr lang="bg-BG" dirty="0" smtClean="0"/>
              <a:t>пренаписан </a:t>
            </a:r>
            <a:r>
              <a:rPr lang="bg-BG" dirty="0"/>
              <a:t>поставяме ключовата дума </a:t>
            </a:r>
            <a:r>
              <a:rPr lang="en-US" dirty="0">
                <a:solidFill>
                  <a:schemeClr val="tx2">
                    <a:lumMod val="75000"/>
                  </a:schemeClr>
                </a:solidFill>
                <a:effectLst>
                  <a:outerShdw blurRad="38100" dist="38100" dir="2700000" algn="tl">
                    <a:srgbClr val="000000"/>
                  </a:outerShdw>
                </a:effectLst>
              </a:rPr>
              <a:t>virtual</a:t>
            </a:r>
            <a:r>
              <a:rPr lang="bg-BG" dirty="0"/>
              <a:t> пред него.</a:t>
            </a:r>
          </a:p>
          <a:p>
            <a:pPr>
              <a:lnSpc>
                <a:spcPct val="110000"/>
              </a:lnSpc>
            </a:pPr>
            <a:r>
              <a:rPr lang="bg-BG" dirty="0"/>
              <a:t>За да </a:t>
            </a:r>
            <a:r>
              <a:rPr lang="bg-BG" dirty="0" smtClean="0"/>
              <a:t>укажем</a:t>
            </a:r>
            <a:r>
              <a:rPr lang="bg-BG" dirty="0"/>
              <a:t>, че даден метод в </a:t>
            </a:r>
            <a:r>
              <a:rPr lang="bg-BG" dirty="0" smtClean="0"/>
              <a:t>подкласа пренаписва </a:t>
            </a:r>
            <a:r>
              <a:rPr lang="bg-BG" dirty="0"/>
              <a:t>метод от базовия клас, поставяме ключовата дума </a:t>
            </a:r>
            <a:r>
              <a:rPr lang="en-US" dirty="0">
                <a:solidFill>
                  <a:schemeClr val="tx2">
                    <a:lumMod val="75000"/>
                  </a:schemeClr>
                </a:solidFill>
                <a:effectLst>
                  <a:outerShdw blurRad="38100" dist="38100" dir="2700000" algn="tl">
                    <a:srgbClr val="000000"/>
                  </a:outerShdw>
                </a:effectLst>
              </a:rPr>
              <a:t>overrides</a:t>
            </a:r>
            <a:endParaRPr lang="en-US" dirty="0"/>
          </a:p>
          <a:p>
            <a:endParaRPr lang="en-GB" dirty="0" smtClean="0"/>
          </a:p>
          <a:p>
            <a:endParaRPr lang="en-GB" dirty="0"/>
          </a:p>
          <a:p>
            <a:endParaRPr lang="en-GB" dirty="0" smtClean="0"/>
          </a:p>
          <a:p>
            <a:endParaRPr lang="en-GB" dirty="0" smtClean="0"/>
          </a:p>
        </p:txBody>
      </p:sp>
      <p:sp>
        <p:nvSpPr>
          <p:cNvPr id="4" name="Title 3"/>
          <p:cNvSpPr>
            <a:spLocks noGrp="1"/>
          </p:cNvSpPr>
          <p:nvPr>
            <p:ph type="title"/>
          </p:nvPr>
        </p:nvSpPr>
        <p:spPr/>
        <p:txBody>
          <a:bodyPr/>
          <a:lstStyle/>
          <a:p>
            <a:r>
              <a:rPr lang="bg-BG" noProof="1" smtClean="0"/>
              <a:t>Типове полиморфизъм</a:t>
            </a:r>
            <a:endParaRPr lang="en-US" dirty="0"/>
          </a:p>
        </p:txBody>
      </p:sp>
    </p:spTree>
    <p:extLst>
      <p:ext uri="{BB962C8B-B14F-4D97-AF65-F5344CB8AC3E}">
        <p14:creationId xmlns:p14="http://schemas.microsoft.com/office/powerpoint/2010/main" val="126653160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3" name="Content Placeholder 2"/>
          <p:cNvSpPr>
            <a:spLocks noGrp="1"/>
          </p:cNvSpPr>
          <p:nvPr>
            <p:ph idx="1"/>
          </p:nvPr>
        </p:nvSpPr>
        <p:spPr/>
        <p:txBody>
          <a:bodyPr>
            <a:normAutofit/>
          </a:bodyPr>
          <a:lstStyle/>
          <a:p>
            <a:r>
              <a:rPr lang="bg-BG" dirty="0" smtClean="0"/>
              <a:t>Полиморфизъм </a:t>
            </a:r>
            <a:r>
              <a:rPr lang="bg-BG" dirty="0" smtClean="0">
                <a:solidFill>
                  <a:schemeClr val="tx2">
                    <a:lumMod val="75000"/>
                  </a:schemeClr>
                </a:solidFill>
              </a:rPr>
              <a:t>по време на изпълнение</a:t>
            </a:r>
            <a:endParaRPr lang="en-GB" dirty="0" smtClean="0"/>
          </a:p>
          <a:p>
            <a:endParaRPr lang="en-GB" dirty="0"/>
          </a:p>
          <a:p>
            <a:endParaRPr lang="en-GB" dirty="0" smtClean="0"/>
          </a:p>
          <a:p>
            <a:endParaRPr lang="en-GB" dirty="0" smtClean="0"/>
          </a:p>
        </p:txBody>
      </p:sp>
      <p:sp>
        <p:nvSpPr>
          <p:cNvPr id="4" name="Title 3"/>
          <p:cNvSpPr>
            <a:spLocks noGrp="1"/>
          </p:cNvSpPr>
          <p:nvPr>
            <p:ph type="title"/>
          </p:nvPr>
        </p:nvSpPr>
        <p:spPr/>
        <p:txBody>
          <a:bodyPr/>
          <a:lstStyle/>
          <a:p>
            <a:r>
              <a:rPr lang="bg-BG" noProof="1" smtClean="0"/>
              <a:t>Типове полиморфизъм</a:t>
            </a:r>
            <a:endParaRPr lang="en-US" dirty="0"/>
          </a:p>
        </p:txBody>
      </p:sp>
      <p:sp>
        <p:nvSpPr>
          <p:cNvPr id="9" name="Rectangle 8"/>
          <p:cNvSpPr>
            <a:spLocks noChangeArrowheads="1"/>
          </p:cNvSpPr>
          <p:nvPr/>
        </p:nvSpPr>
        <p:spPr bwMode="auto">
          <a:xfrm>
            <a:off x="531812" y="1752600"/>
            <a:ext cx="8153400" cy="452431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class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Shape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b="1" noProof="1" smtClean="0">
                <a:solidFill>
                  <a:srgbClr val="FFC000"/>
                </a:solidFill>
                <a:effectLst>
                  <a:outerShdw blurRad="38100" dist="38100" dir="2700000" algn="tl">
                    <a:srgbClr val="000000">
                      <a:alpha val="43137"/>
                    </a:srgbClr>
                  </a:outerShdw>
                </a:effectLst>
                <a:latin typeface="Consolas" pitchFamily="49" charset="0"/>
                <a:cs typeface="Consolas" pitchFamily="49" charset="0"/>
              </a:rPr>
              <a:t>virtual</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void Draw() {}</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Circle : Shape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b="1" noProof="1" smtClean="0">
                <a:solidFill>
                  <a:srgbClr val="FFC000"/>
                </a:solidFill>
                <a:effectLst>
                  <a:outerShdw blurRad="38100" dist="38100" dir="2700000" algn="tl">
                    <a:srgbClr val="000000">
                      <a:alpha val="43137"/>
                    </a:srgbClr>
                  </a:outerShdw>
                </a:effectLst>
                <a:latin typeface="Consolas" pitchFamily="49" charset="0"/>
                <a:cs typeface="Consolas" pitchFamily="49" charset="0"/>
              </a:rPr>
              <a:t>override</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void Draw</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bg-BG"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рисуване на кръг</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endPar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main(String[] args) {</a:t>
            </a:r>
          </a:p>
          <a:p>
            <a:pPr fontAlgn="base"/>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Shape</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shape = new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Circle</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shape.Draw();</a:t>
            </a:r>
            <a:endPar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AutoShape 6"/>
          <p:cNvSpPr>
            <a:spLocks noChangeArrowheads="1"/>
          </p:cNvSpPr>
          <p:nvPr/>
        </p:nvSpPr>
        <p:spPr bwMode="auto">
          <a:xfrm>
            <a:off x="7882746" y="1997811"/>
            <a:ext cx="4038600" cy="1062828"/>
          </a:xfrm>
          <a:prstGeom prst="wedgeRoundRectCallout">
            <a:avLst>
              <a:gd name="adj1" fmla="val -76936"/>
              <a:gd name="adj2" fmla="val -1424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Метод, който може да бъде пренаписан</a:t>
            </a:r>
            <a:endParaRPr lang="bg-BG" sz="3200" dirty="0">
              <a:solidFill>
                <a:schemeClr val="tx2">
                  <a:lumMod val="75000"/>
                </a:schemeClr>
              </a:solidFill>
            </a:endParaRPr>
          </a:p>
        </p:txBody>
      </p:sp>
      <p:sp>
        <p:nvSpPr>
          <p:cNvPr id="7" name="AutoShape 6"/>
          <p:cNvSpPr>
            <a:spLocks noChangeArrowheads="1"/>
          </p:cNvSpPr>
          <p:nvPr/>
        </p:nvSpPr>
        <p:spPr bwMode="auto">
          <a:xfrm>
            <a:off x="7936286" y="3186134"/>
            <a:ext cx="3972586" cy="1062828"/>
          </a:xfrm>
          <a:prstGeom prst="wedgeRoundRectCallout">
            <a:avLst>
              <a:gd name="adj1" fmla="val -77167"/>
              <a:gd name="adj2" fmla="val -256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Пренаписване </a:t>
            </a:r>
            <a:r>
              <a:rPr lang="bg-BG" sz="3200" dirty="0" smtClean="0">
                <a:solidFill>
                  <a:srgbClr val="FFFFFF"/>
                </a:solidFill>
              </a:rPr>
              <a:t>на </a:t>
            </a:r>
            <a:r>
              <a:rPr lang="bg-BG" sz="3200" dirty="0" smtClean="0">
                <a:solidFill>
                  <a:srgbClr val="FFFFFF"/>
                </a:solidFill>
              </a:rPr>
              <a:t>метод (</a:t>
            </a:r>
            <a:r>
              <a:rPr lang="en-US" sz="3200" dirty="0" smtClean="0">
                <a:solidFill>
                  <a:srgbClr val="FFFFFF"/>
                </a:solidFill>
              </a:rPr>
              <a:t>overriding)</a:t>
            </a:r>
            <a:endParaRPr lang="bg-BG" sz="3200" dirty="0">
              <a:solidFill>
                <a:schemeClr val="tx2">
                  <a:lumMod val="75000"/>
                </a:schemeClr>
              </a:solidFill>
            </a:endParaRPr>
          </a:p>
        </p:txBody>
      </p:sp>
    </p:spTree>
    <p:extLst>
      <p:ext uri="{BB962C8B-B14F-4D97-AF65-F5344CB8AC3E}">
        <p14:creationId xmlns:p14="http://schemas.microsoft.com/office/powerpoint/2010/main" val="22310357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2305</Words>
  <Application>Microsoft Office PowerPoint</Application>
  <PresentationFormat>Custom</PresentationFormat>
  <Paragraphs>329</Paragraphs>
  <Slides>23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Consolas</vt:lpstr>
      <vt:lpstr>Symbol</vt:lpstr>
      <vt:lpstr>Wingdings</vt:lpstr>
      <vt:lpstr>Wingdings 2</vt:lpstr>
      <vt:lpstr>SoftUni 16x9</vt:lpstr>
      <vt:lpstr>PowerPoint Presentation</vt:lpstr>
      <vt:lpstr>Съдържание</vt:lpstr>
      <vt:lpstr>Какво е полиморфизъм?</vt:lpstr>
      <vt:lpstr>Полиморфизъм в ООП</vt:lpstr>
      <vt:lpstr>Референтен тип и обектен тип</vt:lpstr>
      <vt:lpstr>Ключова дума - is</vt:lpstr>
      <vt:lpstr>Ключова дума - is (2)</vt:lpstr>
      <vt:lpstr>Типове полиморфизъм</vt:lpstr>
      <vt:lpstr>Типове полиморфизъм</vt:lpstr>
      <vt:lpstr>Полиморфизъм по време на изпълнението</vt:lpstr>
      <vt:lpstr>Полиморфизъм по време на изпълнението (2)</vt:lpstr>
      <vt:lpstr>Задача: Животни</vt:lpstr>
      <vt:lpstr>Решение: Животни</vt:lpstr>
      <vt:lpstr>Решение: Животни (2)</vt:lpstr>
      <vt:lpstr>Правила за пренаписване на методи</vt:lpstr>
      <vt:lpstr>Типове полиморфизъм</vt:lpstr>
      <vt:lpstr>Полиморфизъм по време на компилиране</vt:lpstr>
      <vt:lpstr>Задача: MathOperation</vt:lpstr>
      <vt:lpstr>Решение: MathOperation</vt:lpstr>
      <vt:lpstr>Правила за презареждане (предефиниране) на методи</vt:lpstr>
      <vt:lpstr>Какво научихме днес?</vt:lpstr>
      <vt:lpstr>Полиморфизъм</vt:lpstr>
      <vt:lpstr>Лиценз</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
  <cp:keywords>C#, class, object, fields, methods, properties, constructors, static</cp:keywords>
  <dc:description>Software University Foundation - http://softuni.org</dc:description>
  <cp:lastModifiedBy/>
  <cp:revision>1</cp:revision>
  <dcterms:created xsi:type="dcterms:W3CDTF">2014-01-02T17:00:34Z</dcterms:created>
  <dcterms:modified xsi:type="dcterms:W3CDTF">2021-01-05T06:29:28Z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