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9"/>
  </p:notesMasterIdLst>
  <p:handoutMasterIdLst>
    <p:handoutMasterId r:id="rId30"/>
  </p:handoutMasterIdLst>
  <p:sldIdLst>
    <p:sldId id="394" r:id="rId3"/>
    <p:sldId id="607" r:id="rId4"/>
    <p:sldId id="608"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27" r:id="rId24"/>
    <p:sldId id="628" r:id="rId25"/>
    <p:sldId id="629" r:id="rId26"/>
    <p:sldId id="594" r:id="rId27"/>
    <p:sldId id="593"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8670" autoAdjust="0"/>
  </p:normalViewPr>
  <p:slideViewPr>
    <p:cSldViewPr>
      <p:cViewPr varScale="1">
        <p:scale>
          <a:sx n="34" d="100"/>
          <a:sy n="34" d="100"/>
        </p:scale>
        <p:origin x="54" y="1473"/>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1/5/2021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422935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7763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2456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1903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91068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81985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08976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17</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04549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90422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214638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358982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498093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4244874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1555488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93408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682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25</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26</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8020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19677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2886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631028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351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86481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5900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smtClean="0"/>
              <a:t>Интерфейси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10</a:t>
            </a:fld>
            <a:endParaRPr lang="en-US" dirty="0"/>
          </a:p>
        </p:txBody>
      </p:sp>
      <p:sp>
        <p:nvSpPr>
          <p:cNvPr id="11" name="Content Placeholder 10"/>
          <p:cNvSpPr>
            <a:spLocks noGrp="1"/>
          </p:cNvSpPr>
          <p:nvPr>
            <p:ph idx="1"/>
          </p:nvPr>
        </p:nvSpPr>
        <p:spPr>
          <a:xfrm>
            <a:off x="188815" y="965201"/>
            <a:ext cx="5561011" cy="5559801"/>
          </a:xfrm>
        </p:spPr>
        <p:txBody>
          <a:bodyPr>
            <a:normAutofit/>
          </a:bodyPr>
          <a:lstStyle/>
          <a:p>
            <a:pPr marL="0" indent="0">
              <a:buNone/>
            </a:pPr>
            <a:r>
              <a:rPr lang="bg-BG" dirty="0" smtClean="0"/>
              <a:t>Абстрактен клас</a:t>
            </a:r>
            <a:endParaRPr lang="en-US" dirty="0" smtClean="0"/>
          </a:p>
          <a:p>
            <a:r>
              <a:rPr lang="bg-BG" dirty="0" smtClean="0"/>
              <a:t>Класът може да наследи </a:t>
            </a:r>
            <a:r>
              <a:rPr lang="bg-BG" dirty="0" smtClean="0">
                <a:solidFill>
                  <a:schemeClr val="tx2">
                    <a:lumMod val="75000"/>
                  </a:schemeClr>
                </a:solidFill>
              </a:rPr>
              <a:t>само един</a:t>
            </a:r>
            <a:r>
              <a:rPr lang="en-US" dirty="0" smtClean="0">
                <a:solidFill>
                  <a:schemeClr val="tx2">
                    <a:lumMod val="75000"/>
                  </a:schemeClr>
                </a:solidFill>
              </a:rPr>
              <a:t> </a:t>
            </a:r>
            <a:r>
              <a:rPr lang="bg-BG" dirty="0" smtClean="0"/>
              <a:t>абстрактен клас</a:t>
            </a:r>
            <a:r>
              <a:rPr lang="en-US" dirty="0" smtClean="0"/>
              <a:t>.</a:t>
            </a:r>
          </a:p>
          <a:p>
            <a:r>
              <a:rPr lang="bg-BG" dirty="0" smtClean="0"/>
              <a:t>Абстрактните класове могат да </a:t>
            </a:r>
            <a:r>
              <a:rPr lang="bg-BG" dirty="0" smtClean="0">
                <a:solidFill>
                  <a:schemeClr val="tx2">
                    <a:lumMod val="75000"/>
                  </a:schemeClr>
                </a:solidFill>
              </a:rPr>
              <a:t>предоставят целия код</a:t>
            </a:r>
            <a:r>
              <a:rPr lang="en-US" dirty="0" smtClean="0"/>
              <a:t> </a:t>
            </a:r>
            <a:r>
              <a:rPr lang="bg-BG" dirty="0" smtClean="0"/>
              <a:t>и</a:t>
            </a:r>
            <a:r>
              <a:rPr lang="en-US" dirty="0" smtClean="0"/>
              <a:t>/</a:t>
            </a:r>
            <a:r>
              <a:rPr lang="bg-BG" dirty="0" smtClean="0"/>
              <a:t>или само детайлите, които трябва да се презапишат</a:t>
            </a:r>
            <a:r>
              <a:rPr lang="en-US" dirty="0" smtClean="0"/>
              <a:t>.</a:t>
            </a:r>
          </a:p>
        </p:txBody>
      </p:sp>
      <p:sp>
        <p:nvSpPr>
          <p:cNvPr id="793602" name="Rectangle 2"/>
          <p:cNvSpPr>
            <a:spLocks noGrp="1" noChangeArrowheads="1"/>
          </p:cNvSpPr>
          <p:nvPr>
            <p:ph type="title"/>
          </p:nvPr>
        </p:nvSpPr>
        <p:spPr/>
        <p:txBody>
          <a:bodyPr>
            <a:normAutofit/>
          </a:bodyPr>
          <a:lstStyle/>
          <a:p>
            <a:r>
              <a:rPr lang="bg-BG" dirty="0" smtClean="0"/>
              <a:t>Интерфейс с/у абстрактен клас</a:t>
            </a:r>
            <a:endParaRPr lang="en-US" dirty="0"/>
          </a:p>
        </p:txBody>
      </p:sp>
      <p:sp>
        <p:nvSpPr>
          <p:cNvPr id="6" name="Content Placeholder 10"/>
          <p:cNvSpPr txBox="1">
            <a:spLocks/>
          </p:cNvSpPr>
          <p:nvPr/>
        </p:nvSpPr>
        <p:spPr>
          <a:xfrm>
            <a:off x="5942012" y="965201"/>
            <a:ext cx="6053222" cy="6248399"/>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Font typeface="Wingdings" panose="05000000000000000000" pitchFamily="2" charset="2"/>
              <a:buNone/>
            </a:pPr>
            <a:r>
              <a:rPr lang="bg-BG" dirty="0" smtClean="0"/>
              <a:t>Интерфейс</a:t>
            </a:r>
            <a:endParaRPr lang="en-US" dirty="0"/>
          </a:p>
          <a:p>
            <a:r>
              <a:rPr lang="bg-BG" dirty="0" smtClean="0"/>
              <a:t>Класът може да </a:t>
            </a:r>
            <a:r>
              <a:rPr lang="bg-BG" dirty="0" smtClean="0">
                <a:solidFill>
                  <a:schemeClr val="tx2">
                    <a:lumMod val="75000"/>
                  </a:schemeClr>
                </a:solidFill>
              </a:rPr>
              <a:t>имплементира няколко интерфейса</a:t>
            </a:r>
            <a:r>
              <a:rPr lang="en-US" dirty="0" smtClean="0"/>
              <a:t>.</a:t>
            </a:r>
            <a:endParaRPr lang="en-US" sz="3200" dirty="0" smtClean="0"/>
          </a:p>
          <a:p>
            <a:r>
              <a:rPr lang="bg-BG" dirty="0" smtClean="0"/>
              <a:t>Интерфейсът</a:t>
            </a:r>
            <a:r>
              <a:rPr lang="en-US" dirty="0" smtClean="0"/>
              <a:t> </a:t>
            </a:r>
            <a:r>
              <a:rPr lang="bg-BG" dirty="0" smtClean="0">
                <a:solidFill>
                  <a:schemeClr val="tx2">
                    <a:lumMod val="75000"/>
                  </a:schemeClr>
                </a:solidFill>
              </a:rPr>
              <a:t>не може да предоставя никакъв код</a:t>
            </a:r>
            <a:r>
              <a:rPr lang="bg-BG" dirty="0" smtClean="0"/>
              <a:t>, предоставя само описание</a:t>
            </a:r>
            <a:r>
              <a:rPr lang="en-US" dirty="0" smtClean="0"/>
              <a:t>.</a:t>
            </a:r>
          </a:p>
        </p:txBody>
      </p:sp>
    </p:spTree>
    <p:extLst>
      <p:ext uri="{BB962C8B-B14F-4D97-AF65-F5344CB8AC3E}">
        <p14:creationId xmlns:p14="http://schemas.microsoft.com/office/powerpoint/2010/main" val="3337613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11</a:t>
            </a:fld>
            <a:endParaRPr lang="en-US" dirty="0"/>
          </a:p>
        </p:txBody>
      </p:sp>
      <p:sp>
        <p:nvSpPr>
          <p:cNvPr id="11" name="Content Placeholder 10"/>
          <p:cNvSpPr>
            <a:spLocks noGrp="1"/>
          </p:cNvSpPr>
          <p:nvPr>
            <p:ph idx="1"/>
          </p:nvPr>
        </p:nvSpPr>
        <p:spPr>
          <a:xfrm>
            <a:off x="188815" y="965201"/>
            <a:ext cx="5561011" cy="6248400"/>
          </a:xfrm>
        </p:spPr>
        <p:txBody>
          <a:bodyPr>
            <a:normAutofit/>
          </a:bodyPr>
          <a:lstStyle/>
          <a:p>
            <a:pPr marL="0" indent="0" algn="ctr">
              <a:buNone/>
            </a:pPr>
            <a:r>
              <a:rPr lang="bg-BG" dirty="0"/>
              <a:t>Абстрактен клас</a:t>
            </a:r>
            <a:endParaRPr lang="en-US" dirty="0"/>
          </a:p>
          <a:p>
            <a:pPr algn="just"/>
            <a:r>
              <a:rPr lang="bg-BG" dirty="0" smtClean="0"/>
              <a:t>Абстрактния клас</a:t>
            </a:r>
            <a:r>
              <a:rPr lang="en-US" dirty="0" smtClean="0"/>
              <a:t> </a:t>
            </a:r>
            <a:r>
              <a:rPr lang="bg-BG" dirty="0" smtClean="0">
                <a:solidFill>
                  <a:schemeClr val="tx2">
                    <a:lumMod val="75000"/>
                  </a:schemeClr>
                </a:solidFill>
              </a:rPr>
              <a:t>може да съдържа модификатори за достъп</a:t>
            </a:r>
            <a:endParaRPr lang="en-US" sz="2400" dirty="0"/>
          </a:p>
          <a:p>
            <a:r>
              <a:rPr lang="bg-BG" dirty="0" smtClean="0"/>
              <a:t>Ако множество имплементации са от сходен вид и</a:t>
            </a:r>
            <a:r>
              <a:rPr lang="en-US" dirty="0" smtClean="0"/>
              <a:t> </a:t>
            </a:r>
            <a:r>
              <a:rPr lang="bg-BG" dirty="0" smtClean="0">
                <a:solidFill>
                  <a:schemeClr val="tx2">
                    <a:lumMod val="75000"/>
                  </a:schemeClr>
                </a:solidFill>
              </a:rPr>
              <a:t>имат общо поведение или статут,</a:t>
            </a:r>
            <a:r>
              <a:rPr lang="en-US" dirty="0" smtClean="0"/>
              <a:t> </a:t>
            </a:r>
            <a:r>
              <a:rPr lang="bg-BG" dirty="0" smtClean="0"/>
              <a:t>то абстрактния клас е по-добър избор</a:t>
            </a:r>
            <a:r>
              <a:rPr lang="en-US" dirty="0" smtClean="0"/>
              <a:t>.</a:t>
            </a:r>
            <a:endParaRPr lang="en-US" dirty="0"/>
          </a:p>
        </p:txBody>
      </p:sp>
      <p:sp>
        <p:nvSpPr>
          <p:cNvPr id="793602" name="Rectangle 2"/>
          <p:cNvSpPr>
            <a:spLocks noGrp="1" noChangeArrowheads="1"/>
          </p:cNvSpPr>
          <p:nvPr>
            <p:ph type="title"/>
          </p:nvPr>
        </p:nvSpPr>
        <p:spPr/>
        <p:txBody>
          <a:bodyPr>
            <a:normAutofit/>
          </a:bodyPr>
          <a:lstStyle/>
          <a:p>
            <a:r>
              <a:rPr lang="bg-BG" dirty="0"/>
              <a:t>Интерфейс с/у абстрактен </a:t>
            </a:r>
            <a:r>
              <a:rPr lang="bg-BG" dirty="0" smtClean="0"/>
              <a:t>клас (2)</a:t>
            </a:r>
            <a:endParaRPr lang="en-US" dirty="0"/>
          </a:p>
        </p:txBody>
      </p:sp>
      <p:sp>
        <p:nvSpPr>
          <p:cNvPr id="6" name="Content Placeholder 10"/>
          <p:cNvSpPr txBox="1">
            <a:spLocks/>
          </p:cNvSpPr>
          <p:nvPr/>
        </p:nvSpPr>
        <p:spPr>
          <a:xfrm>
            <a:off x="5942012" y="965201"/>
            <a:ext cx="6053222" cy="6248399"/>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bg-BG" dirty="0"/>
              <a:t>Интерфейс</a:t>
            </a:r>
            <a:endParaRPr lang="en-US" dirty="0"/>
          </a:p>
          <a:p>
            <a:r>
              <a:rPr lang="bg-BG" dirty="0" smtClean="0"/>
              <a:t>Интерфейсите </a:t>
            </a:r>
            <a:r>
              <a:rPr lang="bg-BG" dirty="0" smtClean="0">
                <a:solidFill>
                  <a:schemeClr val="tx2">
                    <a:lumMod val="75000"/>
                  </a:schemeClr>
                </a:solidFill>
              </a:rPr>
              <a:t>нямат модификатори за достъп</a:t>
            </a:r>
            <a:r>
              <a:rPr lang="en-US" dirty="0" smtClean="0"/>
              <a:t>. </a:t>
            </a:r>
            <a:r>
              <a:rPr lang="bg-BG" dirty="0" smtClean="0"/>
              <a:t>Всичко е публично по подразбиране.</a:t>
            </a:r>
            <a:endParaRPr lang="en-US" dirty="0" smtClean="0"/>
          </a:p>
          <a:p>
            <a:r>
              <a:rPr lang="bg-BG" dirty="0" smtClean="0"/>
              <a:t>Ако множество имплементации споделят само </a:t>
            </a:r>
            <a:r>
              <a:rPr lang="bg-BG" dirty="0" smtClean="0">
                <a:solidFill>
                  <a:schemeClr val="tx2">
                    <a:lumMod val="75000"/>
                  </a:schemeClr>
                </a:solidFill>
              </a:rPr>
              <a:t>сигнатурата на методите и нищо друго, </a:t>
            </a:r>
            <a:r>
              <a:rPr lang="bg-BG" dirty="0" smtClean="0"/>
              <a:t>то тогава интерфейсът е по-добър избор</a:t>
            </a:r>
            <a:r>
              <a:rPr lang="en-US" dirty="0" smtClean="0"/>
              <a:t>.</a:t>
            </a:r>
          </a:p>
          <a:p>
            <a:endParaRPr lang="en-US" dirty="0" smtClean="0"/>
          </a:p>
        </p:txBody>
      </p:sp>
    </p:spTree>
    <p:extLst>
      <p:ext uri="{BB962C8B-B14F-4D97-AF65-F5344CB8AC3E}">
        <p14:creationId xmlns:p14="http://schemas.microsoft.com/office/powerpoint/2010/main" val="1633706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sp>
        <p:nvSpPr>
          <p:cNvPr id="11" name="Content Placeholder 10"/>
          <p:cNvSpPr>
            <a:spLocks noGrp="1"/>
          </p:cNvSpPr>
          <p:nvPr>
            <p:ph idx="1"/>
          </p:nvPr>
        </p:nvSpPr>
        <p:spPr>
          <a:xfrm>
            <a:off x="186154" y="1012065"/>
            <a:ext cx="5679658" cy="6248400"/>
          </a:xfrm>
        </p:spPr>
        <p:txBody>
          <a:bodyPr>
            <a:normAutofit lnSpcReduction="10000"/>
          </a:bodyPr>
          <a:lstStyle/>
          <a:p>
            <a:pPr marL="0" indent="0" algn="ctr">
              <a:buNone/>
            </a:pPr>
            <a:r>
              <a:rPr lang="bg-BG" dirty="0"/>
              <a:t>Абстрактен клас</a:t>
            </a:r>
            <a:endParaRPr lang="en-US" dirty="0"/>
          </a:p>
          <a:p>
            <a:r>
              <a:rPr lang="bg-BG" dirty="0" smtClean="0"/>
              <a:t>Абстрактният клас </a:t>
            </a:r>
            <a:r>
              <a:rPr lang="bg-BG" dirty="0" smtClean="0">
                <a:solidFill>
                  <a:schemeClr val="tx2">
                    <a:lumMod val="75000"/>
                  </a:schemeClr>
                </a:solidFill>
              </a:rPr>
              <a:t>може да притежава полета и константи</a:t>
            </a:r>
            <a:endParaRPr lang="en-US" dirty="0" smtClean="0">
              <a:solidFill>
                <a:schemeClr val="tx2">
                  <a:lumMod val="75000"/>
                </a:schemeClr>
              </a:solidFill>
            </a:endParaRPr>
          </a:p>
          <a:p>
            <a:r>
              <a:rPr lang="bg-BG" dirty="0" smtClean="0"/>
              <a:t>Ако добавим </a:t>
            </a:r>
            <a:r>
              <a:rPr lang="bg-BG" dirty="0" smtClean="0">
                <a:solidFill>
                  <a:schemeClr val="tx2">
                    <a:lumMod val="75000"/>
                  </a:schemeClr>
                </a:solidFill>
              </a:rPr>
              <a:t>нов метод</a:t>
            </a:r>
            <a:r>
              <a:rPr lang="en-US" dirty="0" smtClean="0">
                <a:solidFill>
                  <a:schemeClr val="tx2">
                    <a:lumMod val="75000"/>
                  </a:schemeClr>
                </a:solidFill>
              </a:rPr>
              <a:t> </a:t>
            </a:r>
            <a:r>
              <a:rPr lang="bg-BG" dirty="0" smtClean="0"/>
              <a:t>към абстрактен клас, то имаме опцията да </a:t>
            </a:r>
            <a:r>
              <a:rPr lang="bg-BG" dirty="0" smtClean="0">
                <a:solidFill>
                  <a:schemeClr val="tx2">
                    <a:lumMod val="75000"/>
                  </a:schemeClr>
                </a:solidFill>
              </a:rPr>
              <a:t>създадем имплементация по подразбиране</a:t>
            </a:r>
            <a:r>
              <a:rPr lang="en-US" dirty="0" smtClean="0">
                <a:solidFill>
                  <a:schemeClr val="tx2">
                    <a:lumMod val="75000"/>
                  </a:schemeClr>
                </a:solidFill>
              </a:rPr>
              <a:t> </a:t>
            </a:r>
            <a:r>
              <a:rPr lang="bg-BG" dirty="0" smtClean="0"/>
              <a:t>и така съществуващият код ще може да работи коректно</a:t>
            </a:r>
            <a:r>
              <a:rPr lang="en-US" dirty="0" smtClean="0"/>
              <a:t>.</a:t>
            </a:r>
            <a:endParaRPr lang="en-US" sz="3200" dirty="0" smtClean="0">
              <a:solidFill>
                <a:schemeClr val="tx2">
                  <a:lumMod val="75000"/>
                </a:schemeClr>
              </a:solidFill>
            </a:endParaRPr>
          </a:p>
        </p:txBody>
      </p:sp>
      <p:sp>
        <p:nvSpPr>
          <p:cNvPr id="793602" name="Rectangle 2"/>
          <p:cNvSpPr>
            <a:spLocks noGrp="1" noChangeArrowheads="1"/>
          </p:cNvSpPr>
          <p:nvPr>
            <p:ph type="title"/>
          </p:nvPr>
        </p:nvSpPr>
        <p:spPr/>
        <p:txBody>
          <a:bodyPr>
            <a:normAutofit/>
          </a:bodyPr>
          <a:lstStyle/>
          <a:p>
            <a:r>
              <a:rPr lang="bg-BG" dirty="0" smtClean="0"/>
              <a:t>Интерфейс с/у абстрактен клас</a:t>
            </a:r>
            <a:r>
              <a:rPr lang="en-US" dirty="0" smtClean="0"/>
              <a:t> (3)</a:t>
            </a:r>
            <a:endParaRPr lang="en-US" dirty="0"/>
          </a:p>
        </p:txBody>
      </p:sp>
      <p:sp>
        <p:nvSpPr>
          <p:cNvPr id="6" name="Content Placeholder 10"/>
          <p:cNvSpPr txBox="1">
            <a:spLocks/>
          </p:cNvSpPr>
          <p:nvPr/>
        </p:nvSpPr>
        <p:spPr>
          <a:xfrm>
            <a:off x="5865812" y="990602"/>
            <a:ext cx="6129422" cy="57308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buNone/>
            </a:pPr>
            <a:r>
              <a:rPr lang="bg-BG" dirty="0"/>
              <a:t>Интерфейс</a:t>
            </a:r>
            <a:endParaRPr lang="en-US" dirty="0"/>
          </a:p>
          <a:p>
            <a:r>
              <a:rPr lang="bg-BG" dirty="0" smtClean="0">
                <a:solidFill>
                  <a:schemeClr val="tx2">
                    <a:lumMod val="75000"/>
                  </a:schemeClr>
                </a:solidFill>
              </a:rPr>
              <a:t>Не поддържа полета</a:t>
            </a:r>
            <a:endParaRPr lang="en-US" dirty="0" smtClean="0"/>
          </a:p>
          <a:p>
            <a:r>
              <a:rPr lang="bg-BG" dirty="0" smtClean="0"/>
              <a:t>Ако добавим</a:t>
            </a:r>
            <a:r>
              <a:rPr lang="en-US" dirty="0" smtClean="0"/>
              <a:t> </a:t>
            </a:r>
            <a:r>
              <a:rPr lang="bg-BG" dirty="0" smtClean="0">
                <a:solidFill>
                  <a:schemeClr val="tx2">
                    <a:lumMod val="75000"/>
                  </a:schemeClr>
                </a:solidFill>
              </a:rPr>
              <a:t>нов метод</a:t>
            </a:r>
            <a:r>
              <a:rPr lang="en-US" dirty="0" smtClean="0">
                <a:solidFill>
                  <a:schemeClr val="tx2">
                    <a:lumMod val="75000"/>
                  </a:schemeClr>
                </a:solidFill>
              </a:rPr>
              <a:t> </a:t>
            </a:r>
            <a:r>
              <a:rPr lang="bg-BG" dirty="0" smtClean="0"/>
              <a:t>към интерйфес, то</a:t>
            </a:r>
            <a:r>
              <a:rPr lang="en-US" dirty="0" smtClean="0"/>
              <a:t> </a:t>
            </a:r>
            <a:r>
              <a:rPr lang="bg-BG" dirty="0" smtClean="0">
                <a:solidFill>
                  <a:schemeClr val="tx2">
                    <a:lumMod val="75000"/>
                  </a:schemeClr>
                </a:solidFill>
              </a:rPr>
              <a:t>трябва да проследим всичките му имплементации </a:t>
            </a:r>
            <a:r>
              <a:rPr lang="bg-BG" dirty="0" smtClean="0"/>
              <a:t>и</a:t>
            </a:r>
            <a:r>
              <a:rPr lang="bg-BG" dirty="0"/>
              <a:t> </a:t>
            </a:r>
            <a:r>
              <a:rPr lang="bg-BG" dirty="0" smtClean="0"/>
              <a:t>да</a:t>
            </a:r>
            <a:r>
              <a:rPr lang="en-US" dirty="0" smtClean="0"/>
              <a:t> </a:t>
            </a:r>
            <a:r>
              <a:rPr lang="bg-BG" dirty="0" smtClean="0">
                <a:solidFill>
                  <a:schemeClr val="tx2">
                    <a:lumMod val="75000"/>
                  </a:schemeClr>
                </a:solidFill>
              </a:rPr>
              <a:t>дефинираме имплементация</a:t>
            </a:r>
            <a:r>
              <a:rPr lang="en-US" dirty="0" smtClean="0"/>
              <a:t> </a:t>
            </a:r>
            <a:r>
              <a:rPr lang="bg-BG" dirty="0" smtClean="0"/>
              <a:t>за новия метод</a:t>
            </a:r>
            <a:r>
              <a:rPr lang="en-US" dirty="0" smtClean="0"/>
              <a:t>.</a:t>
            </a:r>
            <a:endParaRPr lang="en-US" dirty="0"/>
          </a:p>
        </p:txBody>
      </p:sp>
    </p:spTree>
    <p:extLst>
      <p:ext uri="{BB962C8B-B14F-4D97-AF65-F5344CB8AC3E}">
        <p14:creationId xmlns:p14="http://schemas.microsoft.com/office/powerpoint/2010/main" val="662549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Content Placeholder 10"/>
          <p:cNvSpPr>
            <a:spLocks noGrp="1"/>
          </p:cNvSpPr>
          <p:nvPr>
            <p:ph idx="1"/>
          </p:nvPr>
        </p:nvSpPr>
        <p:spPr/>
        <p:txBody>
          <a:bodyPr/>
          <a:lstStyle/>
          <a:p>
            <a:r>
              <a:rPr lang="bg-BG" dirty="0" smtClean="0"/>
              <a:t>Постройте йерархия от интерфейси и класове</a:t>
            </a:r>
            <a:endParaRPr lang="en-US" dirty="0" smtClean="0"/>
          </a:p>
        </p:txBody>
      </p:sp>
      <p:sp>
        <p:nvSpPr>
          <p:cNvPr id="793602" name="Rectangle 2"/>
          <p:cNvSpPr>
            <a:spLocks noGrp="1" noChangeArrowheads="1"/>
          </p:cNvSpPr>
          <p:nvPr>
            <p:ph type="title"/>
          </p:nvPr>
        </p:nvSpPr>
        <p:spPr/>
        <p:txBody>
          <a:bodyPr/>
          <a:lstStyle/>
          <a:p>
            <a:r>
              <a:rPr lang="bg-BG" dirty="0" smtClean="0"/>
              <a:t>Задача</a:t>
            </a:r>
            <a:r>
              <a:rPr lang="en-US" dirty="0" smtClean="0"/>
              <a:t>: </a:t>
            </a:r>
            <a:r>
              <a:rPr lang="bg-BG" dirty="0" smtClean="0"/>
              <a:t>Коли</a:t>
            </a:r>
            <a:endParaRPr lang="en-US" dirty="0"/>
          </a:p>
        </p:txBody>
      </p:sp>
      <p:grpSp>
        <p:nvGrpSpPr>
          <p:cNvPr id="23" name="Group 22"/>
          <p:cNvGrpSpPr/>
          <p:nvPr/>
        </p:nvGrpSpPr>
        <p:grpSpPr>
          <a:xfrm>
            <a:off x="989012" y="1993508"/>
            <a:ext cx="3658600" cy="1156899"/>
            <a:chOff x="4683210" y="1333424"/>
            <a:chExt cx="3658600" cy="1156899"/>
          </a:xfrm>
        </p:grpSpPr>
        <p:sp>
          <p:nvSpPr>
            <p:cNvPr id="24" name="Rectangle 3"/>
            <p:cNvSpPr>
              <a:spLocks noChangeArrowheads="1"/>
            </p:cNvSpPr>
            <p:nvPr/>
          </p:nvSpPr>
          <p:spPr bwMode="auto">
            <a:xfrm>
              <a:off x="4683210" y="1333424"/>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&lt;&lt;IElectricCar&gt;&gt;</a:t>
              </a:r>
              <a:endParaRPr lang="en-US" sz="2800" b="1" noProof="1">
                <a:latin typeface="Consolas" panose="020B0609020204030204" pitchFamily="49" charset="0"/>
              </a:endParaRPr>
            </a:p>
          </p:txBody>
        </p:sp>
        <p:sp>
          <p:nvSpPr>
            <p:cNvPr id="25" name="Rectangle 4"/>
            <p:cNvSpPr>
              <a:spLocks noChangeArrowheads="1"/>
            </p:cNvSpPr>
            <p:nvPr/>
          </p:nvSpPr>
          <p:spPr bwMode="auto">
            <a:xfrm>
              <a:off x="4683210" y="1943023"/>
              <a:ext cx="3658600" cy="5473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+Battery</a:t>
              </a:r>
              <a:endParaRPr lang="en-US" sz="2800" b="1" noProof="1">
                <a:latin typeface="Consolas" panose="020B0609020204030204" pitchFamily="49" charset="0"/>
              </a:endParaRPr>
            </a:p>
          </p:txBody>
        </p:sp>
      </p:grpSp>
      <p:grpSp>
        <p:nvGrpSpPr>
          <p:cNvPr id="27" name="Group 26"/>
          <p:cNvGrpSpPr/>
          <p:nvPr/>
        </p:nvGrpSpPr>
        <p:grpSpPr>
          <a:xfrm>
            <a:off x="6323012" y="1993508"/>
            <a:ext cx="4608598" cy="2277881"/>
            <a:chOff x="5180012" y="1653737"/>
            <a:chExt cx="4608598" cy="2277881"/>
          </a:xfrm>
        </p:grpSpPr>
        <p:sp>
          <p:nvSpPr>
            <p:cNvPr id="31" name="Rectangle 3"/>
            <p:cNvSpPr>
              <a:spLocks noChangeArrowheads="1"/>
            </p:cNvSpPr>
            <p:nvPr/>
          </p:nvSpPr>
          <p:spPr bwMode="auto">
            <a:xfrm>
              <a:off x="5180012" y="1653737"/>
              <a:ext cx="4608598" cy="557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&lt;&lt;Car&gt;&gt;</a:t>
              </a:r>
              <a:endParaRPr lang="en-US" sz="2800" b="1" noProof="1">
                <a:latin typeface="Consolas" panose="020B0609020204030204" pitchFamily="49" charset="0"/>
              </a:endParaRPr>
            </a:p>
          </p:txBody>
        </p:sp>
        <p:sp>
          <p:nvSpPr>
            <p:cNvPr id="30" name="Rectangle 4"/>
            <p:cNvSpPr>
              <a:spLocks noChangeArrowheads="1"/>
            </p:cNvSpPr>
            <p:nvPr/>
          </p:nvSpPr>
          <p:spPr bwMode="auto">
            <a:xfrm>
              <a:off x="5184286" y="2211134"/>
              <a:ext cx="4604324" cy="1720484"/>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+Model: 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+Color: string</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+Start(): string</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+Stop(): string</a:t>
              </a:r>
              <a:endParaRPr lang="en-US" sz="2800" b="1" noProof="1">
                <a:latin typeface="Consolas" panose="020B0609020204030204" pitchFamily="49" charset="0"/>
              </a:endParaRPr>
            </a:p>
          </p:txBody>
        </p:sp>
      </p:grpSp>
      <p:sp>
        <p:nvSpPr>
          <p:cNvPr id="20" name="Rectangle 3"/>
          <p:cNvSpPr>
            <a:spLocks noChangeArrowheads="1"/>
          </p:cNvSpPr>
          <p:nvPr/>
        </p:nvSpPr>
        <p:spPr bwMode="auto">
          <a:xfrm>
            <a:off x="6798011" y="5562600"/>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Seat</a:t>
            </a:r>
            <a:endParaRPr lang="en-US" sz="2800" b="1" noProof="1">
              <a:latin typeface="Consolas" panose="020B0609020204030204" pitchFamily="49" charset="0"/>
            </a:endParaRPr>
          </a:p>
        </p:txBody>
      </p:sp>
      <p:sp>
        <p:nvSpPr>
          <p:cNvPr id="26" name="Rectangle 3"/>
          <p:cNvSpPr>
            <a:spLocks noChangeArrowheads="1"/>
          </p:cNvSpPr>
          <p:nvPr/>
        </p:nvSpPr>
        <p:spPr bwMode="auto">
          <a:xfrm>
            <a:off x="989012" y="5562600"/>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Tesla</a:t>
            </a:r>
            <a:endParaRPr lang="en-US" sz="2800" b="1" noProof="1">
              <a:latin typeface="Consolas" panose="020B0609020204030204" pitchFamily="49" charset="0"/>
            </a:endParaRPr>
          </a:p>
        </p:txBody>
      </p:sp>
      <p:cxnSp>
        <p:nvCxnSpPr>
          <p:cNvPr id="8" name="Straight Arrow Connector 7"/>
          <p:cNvCxnSpPr>
            <a:stCxn id="26" idx="0"/>
            <a:endCxn id="25" idx="2"/>
          </p:cNvCxnSpPr>
          <p:nvPr/>
        </p:nvCxnSpPr>
        <p:spPr>
          <a:xfrm flipV="1">
            <a:off x="2818312" y="3150407"/>
            <a:ext cx="0" cy="2412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3656012" y="3581400"/>
            <a:ext cx="2667000" cy="1981200"/>
          </a:xfrm>
          <a:prstGeom prst="bentConnector3">
            <a:avLst>
              <a:gd name="adj1" fmla="val -61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8627311" y="4288941"/>
            <a:ext cx="0" cy="1273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0350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14</a:t>
            </a:fld>
            <a:endParaRPr lang="en-US" dirty="0"/>
          </a:p>
        </p:txBody>
      </p:sp>
      <p:sp>
        <p:nvSpPr>
          <p:cNvPr id="793602" name="Rectangle 2"/>
          <p:cNvSpPr>
            <a:spLocks noGrp="1" noChangeArrowheads="1"/>
          </p:cNvSpPr>
          <p:nvPr>
            <p:ph type="title"/>
          </p:nvPr>
        </p:nvSpPr>
        <p:spPr>
          <a:xfrm>
            <a:off x="188815" y="0"/>
            <a:ext cx="9577597" cy="1110780"/>
          </a:xfrm>
        </p:spPr>
        <p:txBody>
          <a:bodyPr/>
          <a:lstStyle/>
          <a:p>
            <a:r>
              <a:rPr lang="bg-BG" dirty="0" smtClean="0"/>
              <a:t>Решение</a:t>
            </a:r>
            <a:r>
              <a:rPr lang="en-US" dirty="0" smtClean="0"/>
              <a:t>: </a:t>
            </a:r>
            <a:r>
              <a:rPr lang="bg-BG" dirty="0" smtClean="0"/>
              <a:t>Коли</a:t>
            </a:r>
            <a:endParaRPr lang="en-US" dirty="0"/>
          </a:p>
        </p:txBody>
      </p:sp>
      <p:sp>
        <p:nvSpPr>
          <p:cNvPr id="18" name="Rectangle 17"/>
          <p:cNvSpPr>
            <a:spLocks noChangeArrowheads="1"/>
          </p:cNvSpPr>
          <p:nvPr/>
        </p:nvSpPr>
        <p:spPr bwMode="auto">
          <a:xfrm>
            <a:off x="629088" y="1110780"/>
            <a:ext cx="11125200" cy="31085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interface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ICar</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string Model { get;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string Color { get;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string </a:t>
            </a:r>
            <a:r>
              <a:rPr lang="en-US" sz="2800" b="1" noProof="1">
                <a:solidFill>
                  <a:srgbClr val="FBEEDC"/>
                </a:solidFill>
                <a:effectLst>
                  <a:outerShdw blurRad="38100" dist="38100" dir="2700000" algn="tl">
                    <a:srgbClr val="000000">
                      <a:alpha val="43137"/>
                    </a:srgbClr>
                  </a:outerShdw>
                </a:effectLst>
                <a:latin typeface="Consolas" pitchFamily="49" charset="0"/>
              </a:rPr>
              <a:t>Start();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string </a:t>
            </a:r>
            <a:r>
              <a:rPr lang="en-US" sz="2800" b="1" noProof="1">
                <a:solidFill>
                  <a:srgbClr val="FBEEDC"/>
                </a:solidFill>
                <a:effectLst>
                  <a:outerShdw blurRad="38100" dist="38100" dir="2700000" algn="tl">
                    <a:srgbClr val="000000">
                      <a:alpha val="43137"/>
                    </a:srgbClr>
                  </a:outerShdw>
                </a:effectLst>
                <a:latin typeface="Consolas" pitchFamily="49" charset="0"/>
              </a:rPr>
              <a:t>Stop</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629088" y="4464221"/>
            <a:ext cx="11125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interface </a:t>
            </a:r>
            <a:r>
              <a:rPr lang="en-US" sz="2800" b="1" noProof="1" smtClean="0">
                <a:solidFill>
                  <a:srgbClr val="FBEEDC"/>
                </a:solidFill>
                <a:effectLst>
                  <a:outerShdw blurRad="38100" dist="38100" dir="2700000" algn="tl">
                    <a:srgbClr val="000000">
                      <a:alpha val="43137"/>
                    </a:srgbClr>
                  </a:outerShdw>
                </a:effectLst>
                <a:latin typeface="Consolas" pitchFamily="49" charset="0"/>
              </a:rPr>
              <a:t>IElectricCar</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int </a:t>
            </a:r>
            <a:r>
              <a:rPr lang="en-US" sz="2800" b="1" noProof="1">
                <a:solidFill>
                  <a:srgbClr val="FBEEDC"/>
                </a:solidFill>
                <a:effectLst>
                  <a:outerShdw blurRad="38100" dist="38100" dir="2700000" algn="tl">
                    <a:srgbClr val="000000">
                      <a:alpha val="43137"/>
                    </a:srgbClr>
                  </a:outerShdw>
                </a:effectLst>
                <a:latin typeface="Consolas" pitchFamily="49" charset="0"/>
              </a:rPr>
              <a:t>Batteries { get;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5523410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15</a:t>
            </a:fld>
            <a:endParaRPr lang="en-US" dirty="0"/>
          </a:p>
        </p:txBody>
      </p:sp>
      <p:sp>
        <p:nvSpPr>
          <p:cNvPr id="793602" name="Rectangle 2"/>
          <p:cNvSpPr>
            <a:spLocks noGrp="1" noChangeArrowheads="1"/>
          </p:cNvSpPr>
          <p:nvPr>
            <p:ph type="title"/>
          </p:nvPr>
        </p:nvSpPr>
        <p:spPr/>
        <p:txBody>
          <a:bodyPr/>
          <a:lstStyle/>
          <a:p>
            <a:r>
              <a:rPr lang="bg-BG" dirty="0" smtClean="0"/>
              <a:t>Решение</a:t>
            </a:r>
            <a:r>
              <a:rPr lang="en-US" dirty="0" smtClean="0"/>
              <a:t>: </a:t>
            </a:r>
            <a:r>
              <a:rPr lang="bg-BG" dirty="0" smtClean="0"/>
              <a:t>Коли</a:t>
            </a:r>
            <a:r>
              <a:rPr lang="en-US" dirty="0" smtClean="0"/>
              <a:t> (2)</a:t>
            </a:r>
            <a:endParaRPr lang="en-US" dirty="0"/>
          </a:p>
        </p:txBody>
      </p:sp>
      <p:sp>
        <p:nvSpPr>
          <p:cNvPr id="7" name="Rectangle 6"/>
          <p:cNvSpPr>
            <a:spLocks noChangeArrowheads="1"/>
          </p:cNvSpPr>
          <p:nvPr/>
        </p:nvSpPr>
        <p:spPr bwMode="auto">
          <a:xfrm>
            <a:off x="313928" y="836022"/>
            <a:ext cx="11434827" cy="595547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Tesla : ICar, IElectricCar</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Model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Color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int Batteries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Tesla(string model, string color, int batteries)</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 //</a:t>
            </a:r>
            <a:r>
              <a:rPr lang="en-US" sz="2800" b="1" noProof="1">
                <a:solidFill>
                  <a:srgbClr val="FBEEDC"/>
                </a:solidFill>
                <a:effectLst>
                  <a:outerShdw blurRad="38100" dist="38100" dir="2700000" algn="tl">
                    <a:srgbClr val="000000">
                      <a:alpha val="43137"/>
                    </a:srgbClr>
                  </a:outerShdw>
                </a:effectLst>
                <a:latin typeface="Consolas" pitchFamily="49" charset="0"/>
              </a:rPr>
              <a:t>TODO: Add Logic here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Start()</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 //</a:t>
            </a:r>
            <a:r>
              <a:rPr lang="en-US" sz="2800" b="1" noProof="1">
                <a:solidFill>
                  <a:srgbClr val="FBEEDC"/>
                </a:solidFill>
                <a:effectLst>
                  <a:outerShdw blurRad="38100" dist="38100" dir="2700000" algn="tl">
                    <a:srgbClr val="000000">
                      <a:alpha val="43137"/>
                    </a:srgbClr>
                  </a:outerShdw>
                </a:effectLst>
                <a:latin typeface="Consolas" pitchFamily="49" charset="0"/>
              </a:rPr>
              <a:t>TODO: Add Logic </a:t>
            </a:r>
            <a:r>
              <a:rPr lang="en-US" sz="2800" b="1" noProof="1" smtClean="0">
                <a:solidFill>
                  <a:srgbClr val="FBEEDC"/>
                </a:solidFill>
                <a:effectLst>
                  <a:outerShdw blurRad="38100" dist="38100" dir="2700000" algn="tl">
                    <a:srgbClr val="000000">
                      <a:alpha val="43137"/>
                    </a:srgbClr>
                  </a:outerShdw>
                </a:effectLst>
                <a:latin typeface="Consolas" pitchFamily="49" charset="0"/>
              </a:rPr>
              <a:t>here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Stop()</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 //</a:t>
            </a:r>
            <a:r>
              <a:rPr lang="en-US" sz="2800" b="1" noProof="1">
                <a:solidFill>
                  <a:srgbClr val="FBEEDC"/>
                </a:solidFill>
                <a:effectLst>
                  <a:outerShdw blurRad="38100" dist="38100" dir="2700000" algn="tl">
                    <a:srgbClr val="000000">
                      <a:alpha val="43137"/>
                    </a:srgbClr>
                  </a:outerShdw>
                </a:effectLst>
                <a:latin typeface="Consolas" pitchFamily="49" charset="0"/>
              </a:rPr>
              <a:t>TODO: Add Logic </a:t>
            </a:r>
            <a:r>
              <a:rPr lang="en-US" sz="2800" b="1" noProof="1" smtClean="0">
                <a:solidFill>
                  <a:srgbClr val="FBEEDC"/>
                </a:solidFill>
                <a:effectLst>
                  <a:outerShdw blurRad="38100" dist="38100" dir="2700000" algn="tl">
                    <a:srgbClr val="000000">
                      <a:alpha val="43137"/>
                    </a:srgbClr>
                  </a:outerShdw>
                </a:effectLst>
                <a:latin typeface="Consolas" pitchFamily="49" charset="0"/>
              </a:rPr>
              <a:t>here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9577995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sp>
        <p:nvSpPr>
          <p:cNvPr id="793602" name="Rectangle 2"/>
          <p:cNvSpPr>
            <a:spLocks noGrp="1" noChangeArrowheads="1"/>
          </p:cNvSpPr>
          <p:nvPr>
            <p:ph type="title"/>
          </p:nvPr>
        </p:nvSpPr>
        <p:spPr/>
        <p:txBody>
          <a:bodyPr/>
          <a:lstStyle/>
          <a:p>
            <a:r>
              <a:rPr lang="bg-BG" dirty="0" smtClean="0"/>
              <a:t>Решение</a:t>
            </a:r>
            <a:r>
              <a:rPr lang="en-US" dirty="0" smtClean="0"/>
              <a:t>: </a:t>
            </a:r>
            <a:r>
              <a:rPr lang="bg-BG" dirty="0" smtClean="0"/>
              <a:t>Коли</a:t>
            </a:r>
            <a:r>
              <a:rPr lang="en-US" dirty="0" smtClean="0"/>
              <a:t> (3)</a:t>
            </a:r>
            <a:endParaRPr lang="en-US" dirty="0"/>
          </a:p>
        </p:txBody>
      </p:sp>
      <p:sp>
        <p:nvSpPr>
          <p:cNvPr id="7" name="Rectangle 6"/>
          <p:cNvSpPr>
            <a:spLocks noChangeArrowheads="1"/>
          </p:cNvSpPr>
          <p:nvPr/>
        </p:nvSpPr>
        <p:spPr bwMode="auto">
          <a:xfrm>
            <a:off x="313928" y="914400"/>
            <a:ext cx="11434827" cy="544764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public class Seat : ICar</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string Model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string Color { get; private set; }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Seat(string model, string color)</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 //TODO: Add Logic here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string Start()</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 //TODO: Add Logic here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string Stop()</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itchFamily="49" charset="0"/>
              </a:rPr>
              <a:t>  { //TODO: Add Logic here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2261766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t>Създайте интерфейс </a:t>
            </a:r>
            <a:r>
              <a:rPr lang="en-US" dirty="0" err="1">
                <a:solidFill>
                  <a:srgbClr val="D2A010"/>
                </a:solidFill>
              </a:rPr>
              <a:t>IMachine</a:t>
            </a:r>
            <a:r>
              <a:rPr lang="en-US" dirty="0" smtClean="0"/>
              <a:t>,</a:t>
            </a:r>
            <a:r>
              <a:rPr lang="bg-BG" dirty="0" smtClean="0"/>
              <a:t> за машина, която трябва да има функционалност за пускане и спиране</a:t>
            </a:r>
            <a:r>
              <a:rPr lang="en-US" dirty="0" smtClean="0"/>
              <a:t>, </a:t>
            </a:r>
            <a:r>
              <a:rPr lang="bg-BG" dirty="0" smtClean="0"/>
              <a:t>добавете и свойство за вида на машината</a:t>
            </a:r>
            <a:r>
              <a:rPr lang="en-US" dirty="0" smtClean="0"/>
              <a:t>. </a:t>
            </a:r>
            <a:r>
              <a:rPr lang="bg-BG" dirty="0" smtClean="0"/>
              <a:t>Създайте класове </a:t>
            </a:r>
            <a:r>
              <a:rPr lang="en-US" dirty="0">
                <a:solidFill>
                  <a:srgbClr val="D2A010"/>
                </a:solidFill>
              </a:rPr>
              <a:t>Car</a:t>
            </a:r>
            <a:r>
              <a:rPr lang="en-US" dirty="0" smtClean="0"/>
              <a:t>, </a:t>
            </a:r>
            <a:r>
              <a:rPr lang="en-US" dirty="0" err="1">
                <a:solidFill>
                  <a:srgbClr val="D2A010"/>
                </a:solidFill>
              </a:rPr>
              <a:t>LawnMower</a:t>
            </a:r>
            <a:r>
              <a:rPr lang="en-US" dirty="0" smtClean="0"/>
              <a:t>, </a:t>
            </a:r>
            <a:r>
              <a:rPr lang="en-US" dirty="0">
                <a:solidFill>
                  <a:srgbClr val="D2A010"/>
                </a:solidFill>
              </a:rPr>
              <a:t>Truck</a:t>
            </a:r>
            <a:r>
              <a:rPr lang="en-US" dirty="0" smtClean="0"/>
              <a:t>, </a:t>
            </a:r>
            <a:r>
              <a:rPr lang="en-US" dirty="0">
                <a:solidFill>
                  <a:srgbClr val="D2A010"/>
                </a:solidFill>
              </a:rPr>
              <a:t>Airplane</a:t>
            </a:r>
            <a:r>
              <a:rPr lang="bg-BG" dirty="0" smtClean="0"/>
              <a:t>, които да имплементират интерфейса. Всеки от класовете трябва да има и конструктор, който задава вида на машината. Създайте клас </a:t>
            </a:r>
            <a:r>
              <a:rPr lang="en-US" dirty="0" err="1">
                <a:solidFill>
                  <a:srgbClr val="D2A010"/>
                </a:solidFill>
              </a:rPr>
              <a:t>MachineOperator</a:t>
            </a:r>
            <a:r>
              <a:rPr lang="bg-BG" dirty="0" smtClean="0"/>
              <a:t>, чиято цел е да пуска и спира машина, която му се подава чрез конструктора</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smtClean="0"/>
              <a:t>Задача: Машина</a:t>
            </a:r>
            <a:endParaRPr lang="bg-BG" dirty="0"/>
          </a:p>
        </p:txBody>
      </p:sp>
    </p:spTree>
    <p:extLst>
      <p:ext uri="{BB962C8B-B14F-4D97-AF65-F5344CB8AC3E}">
        <p14:creationId xmlns:p14="http://schemas.microsoft.com/office/powerpoint/2010/main" val="36880255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a:t>
            </a:r>
            <a:r>
              <a:rPr lang="bg-BG" noProof="1">
                <a:solidFill>
                  <a:srgbClr val="D2A010"/>
                </a:solidFill>
              </a:rPr>
              <a:t>интерфейса</a:t>
            </a:r>
            <a:r>
              <a:rPr lang="bg-BG" noProof="1" smtClean="0">
                <a:solidFill>
                  <a:schemeClr val="tx1">
                    <a:lumMod val="40000"/>
                    <a:lumOff val="60000"/>
                  </a:schemeClr>
                </a:solidFill>
              </a:rPr>
              <a:t> за машина и да заложим методите за пускане и спиране</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(1)</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7" name="Text Placeholder 5"/>
          <p:cNvSpPr txBox="1">
            <a:spLocks/>
          </p:cNvSpPr>
          <p:nvPr/>
        </p:nvSpPr>
        <p:spPr>
          <a:xfrm>
            <a:off x="684212" y="2573981"/>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t>interface </a:t>
            </a:r>
            <a:r>
              <a:rPr lang="en-US" sz="3200" dirty="0" err="1"/>
              <a:t>IMachine</a:t>
            </a:r>
            <a:endParaRPr lang="en-US" sz="3200" dirty="0"/>
          </a:p>
          <a:p>
            <a:r>
              <a:rPr lang="en-US" sz="3200" dirty="0" smtClean="0"/>
              <a:t>{</a:t>
            </a:r>
            <a:endParaRPr lang="bg-BG" sz="3200" dirty="0" smtClean="0"/>
          </a:p>
          <a:p>
            <a:r>
              <a:rPr lang="bg-BG" sz="3200" dirty="0" smtClean="0"/>
              <a:t>  </a:t>
            </a:r>
            <a:r>
              <a:rPr lang="en-US" sz="3200" dirty="0" smtClean="0"/>
              <a:t>string </a:t>
            </a:r>
            <a:r>
              <a:rPr lang="en-US" sz="3200" dirty="0" err="1"/>
              <a:t>MachineType</a:t>
            </a:r>
            <a:r>
              <a:rPr lang="en-US" sz="3200" dirty="0"/>
              <a:t> { get; </a:t>
            </a:r>
            <a:r>
              <a:rPr lang="en-US" sz="3200" dirty="0" smtClean="0"/>
              <a:t>set</a:t>
            </a:r>
            <a:r>
              <a:rPr lang="en-US" sz="3200" dirty="0"/>
              <a:t>; }</a:t>
            </a:r>
            <a:endParaRPr lang="en-US" sz="3200" dirty="0" smtClean="0"/>
          </a:p>
          <a:p>
            <a:r>
              <a:rPr lang="bg-BG" sz="3200" dirty="0" smtClean="0"/>
              <a:t>  </a:t>
            </a:r>
            <a:r>
              <a:rPr lang="en-US" sz="3200" dirty="0" err="1" smtClean="0"/>
              <a:t>bool</a:t>
            </a:r>
            <a:r>
              <a:rPr lang="en-US" sz="3200" dirty="0" smtClean="0"/>
              <a:t> </a:t>
            </a:r>
            <a:r>
              <a:rPr lang="en-US" sz="3200" dirty="0"/>
              <a:t>Start();</a:t>
            </a:r>
          </a:p>
          <a:p>
            <a:r>
              <a:rPr lang="bg-BG" sz="3200" dirty="0" smtClean="0"/>
              <a:t>  </a:t>
            </a:r>
            <a:r>
              <a:rPr lang="en-US" sz="3200" dirty="0" err="1" smtClean="0"/>
              <a:t>bool</a:t>
            </a:r>
            <a:r>
              <a:rPr lang="en-US" sz="3200" dirty="0" smtClean="0"/>
              <a:t> </a:t>
            </a:r>
            <a:r>
              <a:rPr lang="en-US" sz="3200" dirty="0"/>
              <a:t>Stop();</a:t>
            </a:r>
          </a:p>
          <a:p>
            <a:r>
              <a:rPr lang="en-US" sz="32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34391442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Car</a:t>
            </a:r>
            <a:r>
              <a:rPr lang="en-US" noProof="1" smtClean="0">
                <a:solidFill>
                  <a:schemeClr val="tx1">
                    <a:lumMod val="40000"/>
                    <a:lumOff val="60000"/>
                  </a:schemeClr>
                </a:solidFill>
              </a:rPr>
              <a:t>, </a:t>
            </a:r>
            <a:r>
              <a:rPr lang="bg-BG" noProof="1" smtClean="0">
                <a:solidFill>
                  <a:schemeClr val="tx1">
                    <a:lumMod val="40000"/>
                    <a:lumOff val="60000"/>
                  </a:schemeClr>
                </a:solidFill>
              </a:rPr>
              <a:t>имплементиращ интерфейса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7" name="Text Placeholder 5"/>
          <p:cNvSpPr txBox="1">
            <a:spLocks/>
          </p:cNvSpPr>
          <p:nvPr/>
        </p:nvSpPr>
        <p:spPr>
          <a:xfrm>
            <a:off x="608012" y="1752600"/>
            <a:ext cx="10882199"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smtClean="0"/>
              <a:t>public </a:t>
            </a:r>
            <a:r>
              <a:rPr lang="en-US" sz="2500" dirty="0"/>
              <a:t>string </a:t>
            </a:r>
            <a:r>
              <a:rPr lang="en-US" sz="2500" dirty="0" err="1"/>
              <a:t>MachineType</a:t>
            </a:r>
            <a:r>
              <a:rPr lang="en-US" sz="2500" dirty="0"/>
              <a:t> { get; </a:t>
            </a:r>
            <a:r>
              <a:rPr lang="en-US" sz="2500" dirty="0" smtClean="0"/>
              <a:t>set</a:t>
            </a:r>
            <a:r>
              <a:rPr lang="en-US" sz="2500" dirty="0"/>
              <a:t>; }</a:t>
            </a:r>
          </a:p>
          <a:p>
            <a:r>
              <a:rPr lang="en-US" sz="2500" dirty="0" smtClean="0"/>
              <a:t>public </a:t>
            </a:r>
            <a:r>
              <a:rPr lang="en-US" sz="2500" dirty="0"/>
              <a:t>Car</a:t>
            </a:r>
            <a:r>
              <a:rPr lang="en-US" sz="2500" dirty="0" smtClean="0"/>
              <a:t>() {</a:t>
            </a:r>
            <a:endParaRPr lang="en-US" sz="2500" dirty="0"/>
          </a:p>
          <a:p>
            <a:r>
              <a:rPr lang="en-US" sz="2500" dirty="0"/>
              <a:t>  </a:t>
            </a:r>
            <a:r>
              <a:rPr lang="en-US" sz="2500" dirty="0" err="1" smtClean="0"/>
              <a:t>this.MachineType</a:t>
            </a:r>
            <a:r>
              <a:rPr lang="en-US" sz="2500" dirty="0" smtClean="0"/>
              <a:t> </a:t>
            </a:r>
            <a:r>
              <a:rPr lang="en-US" sz="2500" dirty="0"/>
              <a:t>= "Car";</a:t>
            </a:r>
          </a:p>
          <a:p>
            <a:r>
              <a:rPr lang="en-US" sz="2500" dirty="0" smtClean="0"/>
              <a:t>}</a:t>
            </a:r>
            <a:endParaRPr lang="en-US" sz="2500" dirty="0"/>
          </a:p>
          <a:p>
            <a:r>
              <a:rPr lang="en-US" sz="2500" dirty="0" smtClean="0"/>
              <a:t>public </a:t>
            </a:r>
            <a:r>
              <a:rPr lang="en-US" sz="2500" dirty="0" err="1"/>
              <a:t>bool</a:t>
            </a:r>
            <a:r>
              <a:rPr lang="en-US" sz="2500" dirty="0"/>
              <a:t> Start</a:t>
            </a:r>
            <a:r>
              <a:rPr lang="en-US" sz="2500" dirty="0" smtClean="0"/>
              <a:t>() {</a:t>
            </a:r>
            <a:endParaRPr lang="en-US" sz="2500" dirty="0"/>
          </a:p>
          <a:p>
            <a:r>
              <a:rPr lang="en-US" sz="2500" dirty="0" smtClean="0"/>
              <a:t>  </a:t>
            </a:r>
            <a:r>
              <a:rPr lang="en-US" sz="2500" dirty="0" err="1" smtClean="0"/>
              <a:t>Console.WriteLine</a:t>
            </a:r>
            <a:r>
              <a:rPr lang="en-US" sz="2500" dirty="0"/>
              <a:t>("Car starting...");</a:t>
            </a:r>
          </a:p>
          <a:p>
            <a:r>
              <a:rPr lang="en-US" sz="2500" dirty="0" smtClean="0"/>
              <a:t>  return </a:t>
            </a:r>
            <a:r>
              <a:rPr lang="en-US" sz="2500" dirty="0"/>
              <a:t>true;</a:t>
            </a:r>
          </a:p>
          <a:p>
            <a:r>
              <a:rPr lang="en-US" sz="2500" dirty="0" smtClean="0"/>
              <a:t>}</a:t>
            </a:r>
            <a:endParaRPr lang="en-US" sz="2500" dirty="0"/>
          </a:p>
          <a:p>
            <a:r>
              <a:rPr lang="en-US" sz="2500" dirty="0" smtClean="0"/>
              <a:t>public </a:t>
            </a:r>
            <a:r>
              <a:rPr lang="en-US" sz="2500" dirty="0" err="1"/>
              <a:t>bool</a:t>
            </a:r>
            <a:r>
              <a:rPr lang="en-US" sz="2500" dirty="0"/>
              <a:t> Stop</a:t>
            </a:r>
            <a:r>
              <a:rPr lang="en-US" sz="2500" dirty="0" smtClean="0"/>
              <a:t>() {</a:t>
            </a:r>
            <a:endParaRPr lang="en-US" sz="2500" dirty="0"/>
          </a:p>
          <a:p>
            <a:r>
              <a:rPr lang="en-US" sz="2500" dirty="0" smtClean="0"/>
              <a:t>  </a:t>
            </a:r>
            <a:r>
              <a:rPr lang="en-US" sz="2500" dirty="0" err="1" smtClean="0"/>
              <a:t>Console.WriteLine</a:t>
            </a:r>
            <a:r>
              <a:rPr lang="en-US" sz="2500" dirty="0"/>
              <a:t>("Car stopping...");</a:t>
            </a:r>
          </a:p>
          <a:p>
            <a:r>
              <a:rPr lang="en-US" sz="2500" dirty="0" smtClean="0"/>
              <a:t>  return </a:t>
            </a:r>
            <a:r>
              <a:rPr lang="en-US" sz="2500" dirty="0"/>
              <a:t>true;</a:t>
            </a:r>
          </a:p>
          <a:p>
            <a:r>
              <a:rPr lang="en-US" sz="2500" dirty="0" smtClean="0"/>
              <a:t>}</a:t>
            </a:r>
            <a:endParaRPr lang="en-US" sz="2500" dirty="0"/>
          </a:p>
        </p:txBody>
      </p:sp>
    </p:spTree>
    <p:extLst>
      <p:ext uri="{BB962C8B-B14F-4D97-AF65-F5344CB8AC3E}">
        <p14:creationId xmlns:p14="http://schemas.microsoft.com/office/powerpoint/2010/main" val="91667763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bg-BG" noProof="1" smtClean="0">
                <a:cs typeface="Consolas" panose="020B0609020204030204" pitchFamily="49" charset="0"/>
              </a:rPr>
              <a:t>Интерфейси</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735" y="762000"/>
            <a:ext cx="6909354" cy="4220230"/>
          </a:xfrm>
          <a:prstGeom prst="rect">
            <a:avLst/>
          </a:prstGeom>
        </p:spPr>
      </p:pic>
    </p:spTree>
    <p:extLst>
      <p:ext uri="{BB962C8B-B14F-4D97-AF65-F5344CB8AC3E}">
        <p14:creationId xmlns:p14="http://schemas.microsoft.com/office/powerpoint/2010/main" val="3622083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Останалите класове – </a:t>
            </a:r>
            <a:r>
              <a:rPr lang="en-US" noProof="1">
                <a:solidFill>
                  <a:srgbClr val="D2A010"/>
                </a:solidFill>
              </a:rPr>
              <a:t>Truck</a:t>
            </a:r>
            <a:r>
              <a:rPr lang="en-US" noProof="1">
                <a:solidFill>
                  <a:schemeClr val="tx1">
                    <a:lumMod val="40000"/>
                    <a:lumOff val="60000"/>
                  </a:schemeClr>
                </a:solidFill>
              </a:rPr>
              <a:t>, </a:t>
            </a:r>
            <a:r>
              <a:rPr lang="en-US" noProof="1">
                <a:solidFill>
                  <a:srgbClr val="D2A010"/>
                </a:solidFill>
              </a:rPr>
              <a:t>Airplane</a:t>
            </a:r>
            <a:r>
              <a:rPr lang="en-US" noProof="1">
                <a:solidFill>
                  <a:schemeClr val="tx1">
                    <a:lumMod val="40000"/>
                    <a:lumOff val="60000"/>
                  </a:schemeClr>
                </a:solidFill>
              </a:rPr>
              <a:t>, </a:t>
            </a:r>
            <a:r>
              <a:rPr lang="en-US" noProof="1">
                <a:solidFill>
                  <a:srgbClr val="D2A010"/>
                </a:solidFill>
              </a:rPr>
              <a:t>LawnMower</a:t>
            </a:r>
            <a:r>
              <a:rPr lang="en-US" noProof="1">
                <a:solidFill>
                  <a:schemeClr val="tx1">
                    <a:lumMod val="40000"/>
                    <a:lumOff val="60000"/>
                  </a:schemeClr>
                </a:solidFill>
              </a:rPr>
              <a:t>, </a:t>
            </a:r>
            <a:r>
              <a:rPr lang="bg-BG" noProof="1">
                <a:solidFill>
                  <a:schemeClr val="tx1">
                    <a:lumMod val="40000"/>
                    <a:lumOff val="60000"/>
                  </a:schemeClr>
                </a:solidFill>
              </a:rPr>
              <a:t>имат напълно аналогична имплементация</a:t>
            </a:r>
            <a:r>
              <a:rPr lang="en-US" noProof="1">
                <a:solidFill>
                  <a:schemeClr val="tx1">
                    <a:lumMod val="40000"/>
                    <a:lumOff val="60000"/>
                  </a:schemeClr>
                </a:solidFill>
              </a:rPr>
              <a:t> </a:t>
            </a:r>
            <a:r>
              <a:rPr lang="bg-BG" noProof="1">
                <a:solidFill>
                  <a:schemeClr val="tx1">
                    <a:lumMod val="40000"/>
                    <a:lumOff val="60000"/>
                  </a:schemeClr>
                </a:solidFill>
              </a:rPr>
              <a:t>с тази на </a:t>
            </a:r>
            <a:r>
              <a:rPr lang="en-US" noProof="1">
                <a:solidFill>
                  <a:srgbClr val="D2A010"/>
                </a:solidFill>
              </a:rPr>
              <a:t>Car</a:t>
            </a:r>
            <a:r>
              <a:rPr lang="en-US" noProof="1">
                <a:solidFill>
                  <a:schemeClr val="tx1">
                    <a:lumMod val="40000"/>
                    <a:lumOff val="60000"/>
                  </a:schemeClr>
                </a:solidFill>
              </a:rPr>
              <a:t>.</a:t>
            </a:r>
          </a:p>
          <a:p>
            <a:r>
              <a:rPr lang="bg-BG" noProof="1" smtClean="0">
                <a:solidFill>
                  <a:schemeClr val="tx1">
                    <a:lumMod val="40000"/>
                    <a:lumOff val="60000"/>
                  </a:schemeClr>
                </a:solidFill>
              </a:rPr>
              <a:t>Следва дефиниране на класа за </a:t>
            </a:r>
            <a:r>
              <a:rPr lang="en-US" noProof="1">
                <a:solidFill>
                  <a:srgbClr val="D2A010"/>
                </a:solidFill>
              </a:rPr>
              <a:t>MachineOperator </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30237027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MachineOperator</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(4)</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21</a:t>
            </a:fld>
            <a:endParaRPr lang="en-US" dirty="0"/>
          </a:p>
        </p:txBody>
      </p:sp>
      <p:sp>
        <p:nvSpPr>
          <p:cNvPr id="7" name="Text Placeholder 5"/>
          <p:cNvSpPr txBox="1">
            <a:spLocks/>
          </p:cNvSpPr>
          <p:nvPr/>
        </p:nvSpPr>
        <p:spPr>
          <a:xfrm>
            <a:off x="608012" y="1752600"/>
            <a:ext cx="10882199"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smtClean="0"/>
              <a:t>private </a:t>
            </a:r>
            <a:r>
              <a:rPr lang="en-US" sz="2600" dirty="0" err="1"/>
              <a:t>IMachine</a:t>
            </a:r>
            <a:r>
              <a:rPr lang="en-US" sz="2600" dirty="0"/>
              <a:t> entity;</a:t>
            </a:r>
          </a:p>
          <a:p>
            <a:r>
              <a:rPr lang="en-US" sz="2600" dirty="0" smtClean="0"/>
              <a:t>public </a:t>
            </a:r>
            <a:r>
              <a:rPr lang="en-US" sz="2600" dirty="0" err="1"/>
              <a:t>IMachine</a:t>
            </a:r>
            <a:r>
              <a:rPr lang="en-US" sz="2600" dirty="0"/>
              <a:t> </a:t>
            </a:r>
            <a:r>
              <a:rPr lang="en-US" sz="2600" dirty="0" smtClean="0"/>
              <a:t>Entity { get { return </a:t>
            </a:r>
            <a:r>
              <a:rPr lang="en-US" sz="2600" dirty="0" err="1" smtClean="0"/>
              <a:t>this.value</a:t>
            </a:r>
            <a:r>
              <a:rPr lang="en-US" sz="2600" dirty="0" smtClean="0"/>
              <a:t>; }</a:t>
            </a:r>
            <a:endParaRPr lang="en-US" sz="2600" dirty="0"/>
          </a:p>
          <a:p>
            <a:r>
              <a:rPr lang="en-US" sz="2600" dirty="0" smtClean="0"/>
              <a:t>  set {</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value;</a:t>
            </a:r>
          </a:p>
          <a:p>
            <a:r>
              <a:rPr lang="en-US" sz="2600" dirty="0" smtClean="0"/>
              <a:t>    </a:t>
            </a:r>
            <a:r>
              <a:rPr lang="en-US" sz="2600" dirty="0" err="1" smtClean="0"/>
              <a:t>Console.WriteLine</a:t>
            </a:r>
            <a:r>
              <a:rPr lang="en-US" sz="2600" dirty="0"/>
              <a:t>("Machine operator is operating: "+</a:t>
            </a:r>
            <a:r>
              <a:rPr lang="en-US" sz="2600" dirty="0" err="1"/>
              <a:t>value.MachineType</a:t>
            </a:r>
            <a:r>
              <a:rPr lang="en-US" sz="2600" dirty="0"/>
              <a:t>);</a:t>
            </a:r>
          </a:p>
          <a:p>
            <a:r>
              <a:rPr lang="en-US" sz="2600" dirty="0" smtClean="0"/>
              <a:t>  }</a:t>
            </a:r>
            <a:endParaRPr lang="en-US" sz="2600" dirty="0"/>
          </a:p>
          <a:p>
            <a:r>
              <a:rPr lang="en-US" sz="2600" dirty="0" smtClean="0"/>
              <a:t>}</a:t>
            </a:r>
            <a:endParaRPr lang="en-US" sz="2600" dirty="0"/>
          </a:p>
          <a:p>
            <a:r>
              <a:rPr lang="en-US" sz="2600" dirty="0" smtClean="0"/>
              <a:t>public </a:t>
            </a:r>
            <a:r>
              <a:rPr lang="en-US" sz="2600" dirty="0" err="1"/>
              <a:t>MachineOperator</a:t>
            </a:r>
            <a:r>
              <a:rPr lang="en-US" sz="2600" dirty="0"/>
              <a:t>(</a:t>
            </a:r>
            <a:r>
              <a:rPr lang="en-US" sz="2600" dirty="0" err="1"/>
              <a:t>IMachine</a:t>
            </a:r>
            <a:r>
              <a:rPr lang="en-US" sz="2600" dirty="0"/>
              <a:t> entity</a:t>
            </a:r>
            <a:r>
              <a:rPr lang="en-US" sz="2600" dirty="0" smtClean="0"/>
              <a:t>){</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entity</a:t>
            </a:r>
            <a:r>
              <a:rPr lang="en-US" sz="2600" dirty="0" smtClean="0"/>
              <a:t>;</a:t>
            </a:r>
          </a:p>
          <a:p>
            <a:r>
              <a:rPr lang="en-US" sz="2600" dirty="0" smtClean="0"/>
              <a:t>}</a:t>
            </a:r>
            <a:endParaRPr lang="en-US" sz="2600" dirty="0"/>
          </a:p>
        </p:txBody>
      </p:sp>
    </p:spTree>
    <p:extLst>
      <p:ext uri="{BB962C8B-B14F-4D97-AF65-F5344CB8AC3E}">
        <p14:creationId xmlns:p14="http://schemas.microsoft.com/office/powerpoint/2010/main" val="128057264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smtClean="0">
                <a:solidFill>
                  <a:schemeClr val="tx1">
                    <a:lumMod val="40000"/>
                    <a:lumOff val="60000"/>
                  </a:schemeClr>
                </a:solidFill>
              </a:rPr>
              <a:t>A </a:t>
            </a:r>
            <a:r>
              <a:rPr lang="bg-BG" noProof="1" smtClean="0">
                <a:solidFill>
                  <a:schemeClr val="tx1">
                    <a:lumMod val="40000"/>
                    <a:lumOff val="60000"/>
                  </a:schemeClr>
                </a:solidFill>
              </a:rPr>
              <a:t>сега да добавим методи </a:t>
            </a:r>
            <a:r>
              <a:rPr lang="en-US" noProof="1">
                <a:solidFill>
                  <a:srgbClr val="D2A010"/>
                </a:solidFill>
              </a:rPr>
              <a:t>Start()</a:t>
            </a:r>
            <a:r>
              <a:rPr lang="en-US" noProof="1" smtClean="0">
                <a:solidFill>
                  <a:schemeClr val="tx1">
                    <a:lumMod val="40000"/>
                    <a:lumOff val="60000"/>
                  </a:schemeClr>
                </a:solidFill>
              </a:rPr>
              <a:t> </a:t>
            </a:r>
            <a:r>
              <a:rPr lang="bg-BG" noProof="1" smtClean="0">
                <a:solidFill>
                  <a:schemeClr val="tx1">
                    <a:lumMod val="40000"/>
                    <a:lumOff val="60000"/>
                  </a:schemeClr>
                </a:solidFill>
              </a:rPr>
              <a:t>и </a:t>
            </a:r>
            <a:r>
              <a:rPr lang="en-US" noProof="1">
                <a:solidFill>
                  <a:srgbClr val="D2A010"/>
                </a:solidFill>
              </a:rPr>
              <a:t>Stop()</a:t>
            </a:r>
            <a:r>
              <a:rPr lang="en-US" noProof="1" smtClean="0">
                <a:solidFill>
                  <a:schemeClr val="tx1">
                    <a:lumMod val="40000"/>
                    <a:lumOff val="60000"/>
                  </a:schemeClr>
                </a:solidFill>
              </a:rPr>
              <a:t>:</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smtClean="0"/>
              <a:t>5</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22</a:t>
            </a:fld>
            <a:endParaRPr lang="en-US" dirty="0"/>
          </a:p>
        </p:txBody>
      </p:sp>
      <p:sp>
        <p:nvSpPr>
          <p:cNvPr id="7" name="Text Placeholder 5"/>
          <p:cNvSpPr txBox="1">
            <a:spLocks/>
          </p:cNvSpPr>
          <p:nvPr/>
        </p:nvSpPr>
        <p:spPr>
          <a:xfrm>
            <a:off x="608012" y="1752600"/>
            <a:ext cx="10882199" cy="316161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t>public </a:t>
            </a:r>
            <a:r>
              <a:rPr lang="en-US" sz="2800" dirty="0" err="1"/>
              <a:t>bool</a:t>
            </a:r>
            <a:r>
              <a:rPr lang="en-US" sz="2800" dirty="0"/>
              <a:t> Start() {</a:t>
            </a:r>
          </a:p>
          <a:p>
            <a:r>
              <a:rPr lang="en-US" sz="2800" dirty="0" smtClean="0"/>
              <a:t>  return </a:t>
            </a:r>
            <a:r>
              <a:rPr lang="en-US" sz="2800" dirty="0" err="1"/>
              <a:t>Entity.Start</a:t>
            </a:r>
            <a:r>
              <a:rPr lang="en-US" sz="2800" dirty="0" smtClean="0"/>
              <a:t>();</a:t>
            </a:r>
          </a:p>
          <a:p>
            <a:r>
              <a:rPr lang="en-US" sz="2800" dirty="0" smtClean="0"/>
              <a:t>}</a:t>
            </a:r>
            <a:endParaRPr lang="en-US" sz="2800" dirty="0"/>
          </a:p>
          <a:p>
            <a:endParaRPr lang="en-US" sz="2800" dirty="0"/>
          </a:p>
          <a:p>
            <a:r>
              <a:rPr lang="en-US" sz="2800" dirty="0" smtClean="0"/>
              <a:t>public </a:t>
            </a:r>
            <a:r>
              <a:rPr lang="en-US" sz="2800" dirty="0" err="1"/>
              <a:t>bool</a:t>
            </a:r>
            <a:r>
              <a:rPr lang="en-US" sz="2800" dirty="0"/>
              <a:t> Stop</a:t>
            </a:r>
            <a:r>
              <a:rPr lang="en-US" sz="2800" dirty="0" smtClean="0"/>
              <a:t>() {</a:t>
            </a:r>
            <a:endParaRPr lang="en-US" sz="2800" dirty="0"/>
          </a:p>
          <a:p>
            <a:r>
              <a:rPr lang="en-US" sz="2800" dirty="0"/>
              <a:t>  </a:t>
            </a:r>
            <a:r>
              <a:rPr lang="en-US" sz="2800" dirty="0" smtClean="0"/>
              <a:t>return </a:t>
            </a:r>
            <a:r>
              <a:rPr lang="en-US" sz="2800" dirty="0" err="1"/>
              <a:t>Entity.Stop</a:t>
            </a:r>
            <a:r>
              <a:rPr lang="en-US" sz="2800" dirty="0"/>
              <a:t>();</a:t>
            </a:r>
          </a:p>
          <a:p>
            <a:r>
              <a:rPr lang="en-US" sz="2800" dirty="0" smtClean="0"/>
              <a:t>}</a:t>
            </a:r>
            <a:endParaRPr lang="en-US" sz="2600" dirty="0"/>
          </a:p>
        </p:txBody>
      </p:sp>
    </p:spTree>
    <p:extLst>
      <p:ext uri="{BB962C8B-B14F-4D97-AF65-F5344CB8AC3E}">
        <p14:creationId xmlns:p14="http://schemas.microsoft.com/office/powerpoint/2010/main" val="132216574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В </a:t>
            </a:r>
            <a:r>
              <a:rPr lang="en-US" noProof="1" smtClean="0">
                <a:solidFill>
                  <a:schemeClr val="tx1">
                    <a:lumMod val="40000"/>
                    <a:lumOff val="60000"/>
                  </a:schemeClr>
                </a:solidFill>
              </a:rPr>
              <a:t>Program.cs </a:t>
            </a:r>
            <a:r>
              <a:rPr lang="bg-BG" noProof="1" smtClean="0">
                <a:solidFill>
                  <a:schemeClr val="tx1">
                    <a:lumMod val="40000"/>
                    <a:lumOff val="60000"/>
                  </a:schemeClr>
                </a:solidFill>
              </a:rPr>
              <a:t>създаваме по един обект от всяка машина и един обект от </a:t>
            </a:r>
            <a:r>
              <a:rPr lang="en-US" noProof="1" smtClean="0">
                <a:solidFill>
                  <a:srgbClr val="D2A010"/>
                </a:solidFill>
              </a:rPr>
              <a:t>MachineOperator</a:t>
            </a:r>
            <a:endParaRPr lang="en-US" noProof="1">
              <a:solidFill>
                <a:srgbClr val="D2A010"/>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a:t>6</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7" name="Text Placeholder 5"/>
          <p:cNvSpPr txBox="1">
            <a:spLocks/>
          </p:cNvSpPr>
          <p:nvPr/>
        </p:nvSpPr>
        <p:spPr>
          <a:xfrm>
            <a:off x="608012" y="2400983"/>
            <a:ext cx="10882199" cy="420805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a:t>Car </a:t>
            </a:r>
            <a:r>
              <a:rPr lang="en-US" sz="2200" dirty="0" err="1"/>
              <a:t>car</a:t>
            </a:r>
            <a:r>
              <a:rPr lang="en-US" sz="2200" dirty="0"/>
              <a:t> = new Car();</a:t>
            </a:r>
          </a:p>
          <a:p>
            <a:r>
              <a:rPr lang="en-US" sz="2200" dirty="0" err="1" smtClean="0"/>
              <a:t>LawnMower</a:t>
            </a:r>
            <a:r>
              <a:rPr lang="en-US" sz="2200" dirty="0" smtClean="0"/>
              <a:t> </a:t>
            </a:r>
            <a:r>
              <a:rPr lang="en-US" sz="2200" dirty="0" err="1"/>
              <a:t>lawnMower</a:t>
            </a:r>
            <a:r>
              <a:rPr lang="en-US" sz="2200" dirty="0"/>
              <a:t> = new </a:t>
            </a:r>
            <a:r>
              <a:rPr lang="en-US" sz="2200" dirty="0" err="1"/>
              <a:t>LawnMower</a:t>
            </a:r>
            <a:r>
              <a:rPr lang="en-US" sz="2200" dirty="0"/>
              <a:t>();</a:t>
            </a:r>
          </a:p>
          <a:p>
            <a:r>
              <a:rPr lang="en-US" sz="2200" dirty="0" smtClean="0"/>
              <a:t>Airplane </a:t>
            </a:r>
            <a:r>
              <a:rPr lang="en-US" sz="2200" dirty="0" err="1"/>
              <a:t>airplane</a:t>
            </a:r>
            <a:r>
              <a:rPr lang="en-US" sz="2200" dirty="0"/>
              <a:t> = new Airplane();</a:t>
            </a:r>
          </a:p>
          <a:p>
            <a:r>
              <a:rPr lang="en-US" sz="2200" dirty="0" smtClean="0"/>
              <a:t>Truck </a:t>
            </a:r>
            <a:r>
              <a:rPr lang="en-US" sz="2200" dirty="0" err="1"/>
              <a:t>truck</a:t>
            </a:r>
            <a:r>
              <a:rPr lang="en-US" sz="2200" dirty="0"/>
              <a:t> = new Truck();</a:t>
            </a:r>
          </a:p>
          <a:p>
            <a:endParaRPr lang="en-US" sz="2200" dirty="0"/>
          </a:p>
          <a:p>
            <a:r>
              <a:rPr lang="en-US" sz="2200" dirty="0" err="1" smtClean="0"/>
              <a:t>MachineOperator</a:t>
            </a:r>
            <a:r>
              <a:rPr lang="en-US" sz="2200" dirty="0" smtClean="0"/>
              <a:t> </a:t>
            </a:r>
            <a:r>
              <a:rPr lang="en-US" sz="2200" dirty="0" err="1"/>
              <a:t>mo</a:t>
            </a:r>
            <a:r>
              <a:rPr lang="en-US" sz="2200" dirty="0"/>
              <a:t> = new </a:t>
            </a:r>
            <a:r>
              <a:rPr lang="en-US" sz="2200" dirty="0" err="1"/>
              <a:t>MachineOperator</a:t>
            </a:r>
            <a:r>
              <a:rPr lang="en-US" sz="2200" dirty="0"/>
              <a:t>(car</a:t>
            </a:r>
            <a:r>
              <a:rPr lang="en-US" sz="2200" dirty="0" smtClean="0"/>
              <a:t>);</a:t>
            </a:r>
            <a:endParaRPr lang="en-US" sz="2200" dirty="0"/>
          </a:p>
          <a:p>
            <a:r>
              <a:rPr lang="en-US" sz="2200" dirty="0" err="1" smtClean="0"/>
              <a:t>mo.Start</a:t>
            </a:r>
            <a:r>
              <a:rPr lang="en-US" sz="2200" dirty="0" smtClean="0"/>
              <a:t>();</a:t>
            </a:r>
            <a:r>
              <a:rPr lang="bg-BG" sz="2200" dirty="0" smtClean="0"/>
              <a:t> //пускаме машината</a:t>
            </a:r>
            <a:endParaRPr lang="en-US" sz="2200" dirty="0"/>
          </a:p>
          <a:p>
            <a:r>
              <a:rPr lang="en-US" sz="2200" dirty="0" err="1" smtClean="0"/>
              <a:t>mo.Stop</a:t>
            </a:r>
            <a:r>
              <a:rPr lang="en-US" sz="2200" dirty="0" smtClean="0"/>
              <a:t>();</a:t>
            </a:r>
            <a:r>
              <a:rPr lang="bg-BG" sz="2200" dirty="0" smtClean="0"/>
              <a:t> //спираме машината</a:t>
            </a:r>
            <a:endParaRPr lang="en-US" sz="2200" dirty="0"/>
          </a:p>
          <a:p>
            <a:r>
              <a:rPr lang="en-US" sz="2200" dirty="0" err="1" smtClean="0"/>
              <a:t>mo.Entity</a:t>
            </a:r>
            <a:r>
              <a:rPr lang="en-US" sz="2200" dirty="0" smtClean="0"/>
              <a:t> </a:t>
            </a:r>
            <a:r>
              <a:rPr lang="en-US" sz="2200" dirty="0"/>
              <a:t>= </a:t>
            </a:r>
            <a:r>
              <a:rPr lang="en-US" sz="2200" dirty="0" err="1"/>
              <a:t>lawnMower</a:t>
            </a:r>
            <a:r>
              <a:rPr lang="en-US" sz="2200" dirty="0" smtClean="0"/>
              <a:t>;</a:t>
            </a:r>
            <a:r>
              <a:rPr lang="bg-BG" sz="2200" dirty="0" smtClean="0"/>
              <a:t> //сменяме машината</a:t>
            </a:r>
            <a:endParaRPr lang="en-US" sz="2200" dirty="0"/>
          </a:p>
          <a:p>
            <a:r>
              <a:rPr lang="en-US" sz="2200" dirty="0" err="1" smtClean="0"/>
              <a:t>mo.Start</a:t>
            </a:r>
            <a:r>
              <a:rPr lang="en-US" sz="2200" dirty="0"/>
              <a:t>();</a:t>
            </a:r>
          </a:p>
          <a:p>
            <a:r>
              <a:rPr lang="en-US" sz="2200" dirty="0" err="1" smtClean="0"/>
              <a:t>mo.Stop</a:t>
            </a:r>
            <a:r>
              <a:rPr lang="en-US" sz="2200" dirty="0" smtClean="0"/>
              <a:t>();</a:t>
            </a:r>
          </a:p>
          <a:p>
            <a:r>
              <a:rPr lang="en-US" sz="2200" dirty="0" smtClean="0"/>
              <a:t>//TODO: </a:t>
            </a:r>
            <a:r>
              <a:rPr lang="bg-BG" sz="2200" dirty="0" smtClean="0"/>
              <a:t>аналогично можем да сменим машината с другите</a:t>
            </a:r>
            <a:endParaRPr lang="en-US" sz="2200" dirty="0"/>
          </a:p>
        </p:txBody>
      </p:sp>
    </p:spTree>
    <p:extLst>
      <p:ext uri="{BB962C8B-B14F-4D97-AF65-F5344CB8AC3E}">
        <p14:creationId xmlns:p14="http://schemas.microsoft.com/office/powerpoint/2010/main" val="3927818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Интерфейсите ни позволяват да постигнем</a:t>
            </a:r>
            <a:br>
              <a:rPr lang="bg-BG" sz="3200" dirty="0" smtClean="0"/>
            </a:br>
            <a:r>
              <a:rPr lang="bg-BG" sz="3200" dirty="0" smtClean="0"/>
              <a:t>полиморфистично поведение, което да не</a:t>
            </a:r>
            <a:br>
              <a:rPr lang="bg-BG" sz="3200" dirty="0" smtClean="0"/>
            </a:br>
            <a:r>
              <a:rPr lang="bg-BG" sz="3200" dirty="0" smtClean="0"/>
              <a:t>зависи от кода и да е лесно за промяна.</a:t>
            </a:r>
            <a:endParaRPr lang="bg-BG" sz="3200" dirty="0"/>
          </a:p>
          <a:p>
            <a:pPr marL="358775" indent="-358775">
              <a:lnSpc>
                <a:spcPct val="110000"/>
              </a:lnSpc>
            </a:pPr>
            <a:r>
              <a:rPr lang="bg-BG" sz="3200" dirty="0" smtClean="0"/>
              <a:t>Можем с лекота да добавим още машини</a:t>
            </a:r>
            <a:br>
              <a:rPr lang="bg-BG" sz="3200" dirty="0" smtClean="0"/>
            </a:br>
            <a:r>
              <a:rPr lang="bg-BG" sz="3200" dirty="0" smtClean="0"/>
              <a:t>без да счупим кода</a:t>
            </a:r>
            <a:r>
              <a:rPr lang="en-US" sz="3200" dirty="0" smtClean="0"/>
              <a:t>, </a:t>
            </a:r>
            <a:r>
              <a:rPr lang="bg-BG" sz="3200" smtClean="0"/>
              <a:t>като отразим и спецификите</a:t>
            </a:r>
            <a:br>
              <a:rPr lang="bg-BG" sz="3200" smtClean="0"/>
            </a:br>
            <a:r>
              <a:rPr lang="bg-BG" sz="3200" smtClean="0"/>
              <a:t>на всяка една от тях</a:t>
            </a:r>
            <a:r>
              <a:rPr lang="bg-BG" sz="3200" dirty="0" smtClean="0"/>
              <a:t/>
            </a:r>
            <a:br>
              <a:rPr lang="bg-BG" sz="3200" dirty="0" smtClean="0"/>
            </a:b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от тази задача</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523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Интерфейси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26</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3</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Компилатора вътрешно добавя</a:t>
            </a:r>
            <a:endParaRPr lang="en-US" dirty="0"/>
          </a:p>
        </p:txBody>
      </p:sp>
      <p:sp>
        <p:nvSpPr>
          <p:cNvPr id="793602" name="Rectangle 2"/>
          <p:cNvSpPr>
            <a:spLocks noGrp="1" noChangeArrowheads="1"/>
          </p:cNvSpPr>
          <p:nvPr>
            <p:ph type="title"/>
          </p:nvPr>
        </p:nvSpPr>
        <p:spPr/>
        <p:txBody>
          <a:bodyPr/>
          <a:lstStyle/>
          <a:p>
            <a:r>
              <a:rPr lang="bg-BG" dirty="0" smtClean="0"/>
              <a:t>Интерфейс</a:t>
            </a:r>
            <a:endParaRPr lang="en-US" dirty="0"/>
          </a:p>
        </p:txBody>
      </p:sp>
      <p:sp>
        <p:nvSpPr>
          <p:cNvPr id="14" name="Rectangle 13"/>
          <p:cNvSpPr>
            <a:spLocks noChangeArrowheads="1"/>
          </p:cNvSpPr>
          <p:nvPr/>
        </p:nvSpPr>
        <p:spPr bwMode="auto">
          <a:xfrm>
            <a:off x="2862990" y="1963284"/>
            <a:ext cx="6462845"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IPrintable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Print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2871562" y="4165519"/>
            <a:ext cx="6462845"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Public interface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IPrintable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void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rrow: Down 4"/>
          <p:cNvSpPr/>
          <p:nvPr/>
        </p:nvSpPr>
        <p:spPr>
          <a:xfrm>
            <a:off x="3916504" y="3348279"/>
            <a:ext cx="4159108" cy="812163"/>
          </a:xfrm>
          <a:prstGeom prst="down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sz="2800" dirty="0" smtClean="0">
                <a:ln>
                  <a:solidFill>
                    <a:schemeClr val="bg1"/>
                  </a:solidFill>
                </a:ln>
                <a:solidFill>
                  <a:schemeClr val="bg1"/>
                </a:solidFill>
              </a:rPr>
              <a:t>компилатор</a:t>
            </a:r>
            <a:endParaRPr lang="bg-BG" sz="2800" dirty="0">
              <a:ln>
                <a:solidFill>
                  <a:schemeClr val="bg1"/>
                </a:solidFill>
              </a:ln>
              <a:solidFill>
                <a:schemeClr val="bg1"/>
              </a:solidFill>
            </a:endParaRPr>
          </a:p>
        </p:txBody>
      </p:sp>
      <p:sp>
        <p:nvSpPr>
          <p:cNvPr id="13" name="AutoShape 20"/>
          <p:cNvSpPr>
            <a:spLocks noChangeArrowheads="1"/>
          </p:cNvSpPr>
          <p:nvPr/>
        </p:nvSpPr>
        <p:spPr bwMode="auto">
          <a:xfrm>
            <a:off x="7237412" y="5450224"/>
            <a:ext cx="3871800" cy="1042102"/>
          </a:xfrm>
          <a:prstGeom prst="wedgeRoundRectCallout">
            <a:avLst>
              <a:gd name="adj1" fmla="val -139864"/>
              <a:gd name="adj2" fmla="val -91606"/>
              <a:gd name="adj3" fmla="val 16667"/>
            </a:avLst>
          </a:prstGeom>
          <a:solidFill>
            <a:srgbClr val="663606"/>
          </a:solidFill>
          <a:ln w="9525" algn="ctr">
            <a:solidFill>
              <a:srgbClr val="F5FFE0"/>
            </a:solidFill>
            <a:miter lim="800000"/>
            <a:headEnd/>
            <a:tailEnd/>
          </a:ln>
          <a:effectLst/>
        </p:spPr>
        <p:txBody>
          <a:bodyPr anchor="ctr"/>
          <a:lstStyle/>
          <a:p>
            <a:pPr algn="ctr">
              <a:defRPr/>
            </a:pPr>
            <a:r>
              <a:rPr lang="bg-BG" sz="3200" b="1" dirty="0" smtClean="0">
                <a:effectLst>
                  <a:outerShdw blurRad="38100" dist="38100" dir="2700000" algn="tl">
                    <a:srgbClr val="000000">
                      <a:alpha val="43137"/>
                    </a:srgbClr>
                  </a:outerShdw>
                </a:effectLst>
              </a:rPr>
              <a:t>Добавя </a:t>
            </a:r>
            <a:r>
              <a:rPr lang="en-US" sz="3200" b="1" dirty="0" smtClean="0">
                <a:effectLst>
                  <a:outerShdw blurRad="38100" dist="38100" dir="2700000" algn="tl">
                    <a:srgbClr val="000000">
                      <a:alpha val="43137"/>
                    </a:srgbClr>
                  </a:outerShdw>
                </a:effectLst>
              </a:rPr>
              <a:t>public </a:t>
            </a:r>
            <a:r>
              <a:rPr lang="bg-BG" sz="3200" b="1" dirty="0" smtClean="0">
                <a:effectLst>
                  <a:outerShdw blurRad="38100" dist="38100" dir="2700000" algn="tl">
                    <a:srgbClr val="000000">
                      <a:alpha val="43137"/>
                    </a:srgbClr>
                  </a:outerShdw>
                </a:effectLst>
              </a:rPr>
              <a:t>за всички членове</a:t>
            </a:r>
            <a:endParaRPr lang="bg-BG" sz="3200" b="1" dirty="0">
              <a:effectLst>
                <a:outerShdw blurRad="38100" dist="38100" dir="2700000" algn="tl">
                  <a:srgbClr val="000000">
                    <a:alpha val="43137"/>
                  </a:srgbClr>
                </a:outerShdw>
              </a:effectLst>
            </a:endParaRPr>
          </a:p>
        </p:txBody>
      </p:sp>
      <p:sp>
        <p:nvSpPr>
          <p:cNvPr id="15" name="AutoShape 20"/>
          <p:cNvSpPr>
            <a:spLocks noChangeArrowheads="1"/>
          </p:cNvSpPr>
          <p:nvPr/>
        </p:nvSpPr>
        <p:spPr bwMode="auto">
          <a:xfrm>
            <a:off x="1" y="1963284"/>
            <a:ext cx="2665412" cy="1260423"/>
          </a:xfrm>
          <a:prstGeom prst="wedgeRoundRectCallout">
            <a:avLst>
              <a:gd name="adj1" fmla="val 61782"/>
              <a:gd name="adj2" fmla="val -28229"/>
              <a:gd name="adj3" fmla="val 16667"/>
            </a:avLst>
          </a:prstGeom>
          <a:solidFill>
            <a:srgbClr val="663606"/>
          </a:solidFill>
          <a:ln w="9525" algn="ctr">
            <a:solidFill>
              <a:srgbClr val="F5FFE0"/>
            </a:solidFill>
            <a:miter lim="800000"/>
            <a:headEnd/>
            <a:tailEnd/>
          </a:ln>
          <a:effectLst/>
        </p:spPr>
        <p:txBody>
          <a:bodyPr anchor="ctr"/>
          <a:lstStyle/>
          <a:p>
            <a:pPr algn="ctr">
              <a:defRPr/>
            </a:pPr>
            <a:r>
              <a:rPr lang="bg-BG" sz="2800" b="1" dirty="0" smtClean="0">
                <a:effectLst>
                  <a:outerShdw blurRad="38100" dist="38100" dir="2700000" algn="tl">
                    <a:srgbClr val="000000">
                      <a:alpha val="43137"/>
                    </a:srgbClr>
                  </a:outerShdw>
                </a:effectLst>
              </a:rPr>
              <a:t>Модификатор за достъп</a:t>
            </a:r>
            <a:endParaRPr lang="bg-BG" sz="2800" b="1" dirty="0">
              <a:effectLst>
                <a:outerShdw blurRad="38100" dist="38100" dir="2700000" algn="tl">
                  <a:srgbClr val="000000">
                    <a:alpha val="43137"/>
                  </a:srgbClr>
                </a:outerShdw>
              </a:effectLst>
            </a:endParaRPr>
          </a:p>
        </p:txBody>
      </p:sp>
      <p:sp>
        <p:nvSpPr>
          <p:cNvPr id="16" name="AutoShape 20"/>
          <p:cNvSpPr>
            <a:spLocks noChangeArrowheads="1"/>
          </p:cNvSpPr>
          <p:nvPr/>
        </p:nvSpPr>
        <p:spPr bwMode="auto">
          <a:xfrm>
            <a:off x="6627812" y="987521"/>
            <a:ext cx="2971800" cy="511799"/>
          </a:xfrm>
          <a:prstGeom prst="wedgeRoundRectCallout">
            <a:avLst>
              <a:gd name="adj1" fmla="val -88573"/>
              <a:gd name="adj2" fmla="val 157307"/>
              <a:gd name="adj3" fmla="val 16667"/>
            </a:avLst>
          </a:prstGeom>
          <a:solidFill>
            <a:srgbClr val="663606"/>
          </a:solidFill>
          <a:ln w="9525" algn="ctr">
            <a:solidFill>
              <a:srgbClr val="F5FFE0"/>
            </a:solidFill>
            <a:miter lim="800000"/>
            <a:headEnd/>
            <a:tailEnd/>
          </a:ln>
          <a:effectLst/>
        </p:spPr>
        <p:txBody>
          <a:bodyPr anchor="ctr"/>
          <a:lstStyle/>
          <a:p>
            <a:pPr algn="ctr">
              <a:defRPr/>
            </a:pPr>
            <a:r>
              <a:rPr lang="bg-BG" sz="2800" b="1" dirty="0" smtClean="0">
                <a:effectLst>
                  <a:outerShdw blurRad="38100" dist="38100" dir="2700000" algn="tl">
                    <a:srgbClr val="000000">
                      <a:alpha val="43137"/>
                    </a:srgbClr>
                  </a:outerShdw>
                </a:effectLst>
              </a:rPr>
              <a:t>Ключова дума</a:t>
            </a:r>
            <a:endParaRPr lang="bg-BG" sz="2800" b="1" dirty="0">
              <a:effectLst>
                <a:outerShdw blurRad="38100" dist="38100" dir="2700000" algn="tl">
                  <a:srgbClr val="000000">
                    <a:alpha val="43137"/>
                  </a:srgbClr>
                </a:outerShdw>
              </a:effectLst>
            </a:endParaRPr>
          </a:p>
        </p:txBody>
      </p:sp>
      <p:sp>
        <p:nvSpPr>
          <p:cNvPr id="17" name="AutoShape 20"/>
          <p:cNvSpPr>
            <a:spLocks noChangeArrowheads="1"/>
          </p:cNvSpPr>
          <p:nvPr/>
        </p:nvSpPr>
        <p:spPr bwMode="auto">
          <a:xfrm>
            <a:off x="8596551" y="2711908"/>
            <a:ext cx="1460262" cy="511799"/>
          </a:xfrm>
          <a:prstGeom prst="wedgeRoundRectCallout">
            <a:avLst>
              <a:gd name="adj1" fmla="val -108968"/>
              <a:gd name="adj2" fmla="val -107253"/>
              <a:gd name="adj3" fmla="val 16667"/>
            </a:avLst>
          </a:prstGeom>
          <a:solidFill>
            <a:srgbClr val="663606"/>
          </a:solidFill>
          <a:ln w="9525" algn="ctr">
            <a:solidFill>
              <a:srgbClr val="F5FFE0"/>
            </a:solidFill>
            <a:miter lim="800000"/>
            <a:headEnd/>
            <a:tailEnd/>
          </a:ln>
          <a:effectLst/>
        </p:spPr>
        <p:txBody>
          <a:bodyPr anchor="ctr"/>
          <a:lstStyle/>
          <a:p>
            <a:pPr algn="ctr">
              <a:defRPr/>
            </a:pPr>
            <a:r>
              <a:rPr lang="bg-BG" sz="2800" b="1" dirty="0" smtClean="0">
                <a:effectLst>
                  <a:outerShdw blurRad="38100" dist="38100" dir="2700000" algn="tl">
                    <a:srgbClr val="000000">
                      <a:alpha val="43137"/>
                    </a:srgbClr>
                  </a:outerShdw>
                </a:effectLst>
              </a:rPr>
              <a:t>Име</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3319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 grpId="0" animBg="1"/>
      <p:bldP spid="13"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Имплементацията на</a:t>
            </a:r>
            <a:r>
              <a:rPr lang="en-US" dirty="0"/>
              <a:t/>
            </a:r>
            <a:br>
              <a:rPr lang="en-US" dirty="0"/>
            </a:br>
            <a:r>
              <a:rPr lang="en-US" dirty="0" smtClean="0">
                <a:latin typeface="Consolas" panose="020B0609020204030204" pitchFamily="49" charset="0"/>
              </a:rPr>
              <a:t>Print()</a:t>
            </a:r>
            <a:r>
              <a:rPr lang="bg-BG" dirty="0">
                <a:latin typeface="Consolas" panose="020B0609020204030204" pitchFamily="49" charset="0"/>
              </a:rPr>
              <a:t> </a:t>
            </a:r>
            <a:r>
              <a:rPr lang="bg-BG" dirty="0" smtClean="0">
                <a:latin typeface="Consolas" panose="020B0609020204030204" pitchFamily="49" charset="0"/>
              </a:rPr>
              <a:t>се задава</a:t>
            </a:r>
            <a:r>
              <a:rPr lang="en-US" dirty="0" smtClean="0">
                <a:latin typeface="Consolas" panose="020B0609020204030204" pitchFamily="49" charset="0"/>
              </a:rPr>
              <a:t/>
            </a:r>
            <a:br>
              <a:rPr lang="en-US" dirty="0" smtClean="0">
                <a:latin typeface="Consolas" panose="020B0609020204030204" pitchFamily="49" charset="0"/>
              </a:rPr>
            </a:br>
            <a:r>
              <a:rPr lang="bg-BG" dirty="0" smtClean="0">
                <a:latin typeface="Consolas" panose="020B0609020204030204" pitchFamily="49" charset="0"/>
              </a:rPr>
              <a:t>в класа </a:t>
            </a:r>
            <a:r>
              <a:rPr lang="en-US" dirty="0" smtClean="0">
                <a:latin typeface="Consolas" panose="020B0609020204030204" pitchFamily="49" charset="0"/>
              </a:rPr>
              <a:t>Document</a:t>
            </a:r>
            <a:endParaRPr lang="en-US" dirty="0"/>
          </a:p>
        </p:txBody>
      </p:sp>
      <p:sp>
        <p:nvSpPr>
          <p:cNvPr id="793602" name="Rectangle 2"/>
          <p:cNvSpPr>
            <a:spLocks noGrp="1" noChangeArrowheads="1"/>
          </p:cNvSpPr>
          <p:nvPr>
            <p:ph type="title"/>
          </p:nvPr>
        </p:nvSpPr>
        <p:spPr/>
        <p:txBody>
          <a:bodyPr/>
          <a:lstStyle/>
          <a:p>
            <a:r>
              <a:rPr lang="bg-BG" dirty="0" smtClean="0"/>
              <a:t>Пример за интерфейс</a:t>
            </a:r>
            <a:endParaRPr lang="en-US" dirty="0"/>
          </a:p>
        </p:txBody>
      </p:sp>
      <p:sp>
        <p:nvSpPr>
          <p:cNvPr id="14" name="Rectangle 13"/>
          <p:cNvSpPr>
            <a:spLocks noChangeArrowheads="1"/>
          </p:cNvSpPr>
          <p:nvPr/>
        </p:nvSpPr>
        <p:spPr bwMode="auto">
          <a:xfrm>
            <a:off x="5699012" y="1226372"/>
            <a:ext cx="5867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interface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rintable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Print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8" name="Rectangle 17"/>
          <p:cNvSpPr>
            <a:spLocks noChangeArrowheads="1"/>
          </p:cNvSpPr>
          <p:nvPr/>
        </p:nvSpPr>
        <p:spPr bwMode="auto">
          <a:xfrm>
            <a:off x="383687" y="3554793"/>
            <a:ext cx="11182725" cy="255454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rPr>
              <a:t>class Document </a:t>
            </a:r>
            <a:r>
              <a:rPr lang="en-US" sz="3200" b="1" noProof="1" smtClean="0">
                <a:solidFill>
                  <a:srgbClr val="FBEEDC"/>
                </a:solidFill>
                <a:effectLst>
                  <a:outerShdw blurRad="38100" dist="38100" dir="2700000" algn="tl">
                    <a:srgbClr val="000000">
                      <a:alpha val="43137"/>
                    </a:srgbClr>
                  </a:outerShdw>
                </a:effectLst>
                <a:latin typeface="Consolas" pitchFamily="49" charset="0"/>
              </a:rPr>
              <a:t>: IPrintable</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rPr>
              <a:t>{  </a:t>
            </a:r>
            <a:endParaRPr lang="en-US" sz="32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3200" b="1" noProof="1">
                <a:solidFill>
                  <a:srgbClr val="FBEEDC"/>
                </a:solidFill>
                <a:effectLst>
                  <a:outerShdw blurRad="38100" dist="38100" dir="2700000" algn="tl">
                    <a:srgbClr val="000000">
                      <a:alpha val="43137"/>
                    </a:srgbClr>
                  </a:outerShdw>
                </a:effectLst>
                <a:latin typeface="Consolas" pitchFamily="49" charset="0"/>
              </a:rPr>
              <a:t>void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rPr>
              <a:t>Print</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rPr>
              <a:t>() </a:t>
            </a:r>
            <a:endPar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endParaRPr>
          </a:p>
          <a:p>
            <a:pPr fontAlgn="base"/>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rPr>
              <a:t>{ Console.ReadLine("</a:t>
            </a:r>
            <a:r>
              <a:rPr lang="en-US" sz="3200" b="1" noProof="1">
                <a:solidFill>
                  <a:srgbClr val="FBEEDC"/>
                </a:solidFill>
                <a:effectLst>
                  <a:outerShdw blurRad="38100" dist="38100" dir="2700000" algn="tl">
                    <a:srgbClr val="000000">
                      <a:alpha val="43137"/>
                    </a:srgbClr>
                  </a:outerShdw>
                </a:effectLst>
                <a:latin typeface="Consolas" pitchFamily="49" charset="0"/>
              </a:rPr>
              <a:t>Hello</a:t>
            </a:r>
            <a:r>
              <a:rPr lang="en-US" sz="32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3849494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5</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Връзка между класове и интерфейси</a:t>
            </a:r>
            <a:endParaRPr lang="en-US" dirty="0"/>
          </a:p>
          <a:p>
            <a:endParaRPr lang="en-US" dirty="0"/>
          </a:p>
          <a:p>
            <a:endParaRPr lang="en-US" dirty="0"/>
          </a:p>
          <a:p>
            <a:endParaRPr lang="en-US" sz="2000" dirty="0"/>
          </a:p>
          <a:p>
            <a:r>
              <a:rPr lang="bg-BG" dirty="0" smtClean="0"/>
              <a:t>Множествено наследяване</a:t>
            </a:r>
            <a:endParaRPr lang="en-US" dirty="0"/>
          </a:p>
        </p:txBody>
      </p:sp>
      <p:sp>
        <p:nvSpPr>
          <p:cNvPr id="793602" name="Rectangle 2"/>
          <p:cNvSpPr>
            <a:spLocks noGrp="1" noChangeArrowheads="1"/>
          </p:cNvSpPr>
          <p:nvPr>
            <p:ph type="title"/>
          </p:nvPr>
        </p:nvSpPr>
        <p:spPr/>
        <p:txBody>
          <a:bodyPr>
            <a:normAutofit/>
          </a:bodyPr>
          <a:lstStyle/>
          <a:p>
            <a:r>
              <a:rPr lang="bg-BG" dirty="0" smtClean="0"/>
              <a:t>Множествено наследяване</a:t>
            </a:r>
            <a:endParaRPr lang="en-US" dirty="0">
              <a:latin typeface="Consolas" panose="020B0609020204030204" pitchFamily="49" charset="0"/>
            </a:endParaRPr>
          </a:p>
        </p:txBody>
      </p:sp>
      <p:sp>
        <p:nvSpPr>
          <p:cNvPr id="23" name="Text Box 18"/>
          <p:cNvSpPr txBox="1">
            <a:spLocks noChangeArrowheads="1"/>
          </p:cNvSpPr>
          <p:nvPr/>
        </p:nvSpPr>
        <p:spPr bwMode="auto">
          <a:xfrm>
            <a:off x="4799012" y="1905000"/>
            <a:ext cx="2146218" cy="427473"/>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2" name="TextBox 1"/>
          <p:cNvSpPr txBox="1"/>
          <p:nvPr/>
        </p:nvSpPr>
        <p:spPr>
          <a:xfrm>
            <a:off x="5403337" y="2394985"/>
            <a:ext cx="2473241" cy="523220"/>
          </a:xfrm>
          <a:prstGeom prst="rect">
            <a:avLst/>
          </a:prstGeom>
          <a:noFill/>
        </p:spPr>
        <p:txBody>
          <a:bodyPr wrap="none" rtlCol="0">
            <a:spAutoFit/>
          </a:bodyPr>
          <a:lstStyle/>
          <a:p>
            <a:r>
              <a:rPr lang="bg-BG" sz="2800" dirty="0"/>
              <a:t>и</a:t>
            </a:r>
            <a:r>
              <a:rPr lang="bg-BG" sz="2800" dirty="0" smtClean="0"/>
              <a:t>мплементира</a:t>
            </a:r>
            <a:endParaRPr lang="bg-BG" sz="2800" dirty="0"/>
          </a:p>
        </p:txBody>
      </p:sp>
      <p:sp>
        <p:nvSpPr>
          <p:cNvPr id="26" name="TextBox 25"/>
          <p:cNvSpPr txBox="1"/>
          <p:nvPr/>
        </p:nvSpPr>
        <p:spPr>
          <a:xfrm>
            <a:off x="1642861" y="2384805"/>
            <a:ext cx="1854995" cy="523220"/>
          </a:xfrm>
          <a:prstGeom prst="rect">
            <a:avLst/>
          </a:prstGeom>
          <a:noFill/>
        </p:spPr>
        <p:txBody>
          <a:bodyPr wrap="none" rtlCol="0">
            <a:spAutoFit/>
          </a:bodyPr>
          <a:lstStyle/>
          <a:p>
            <a:r>
              <a:rPr lang="bg-BG" sz="2800" dirty="0" smtClean="0"/>
              <a:t>разширява</a:t>
            </a:r>
            <a:endParaRPr lang="bg-BG" sz="2800" dirty="0"/>
          </a:p>
        </p:txBody>
      </p:sp>
      <p:sp>
        <p:nvSpPr>
          <p:cNvPr id="28" name="TextBox 27"/>
          <p:cNvSpPr txBox="1"/>
          <p:nvPr/>
        </p:nvSpPr>
        <p:spPr>
          <a:xfrm>
            <a:off x="9066212" y="2389528"/>
            <a:ext cx="1854995" cy="954107"/>
          </a:xfrm>
          <a:prstGeom prst="rect">
            <a:avLst/>
          </a:prstGeom>
          <a:noFill/>
        </p:spPr>
        <p:txBody>
          <a:bodyPr wrap="none" rtlCol="0">
            <a:spAutoFit/>
          </a:bodyPr>
          <a:lstStyle/>
          <a:p>
            <a:r>
              <a:rPr lang="bg-BG" sz="2800" dirty="0"/>
              <a:t>разширява</a:t>
            </a:r>
          </a:p>
          <a:p>
            <a:endParaRPr lang="bg-BG" sz="2800" dirty="0"/>
          </a:p>
        </p:txBody>
      </p:sp>
      <p:cxnSp>
        <p:nvCxnSpPr>
          <p:cNvPr id="29" name="Straight Arrow Connector 28"/>
          <p:cNvCxnSpPr>
            <a:cxnSpLocks/>
          </p:cNvCxnSpPr>
          <p:nvPr/>
        </p:nvCxnSpPr>
        <p:spPr>
          <a:xfrm flipV="1">
            <a:off x="1370012" y="2350265"/>
            <a:ext cx="1" cy="6950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 Box 18"/>
          <p:cNvSpPr txBox="1">
            <a:spLocks noChangeArrowheads="1"/>
          </p:cNvSpPr>
          <p:nvPr/>
        </p:nvSpPr>
        <p:spPr bwMode="auto">
          <a:xfrm>
            <a:off x="8467340" y="3046066"/>
            <a:ext cx="2146218" cy="439968"/>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33" name="Text Box 18"/>
          <p:cNvSpPr txBox="1">
            <a:spLocks noChangeArrowheads="1"/>
          </p:cNvSpPr>
          <p:nvPr/>
        </p:nvSpPr>
        <p:spPr bwMode="auto">
          <a:xfrm>
            <a:off x="8467340" y="1909210"/>
            <a:ext cx="2146218" cy="423263"/>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34" name="Text Box 18"/>
          <p:cNvSpPr txBox="1">
            <a:spLocks noChangeArrowheads="1"/>
          </p:cNvSpPr>
          <p:nvPr/>
        </p:nvSpPr>
        <p:spPr bwMode="auto">
          <a:xfrm>
            <a:off x="4799012" y="3063085"/>
            <a:ext cx="2146218" cy="422949"/>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Клас</a:t>
            </a:r>
            <a:endParaRPr lang="en-US" b="1" noProof="1">
              <a:effectLst>
                <a:outerShdw blurRad="38100" dist="38100" dir="2700000" algn="tl">
                  <a:srgbClr val="000000">
                    <a:alpha val="43137"/>
                  </a:srgbClr>
                </a:outerShdw>
              </a:effectLst>
              <a:latin typeface="Consolas" pitchFamily="49" charset="0"/>
            </a:endParaRPr>
          </a:p>
        </p:txBody>
      </p:sp>
      <p:sp>
        <p:nvSpPr>
          <p:cNvPr id="35" name="Text Box 18"/>
          <p:cNvSpPr txBox="1">
            <a:spLocks noChangeArrowheads="1"/>
          </p:cNvSpPr>
          <p:nvPr/>
        </p:nvSpPr>
        <p:spPr bwMode="auto">
          <a:xfrm>
            <a:off x="1125547" y="3063085"/>
            <a:ext cx="2146218" cy="422949"/>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Клас</a:t>
            </a:r>
            <a:endParaRPr lang="en-US" b="1" noProof="1">
              <a:effectLst>
                <a:outerShdw blurRad="38100" dist="38100" dir="2700000" algn="tl">
                  <a:srgbClr val="000000">
                    <a:alpha val="43137"/>
                  </a:srgbClr>
                </a:outerShdw>
              </a:effectLst>
              <a:latin typeface="Consolas" pitchFamily="49" charset="0"/>
            </a:endParaRPr>
          </a:p>
        </p:txBody>
      </p:sp>
      <p:sp>
        <p:nvSpPr>
          <p:cNvPr id="36" name="Text Box 18"/>
          <p:cNvSpPr txBox="1">
            <a:spLocks noChangeArrowheads="1"/>
          </p:cNvSpPr>
          <p:nvPr/>
        </p:nvSpPr>
        <p:spPr bwMode="auto">
          <a:xfrm>
            <a:off x="1130684" y="1905000"/>
            <a:ext cx="2146218" cy="427473"/>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Клас</a:t>
            </a:r>
            <a:endParaRPr lang="en-US" b="1" noProof="1">
              <a:effectLst>
                <a:outerShdw blurRad="38100" dist="38100" dir="2700000" algn="tl">
                  <a:srgbClr val="000000">
                    <a:alpha val="43137"/>
                  </a:srgbClr>
                </a:outerShdw>
              </a:effectLst>
              <a:latin typeface="Consolas" pitchFamily="49" charset="0"/>
            </a:endParaRPr>
          </a:p>
        </p:txBody>
      </p:sp>
      <p:sp>
        <p:nvSpPr>
          <p:cNvPr id="39" name="Text Box 18"/>
          <p:cNvSpPr txBox="1">
            <a:spLocks noChangeArrowheads="1"/>
          </p:cNvSpPr>
          <p:nvPr/>
        </p:nvSpPr>
        <p:spPr bwMode="auto">
          <a:xfrm>
            <a:off x="1903412" y="5707579"/>
            <a:ext cx="2146218" cy="457200"/>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itchFamily="49" charset="0"/>
              </a:rPr>
              <a:t>Клас</a:t>
            </a:r>
            <a:endParaRPr lang="en-US" b="1" noProof="1">
              <a:effectLst>
                <a:outerShdw blurRad="38100" dist="38100" dir="2700000" algn="tl">
                  <a:srgbClr val="000000">
                    <a:alpha val="43137"/>
                  </a:srgbClr>
                </a:outerShdw>
              </a:effectLst>
              <a:latin typeface="Consolas" pitchFamily="49" charset="0"/>
            </a:endParaRPr>
          </a:p>
        </p:txBody>
      </p:sp>
      <p:sp>
        <p:nvSpPr>
          <p:cNvPr id="42" name="Text Box 18"/>
          <p:cNvSpPr txBox="1">
            <a:spLocks noChangeArrowheads="1"/>
          </p:cNvSpPr>
          <p:nvPr/>
        </p:nvSpPr>
        <p:spPr bwMode="auto">
          <a:xfrm>
            <a:off x="3122612" y="4515512"/>
            <a:ext cx="2146218" cy="475766"/>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43" name="Text Box 18"/>
          <p:cNvSpPr txBox="1">
            <a:spLocks noChangeArrowheads="1"/>
          </p:cNvSpPr>
          <p:nvPr/>
        </p:nvSpPr>
        <p:spPr bwMode="auto">
          <a:xfrm>
            <a:off x="525503" y="4517124"/>
            <a:ext cx="2146218" cy="475766"/>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44" name="Text Box 18"/>
          <p:cNvSpPr txBox="1">
            <a:spLocks noChangeArrowheads="1"/>
          </p:cNvSpPr>
          <p:nvPr/>
        </p:nvSpPr>
        <p:spPr bwMode="auto">
          <a:xfrm>
            <a:off x="6144437" y="4515512"/>
            <a:ext cx="2146218" cy="475766"/>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45" name="Text Box 18"/>
          <p:cNvSpPr txBox="1">
            <a:spLocks noChangeArrowheads="1"/>
          </p:cNvSpPr>
          <p:nvPr/>
        </p:nvSpPr>
        <p:spPr bwMode="auto">
          <a:xfrm>
            <a:off x="8761412" y="4515512"/>
            <a:ext cx="2146218" cy="475766"/>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sp>
        <p:nvSpPr>
          <p:cNvPr id="46" name="Text Box 18"/>
          <p:cNvSpPr txBox="1">
            <a:spLocks noChangeArrowheads="1"/>
          </p:cNvSpPr>
          <p:nvPr/>
        </p:nvSpPr>
        <p:spPr bwMode="auto">
          <a:xfrm>
            <a:off x="7430743" y="5689013"/>
            <a:ext cx="2146218" cy="475766"/>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itchFamily="49" charset="0"/>
              </a:rPr>
              <a:t>Интерфейс</a:t>
            </a:r>
            <a:endParaRPr lang="en-US" b="1" noProof="1">
              <a:effectLst>
                <a:outerShdw blurRad="38100" dist="38100" dir="2700000" algn="tl">
                  <a:srgbClr val="000000">
                    <a:alpha val="43137"/>
                  </a:srgbClr>
                </a:outerShdw>
              </a:effectLst>
              <a:latin typeface="Consolas" pitchFamily="49" charset="0"/>
            </a:endParaRPr>
          </a:p>
        </p:txBody>
      </p:sp>
      <p:cxnSp>
        <p:nvCxnSpPr>
          <p:cNvPr id="47" name="Straight Arrow Connector 46"/>
          <p:cNvCxnSpPr>
            <a:cxnSpLocks/>
          </p:cNvCxnSpPr>
          <p:nvPr/>
        </p:nvCxnSpPr>
        <p:spPr>
          <a:xfrm flipV="1">
            <a:off x="8859744" y="2335182"/>
            <a:ext cx="1" cy="6950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V="1">
            <a:off x="5180012" y="2347732"/>
            <a:ext cx="1" cy="69502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43" idx="2"/>
          </p:cNvCxnSpPr>
          <p:nvPr/>
        </p:nvCxnSpPr>
        <p:spPr>
          <a:xfrm flipH="1" flipV="1">
            <a:off x="1598612" y="4992890"/>
            <a:ext cx="1355944" cy="7146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39" idx="0"/>
            <a:endCxn id="42" idx="2"/>
          </p:cNvCxnSpPr>
          <p:nvPr/>
        </p:nvCxnSpPr>
        <p:spPr>
          <a:xfrm flipV="1">
            <a:off x="2976521" y="4991278"/>
            <a:ext cx="1219200" cy="71630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46" idx="0"/>
            <a:endCxn id="45" idx="2"/>
          </p:cNvCxnSpPr>
          <p:nvPr/>
        </p:nvCxnSpPr>
        <p:spPr>
          <a:xfrm flipV="1">
            <a:off x="8503852" y="4991278"/>
            <a:ext cx="1330669" cy="697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6" idx="0"/>
          </p:cNvCxnSpPr>
          <p:nvPr/>
        </p:nvCxnSpPr>
        <p:spPr>
          <a:xfrm flipH="1" flipV="1">
            <a:off x="7160158" y="4972357"/>
            <a:ext cx="1343694" cy="7166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523412" y="5069075"/>
            <a:ext cx="1854995" cy="523220"/>
          </a:xfrm>
          <a:prstGeom prst="rect">
            <a:avLst/>
          </a:prstGeom>
          <a:noFill/>
        </p:spPr>
        <p:txBody>
          <a:bodyPr wrap="none" rtlCol="0">
            <a:spAutoFit/>
          </a:bodyPr>
          <a:lstStyle/>
          <a:p>
            <a:r>
              <a:rPr lang="bg-BG" sz="2800" dirty="0" smtClean="0"/>
              <a:t>разширява</a:t>
            </a:r>
            <a:endParaRPr lang="bg-BG" sz="2800" dirty="0"/>
          </a:p>
        </p:txBody>
      </p:sp>
      <p:sp>
        <p:nvSpPr>
          <p:cNvPr id="60" name="TextBox 59"/>
          <p:cNvSpPr txBox="1"/>
          <p:nvPr/>
        </p:nvSpPr>
        <p:spPr>
          <a:xfrm>
            <a:off x="3951634" y="5087818"/>
            <a:ext cx="2473241" cy="523220"/>
          </a:xfrm>
          <a:prstGeom prst="rect">
            <a:avLst/>
          </a:prstGeom>
          <a:noFill/>
        </p:spPr>
        <p:txBody>
          <a:bodyPr wrap="none" rtlCol="0">
            <a:spAutoFit/>
          </a:bodyPr>
          <a:lstStyle/>
          <a:p>
            <a:r>
              <a:rPr lang="bg-BG" sz="2800" dirty="0" smtClean="0"/>
              <a:t>имплементира</a:t>
            </a:r>
            <a:endParaRPr lang="bg-BG" sz="2800" dirty="0"/>
          </a:p>
        </p:txBody>
      </p:sp>
    </p:spTree>
    <p:extLst>
      <p:ext uri="{BB962C8B-B14F-4D97-AF65-F5344CB8AC3E}">
        <p14:creationId xmlns:p14="http://schemas.microsoft.com/office/powerpoint/2010/main" val="1707711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43" grpId="0" animBg="1"/>
      <p:bldP spid="44" grpId="0" animBg="1"/>
      <p:bldP spid="45" grpId="0" animBg="1"/>
      <p:bldP spid="46" grpId="0" animBg="1"/>
      <p:bldP spid="59"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6</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Създайте проект, който съдържа интерфейс за рисуваеми обекти</a:t>
            </a:r>
            <a:endParaRPr lang="en-US" dirty="0"/>
          </a:p>
          <a:p>
            <a:r>
              <a:rPr lang="bg-BG" dirty="0" smtClean="0"/>
              <a:t>Имплементирайте два типа фигури</a:t>
            </a:r>
            <a:r>
              <a:rPr lang="en-US" dirty="0" smtClean="0"/>
              <a:t>: </a:t>
            </a:r>
            <a:r>
              <a:rPr lang="en-US" dirty="0"/>
              <a:t/>
            </a:r>
            <a:br>
              <a:rPr lang="en-US" dirty="0"/>
            </a:br>
            <a:r>
              <a:rPr lang="bg-BG" dirty="0" smtClean="0"/>
              <a:t>Кръг и правоъгълник</a:t>
            </a:r>
            <a:endParaRPr lang="en-US" dirty="0"/>
          </a:p>
          <a:p>
            <a:r>
              <a:rPr lang="bg-BG" dirty="0" smtClean="0"/>
              <a:t>И двата класа трябва да отпечатват на конзолата фигурата си със</a:t>
            </a:r>
            <a:r>
              <a:rPr lang="en-US" dirty="0" smtClean="0"/>
              <a:t> </a:t>
            </a:r>
            <a:r>
              <a:rPr lang="en-US" dirty="0"/>
              <a:t>"*".</a:t>
            </a:r>
          </a:p>
        </p:txBody>
      </p:sp>
      <p:sp>
        <p:nvSpPr>
          <p:cNvPr id="793602" name="Rectangle 2"/>
          <p:cNvSpPr>
            <a:spLocks noGrp="1" noChangeArrowheads="1"/>
          </p:cNvSpPr>
          <p:nvPr>
            <p:ph type="title"/>
          </p:nvPr>
        </p:nvSpPr>
        <p:spPr/>
        <p:txBody>
          <a:bodyPr/>
          <a:lstStyle/>
          <a:p>
            <a:r>
              <a:rPr lang="bg-BG" dirty="0" smtClean="0"/>
              <a:t>Задача</a:t>
            </a:r>
            <a:r>
              <a:rPr lang="en-US" dirty="0" smtClean="0"/>
              <a:t>: </a:t>
            </a:r>
            <a:r>
              <a:rPr lang="bg-BG" dirty="0" smtClean="0"/>
              <a:t>Фигури</a:t>
            </a:r>
            <a:endParaRPr lang="en-US" dirty="0"/>
          </a:p>
        </p:txBody>
      </p:sp>
      <p:grpSp>
        <p:nvGrpSpPr>
          <p:cNvPr id="8" name="Group 7"/>
          <p:cNvGrpSpPr/>
          <p:nvPr/>
        </p:nvGrpSpPr>
        <p:grpSpPr>
          <a:xfrm>
            <a:off x="641425" y="4846533"/>
            <a:ext cx="3598731" cy="1630467"/>
            <a:chOff x="-307258" y="1714897"/>
            <a:chExt cx="1971792" cy="1630467"/>
          </a:xfrm>
        </p:grpSpPr>
        <p:sp>
          <p:nvSpPr>
            <p:cNvPr id="9" name="Rectangle 3"/>
            <p:cNvSpPr>
              <a:spLocks noChangeArrowheads="1"/>
            </p:cNvSpPr>
            <p:nvPr/>
          </p:nvSpPr>
          <p:spPr bwMode="auto">
            <a:xfrm>
              <a:off x="-306388" y="1714897"/>
              <a:ext cx="1970922" cy="1066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&lt;&lt;Drawable&gt;&gt;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Circle</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258" y="2781697"/>
              <a:ext cx="197092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bg-BG" sz="2800" b="1" noProof="1" smtClean="0">
                  <a:latin typeface="Consolas" panose="020B0609020204030204" pitchFamily="49" charset="0"/>
                </a:rPr>
                <a:t>+</a:t>
              </a:r>
              <a:r>
                <a:rPr lang="en-US" sz="2800" b="1" noProof="1" smtClean="0">
                  <a:latin typeface="Consolas" panose="020B0609020204030204" pitchFamily="49" charset="0"/>
                </a:rPr>
                <a:t>Radius</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000" b="1" noProof="1">
                <a:latin typeface="Consolas" panose="020B0609020204030204" pitchFamily="49" charset="0"/>
              </a:endParaRPr>
            </a:p>
          </p:txBody>
        </p:sp>
      </p:grpSp>
      <p:grpSp>
        <p:nvGrpSpPr>
          <p:cNvPr id="15" name="Group 14"/>
          <p:cNvGrpSpPr/>
          <p:nvPr/>
        </p:nvGrpSpPr>
        <p:grpSpPr>
          <a:xfrm>
            <a:off x="4721693" y="4465424"/>
            <a:ext cx="3429001" cy="2011576"/>
            <a:chOff x="-306388" y="1581920"/>
            <a:chExt cx="1878795" cy="2011576"/>
          </a:xfrm>
        </p:grpSpPr>
        <p:sp>
          <p:nvSpPr>
            <p:cNvPr id="17" name="Rectangle 3"/>
            <p:cNvSpPr>
              <a:spLocks noChangeArrowheads="1"/>
            </p:cNvSpPr>
            <p:nvPr/>
          </p:nvSpPr>
          <p:spPr bwMode="auto">
            <a:xfrm>
              <a:off x="-306388" y="1581920"/>
              <a:ext cx="1878795" cy="1066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&lt;&lt;Drawable&gt;&gt;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Rectangle</a:t>
              </a:r>
            </a:p>
          </p:txBody>
        </p:sp>
        <p:sp>
          <p:nvSpPr>
            <p:cNvPr id="20" name="Rectangle 4"/>
            <p:cNvSpPr>
              <a:spLocks noChangeArrowheads="1"/>
            </p:cNvSpPr>
            <p:nvPr/>
          </p:nvSpPr>
          <p:spPr bwMode="auto">
            <a:xfrm>
              <a:off x="-306388" y="2651771"/>
              <a:ext cx="1878795" cy="94172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-Width</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-Height</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800" b="1" noProof="1">
                <a:latin typeface="Consolas" panose="020B0609020204030204" pitchFamily="49" charset="0"/>
              </a:endParaRPr>
            </a:p>
          </p:txBody>
        </p:sp>
      </p:grpSp>
      <p:grpSp>
        <p:nvGrpSpPr>
          <p:cNvPr id="35" name="Group 34"/>
          <p:cNvGrpSpPr/>
          <p:nvPr/>
        </p:nvGrpSpPr>
        <p:grpSpPr>
          <a:xfrm>
            <a:off x="8105270" y="1874513"/>
            <a:ext cx="3124200" cy="1523811"/>
            <a:chOff x="5561362" y="1464774"/>
            <a:chExt cx="3124200" cy="1523811"/>
          </a:xfrm>
        </p:grpSpPr>
        <p:sp>
          <p:nvSpPr>
            <p:cNvPr id="38" name="Rectangle 3"/>
            <p:cNvSpPr>
              <a:spLocks noChangeArrowheads="1"/>
            </p:cNvSpPr>
            <p:nvPr/>
          </p:nvSpPr>
          <p:spPr bwMode="auto">
            <a:xfrm>
              <a:off x="5561362" y="1464774"/>
              <a:ext cx="3124200" cy="9450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&lt;&lt;interface&gt;&gt;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Drawable</a:t>
              </a:r>
              <a:endParaRPr lang="en-US" sz="1800" b="1" noProof="1">
                <a:solidFill>
                  <a:schemeClr val="tx2">
                    <a:lumMod val="75000"/>
                  </a:schemeClr>
                </a:solidFill>
                <a:latin typeface="Consolas" panose="020B0609020204030204" pitchFamily="49" charset="0"/>
              </a:endParaRPr>
            </a:p>
          </p:txBody>
        </p:sp>
        <p:sp>
          <p:nvSpPr>
            <p:cNvPr id="37" name="Rectangle 4"/>
            <p:cNvSpPr>
              <a:spLocks noChangeArrowheads="1"/>
            </p:cNvSpPr>
            <p:nvPr/>
          </p:nvSpPr>
          <p:spPr bwMode="auto">
            <a:xfrm>
              <a:off x="5561362" y="2424918"/>
              <a:ext cx="3124200"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+Draw()</a:t>
              </a:r>
              <a:endParaRPr lang="en-US" sz="2000" b="1" noProof="1">
                <a:latin typeface="Consolas" panose="020B0609020204030204" pitchFamily="49" charset="0"/>
              </a:endParaRPr>
            </a:p>
          </p:txBody>
        </p:sp>
      </p:grpSp>
      <p:sp>
        <p:nvSpPr>
          <p:cNvPr id="34" name="Rectangle 33"/>
          <p:cNvSpPr/>
          <p:nvPr/>
        </p:nvSpPr>
        <p:spPr>
          <a:xfrm>
            <a:off x="9334024" y="4753808"/>
            <a:ext cx="1789588" cy="131178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0" name="Oval 39"/>
          <p:cNvSpPr/>
          <p:nvPr/>
        </p:nvSpPr>
        <p:spPr>
          <a:xfrm>
            <a:off x="10645024" y="4329358"/>
            <a:ext cx="914400" cy="914400"/>
          </a:xfrm>
          <a:prstGeom prst="ellipse">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7" name="Oval 46"/>
          <p:cNvSpPr/>
          <p:nvPr/>
        </p:nvSpPr>
        <p:spPr>
          <a:xfrm>
            <a:off x="9347560" y="5151188"/>
            <a:ext cx="914400" cy="914400"/>
          </a:xfrm>
          <a:prstGeom prst="ellipse">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9889484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793602" name="Rectangle 2"/>
          <p:cNvSpPr>
            <a:spLocks noGrp="1" noChangeArrowheads="1"/>
          </p:cNvSpPr>
          <p:nvPr>
            <p:ph type="title"/>
          </p:nvPr>
        </p:nvSpPr>
        <p:spPr>
          <a:xfrm>
            <a:off x="188815" y="0"/>
            <a:ext cx="9577597" cy="1110780"/>
          </a:xfrm>
        </p:spPr>
        <p:txBody>
          <a:bodyPr/>
          <a:lstStyle/>
          <a:p>
            <a:r>
              <a:rPr lang="bg-BG" dirty="0" smtClean="0"/>
              <a:t>Решение</a:t>
            </a:r>
            <a:r>
              <a:rPr lang="en-US" dirty="0" smtClean="0"/>
              <a:t>: </a:t>
            </a:r>
            <a:r>
              <a:rPr lang="bg-BG" dirty="0"/>
              <a:t>Фигури</a:t>
            </a:r>
            <a:endParaRPr lang="en-US" dirty="0"/>
          </a:p>
        </p:txBody>
      </p:sp>
      <p:sp>
        <p:nvSpPr>
          <p:cNvPr id="18" name="Rectangle 17"/>
          <p:cNvSpPr>
            <a:spLocks noChangeArrowheads="1"/>
          </p:cNvSpPr>
          <p:nvPr/>
        </p:nvSpPr>
        <p:spPr bwMode="auto">
          <a:xfrm>
            <a:off x="531813" y="1143000"/>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interface </a:t>
            </a:r>
            <a:r>
              <a:rPr lang="en-US" sz="2800" b="1" noProof="1" smtClean="0">
                <a:solidFill>
                  <a:srgbClr val="FBEEDC"/>
                </a:solidFill>
                <a:effectLst>
                  <a:outerShdw blurRad="38100" dist="38100" dir="2700000" algn="tl">
                    <a:srgbClr val="000000">
                      <a:alpha val="43137"/>
                    </a:srgbClr>
                  </a:outerShdw>
                </a:effectLst>
                <a:latin typeface="Consolas" pitchFamily="49" charset="0"/>
              </a:rPr>
              <a:t>Drawable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void Draw();</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5" name="Rectangle 4"/>
          <p:cNvSpPr>
            <a:spLocks noChangeArrowheads="1"/>
          </p:cNvSpPr>
          <p:nvPr/>
        </p:nvSpPr>
        <p:spPr bwMode="auto">
          <a:xfrm>
            <a:off x="531813" y="4661869"/>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itchFamily="49" charset="0"/>
              </a:rPr>
              <a:t>class Circle </a:t>
            </a:r>
            <a:r>
              <a:rPr lang="bg-BG"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 Drawable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//TODO </a:t>
            </a:r>
            <a:r>
              <a:rPr lang="bg-BG" sz="2800" b="1" noProof="1" smtClean="0">
                <a:solidFill>
                  <a:srgbClr val="FBEEDC"/>
                </a:solidFill>
                <a:effectLst>
                  <a:outerShdw blurRad="38100" dist="38100" dir="2700000" algn="tl">
                    <a:srgbClr val="000000">
                      <a:alpha val="43137"/>
                    </a:srgbClr>
                  </a:outerShdw>
                </a:effectLst>
                <a:latin typeface="Consolas" pitchFamily="49" charset="0"/>
              </a:rPr>
              <a:t>добавете полета и конструктор</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rPr>
              <a:t>void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D</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bg-BG"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слайд 9</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531813" y="2823794"/>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itchFamily="49" charset="0"/>
              </a:rPr>
              <a:t>class Rectangle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 Drawable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//TODO </a:t>
            </a:r>
            <a:r>
              <a:rPr lang="bg-BG" sz="2800" b="1" noProof="1" smtClean="0">
                <a:solidFill>
                  <a:srgbClr val="FBEEDC"/>
                </a:solidFill>
                <a:effectLst>
                  <a:outerShdw blurRad="38100" dist="38100" dir="2700000" algn="tl">
                    <a:srgbClr val="000000">
                      <a:alpha val="43137"/>
                    </a:srgbClr>
                  </a:outerShdw>
                </a:effectLst>
                <a:latin typeface="Consolas" pitchFamily="49" charset="0"/>
              </a:rPr>
              <a:t>добавете полета и конструктор</a:t>
            </a:r>
            <a:endParaRPr lang="en-US" sz="2800" b="1" noProof="1" smtClean="0">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rPr>
              <a:t>void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Draw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bg-BG"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слайд 8</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8979432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sp>
        <p:nvSpPr>
          <p:cNvPr id="793602" name="Rectangle 2"/>
          <p:cNvSpPr>
            <a:spLocks noGrp="1" noChangeArrowheads="1"/>
          </p:cNvSpPr>
          <p:nvPr>
            <p:ph type="title"/>
          </p:nvPr>
        </p:nvSpPr>
        <p:spPr/>
        <p:txBody>
          <a:bodyPr>
            <a:normAutofit fontScale="90000"/>
          </a:bodyPr>
          <a:lstStyle/>
          <a:p>
            <a:r>
              <a:rPr lang="bg-BG" dirty="0" smtClean="0"/>
              <a:t>Решение</a:t>
            </a:r>
            <a:r>
              <a:rPr lang="en-US" dirty="0" smtClean="0"/>
              <a:t>: </a:t>
            </a:r>
            <a:r>
              <a:rPr lang="bg-BG" dirty="0" smtClean="0"/>
              <a:t>Фигури</a:t>
            </a:r>
            <a:r>
              <a:rPr lang="en-US" dirty="0" smtClean="0"/>
              <a:t> – </a:t>
            </a:r>
            <a:r>
              <a:rPr lang="bg-BG" dirty="0" smtClean="0"/>
              <a:t>Чертане на правоъгълник</a:t>
            </a:r>
            <a:endParaRPr lang="en-US" dirty="0"/>
          </a:p>
        </p:txBody>
      </p:sp>
      <p:sp>
        <p:nvSpPr>
          <p:cNvPr id="5" name="Rectangle 4"/>
          <p:cNvSpPr>
            <a:spLocks noChangeArrowheads="1"/>
          </p:cNvSpPr>
          <p:nvPr/>
        </p:nvSpPr>
        <p:spPr bwMode="auto">
          <a:xfrm>
            <a:off x="431298" y="929374"/>
            <a:ext cx="11349525" cy="569386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public void Draw()</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itchFamily="49" charset="0"/>
              </a:rPr>
              <a:t>, '*', '*');</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for </a:t>
            </a:r>
            <a:r>
              <a:rPr lang="en-US" sz="2600" b="1" noProof="1">
                <a:solidFill>
                  <a:srgbClr val="FBEEDC"/>
                </a:solidFill>
                <a:effectLst>
                  <a:outerShdw blurRad="38100" dist="38100" dir="2700000" algn="tl">
                    <a:srgbClr val="000000">
                      <a:alpha val="43137"/>
                    </a:srgbClr>
                  </a:outerShdw>
                </a:effectLst>
                <a:latin typeface="Consolas" pitchFamily="49" charset="0"/>
              </a:rPr>
              <a:t>(int i = 1; i &lt; this.Height - 1; ++i)</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itchFamily="49" charset="0"/>
              </a:rPr>
              <a:t>, '*', ' ');</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itchFamily="49" charset="0"/>
              </a:rPr>
              <a:t>, '*', '*');</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private </a:t>
            </a:r>
            <a:r>
              <a:rPr lang="en-US" sz="2600" b="1" noProof="1">
                <a:solidFill>
                  <a:srgbClr val="FBEEDC"/>
                </a:solidFill>
                <a:effectLst>
                  <a:outerShdw blurRad="38100" dist="38100" dir="2700000" algn="tl">
                    <a:srgbClr val="000000">
                      <a:alpha val="43137"/>
                    </a:srgbClr>
                  </a:outerShdw>
                </a:effectLst>
                <a:latin typeface="Consolas" pitchFamily="49" charset="0"/>
              </a:rPr>
              <a:t>void DrawLine(int width, char end, char mid)</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Console.Write(end</a:t>
            </a:r>
            <a:r>
              <a:rPr lang="en-US" sz="26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for </a:t>
            </a:r>
            <a:r>
              <a:rPr lang="en-US" sz="2600" b="1" noProof="1">
                <a:solidFill>
                  <a:srgbClr val="FBEEDC"/>
                </a:solidFill>
                <a:effectLst>
                  <a:outerShdw blurRad="38100" dist="38100" dir="2700000" algn="tl">
                    <a:srgbClr val="000000">
                      <a:alpha val="43137"/>
                    </a:srgbClr>
                  </a:outerShdw>
                </a:effectLst>
                <a:latin typeface="Consolas" pitchFamily="49" charset="0"/>
              </a:rPr>
              <a:t>(int i = 1; i &lt; width - 1; ++i)</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Console.Write(mid</a:t>
            </a:r>
            <a:r>
              <a:rPr lang="en-US" sz="26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Console.WriteLine(end</a:t>
            </a:r>
            <a:r>
              <a:rPr lang="en-US" sz="26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5447542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sp>
        <p:nvSpPr>
          <p:cNvPr id="793602" name="Rectangle 2"/>
          <p:cNvSpPr>
            <a:spLocks noGrp="1" noChangeArrowheads="1"/>
          </p:cNvSpPr>
          <p:nvPr>
            <p:ph type="title"/>
          </p:nvPr>
        </p:nvSpPr>
        <p:spPr/>
        <p:txBody>
          <a:bodyPr>
            <a:normAutofit/>
          </a:bodyPr>
          <a:lstStyle/>
          <a:p>
            <a:r>
              <a:rPr lang="bg-BG" dirty="0" smtClean="0"/>
              <a:t>Решение</a:t>
            </a:r>
            <a:r>
              <a:rPr lang="en-US" dirty="0" smtClean="0"/>
              <a:t>: </a:t>
            </a:r>
            <a:r>
              <a:rPr lang="bg-BG" dirty="0" smtClean="0"/>
              <a:t>Фигури</a:t>
            </a:r>
            <a:r>
              <a:rPr lang="en-US" dirty="0" smtClean="0"/>
              <a:t> – </a:t>
            </a:r>
            <a:r>
              <a:rPr lang="bg-BG" dirty="0" smtClean="0"/>
              <a:t>чертане на кръг</a:t>
            </a:r>
            <a:endParaRPr lang="en-US" dirty="0"/>
          </a:p>
        </p:txBody>
      </p:sp>
      <p:sp>
        <p:nvSpPr>
          <p:cNvPr id="5" name="Rectangle 4"/>
          <p:cNvSpPr>
            <a:spLocks noChangeArrowheads="1"/>
          </p:cNvSpPr>
          <p:nvPr/>
        </p:nvSpPr>
        <p:spPr bwMode="auto">
          <a:xfrm>
            <a:off x="431298" y="929374"/>
            <a:ext cx="11349525" cy="569386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double r_in = this.Radius - 0.4;</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double </a:t>
            </a:r>
            <a:r>
              <a:rPr lang="en-US" sz="2600" b="1" noProof="1">
                <a:solidFill>
                  <a:srgbClr val="FBEEDC"/>
                </a:solidFill>
                <a:effectLst>
                  <a:outerShdw blurRad="38100" dist="38100" dir="2700000" algn="tl">
                    <a:srgbClr val="000000">
                      <a:alpha val="43137"/>
                    </a:srgbClr>
                  </a:outerShdw>
                </a:effectLst>
                <a:latin typeface="Consolas" pitchFamily="49" charset="0"/>
              </a:rPr>
              <a:t>r_out = this.Radius + 0.4;</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for </a:t>
            </a:r>
            <a:r>
              <a:rPr lang="en-US" sz="2600" b="1" noProof="1">
                <a:solidFill>
                  <a:srgbClr val="FBEEDC"/>
                </a:solidFill>
                <a:effectLst>
                  <a:outerShdw blurRad="38100" dist="38100" dir="2700000" algn="tl">
                    <a:srgbClr val="000000">
                      <a:alpha val="43137"/>
                    </a:srgbClr>
                  </a:outerShdw>
                </a:effectLst>
                <a:latin typeface="Consolas" pitchFamily="49" charset="0"/>
              </a:rPr>
              <a:t>(double y = this.Radius; y &gt;= -this.Radius; --y)</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  for </a:t>
            </a:r>
            <a:r>
              <a:rPr lang="en-US" sz="2600" b="1" noProof="1">
                <a:solidFill>
                  <a:srgbClr val="FBEEDC"/>
                </a:solidFill>
                <a:effectLst>
                  <a:outerShdw blurRad="38100" dist="38100" dir="2700000" algn="tl">
                    <a:srgbClr val="000000">
                      <a:alpha val="43137"/>
                    </a:srgbClr>
                  </a:outerShdw>
                </a:effectLst>
                <a:latin typeface="Consolas" pitchFamily="49" charset="0"/>
              </a:rPr>
              <a:t>(double x = -this.Radius; x &lt; r_out; x += 0.5)</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double </a:t>
            </a:r>
            <a:r>
              <a:rPr lang="en-US" sz="2600" b="1" noProof="1">
                <a:solidFill>
                  <a:srgbClr val="FBEEDC"/>
                </a:solidFill>
                <a:effectLst>
                  <a:outerShdw blurRad="38100" dist="38100" dir="2700000" algn="tl">
                    <a:srgbClr val="000000">
                      <a:alpha val="43137"/>
                    </a:srgbClr>
                  </a:outerShdw>
                </a:effectLst>
                <a:latin typeface="Consolas" pitchFamily="49" charset="0"/>
              </a:rPr>
              <a:t>value = x * x + y * y;</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if </a:t>
            </a:r>
            <a:r>
              <a:rPr lang="en-US" sz="2600" b="1" noProof="1">
                <a:solidFill>
                  <a:srgbClr val="FBEEDC"/>
                </a:solidFill>
                <a:effectLst>
                  <a:outerShdw blurRad="38100" dist="38100" dir="2700000" algn="tl">
                    <a:srgbClr val="000000">
                      <a:alpha val="43137"/>
                    </a:srgbClr>
                  </a:outerShdw>
                </a:effectLst>
                <a:latin typeface="Consolas" pitchFamily="49" charset="0"/>
              </a:rPr>
              <a:t>(value &gt;= r_in * r_in &amp;&amp; value &lt;= r_out * r_out</a:t>
            </a:r>
            <a:r>
              <a:rPr lang="en-US" sz="26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rPr>
              <a:t>Console.Write</a:t>
            </a:r>
            <a:r>
              <a:rPr lang="en-US" sz="26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else</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rPr>
              <a:t>Console.Write(" </a:t>
            </a:r>
            <a:r>
              <a:rPr lang="en-US" sz="2600" b="1" noProof="1" smtClean="0">
                <a:solidFill>
                  <a:srgbClr val="FBEEDC"/>
                </a:solidFill>
                <a:effectLst>
                  <a:outerShdw blurRad="38100" dist="38100" dir="2700000" algn="tl">
                    <a:srgbClr val="000000">
                      <a:alpha val="43137"/>
                    </a:srgbClr>
                  </a:outerShdw>
                </a:effectLst>
                <a:latin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2600" b="1" noProof="1" smtClean="0">
                <a:solidFill>
                  <a:srgbClr val="FBEEDC"/>
                </a:solidFill>
                <a:effectLst>
                  <a:outerShdw blurRad="38100" dist="38100" dir="2700000" algn="tl">
                    <a:srgbClr val="000000">
                      <a:alpha val="43137"/>
                    </a:srgbClr>
                  </a:outerShdw>
                </a:effectLst>
                <a:latin typeface="Consolas" pitchFamily="49" charset="0"/>
              </a:rPr>
              <a:t>  Console.WriteLine();</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878622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2931</Words>
  <Application>Microsoft Office PowerPoint</Application>
  <PresentationFormat>Custom</PresentationFormat>
  <Paragraphs>436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Wingdings</vt:lpstr>
      <vt:lpstr>Wingdings 2</vt:lpstr>
      <vt:lpstr>SoftUni 16x9</vt:lpstr>
      <vt:lpstr>PowerPoint Presentation</vt:lpstr>
      <vt:lpstr>Интерфейси</vt:lpstr>
      <vt:lpstr>Интерфейс</vt:lpstr>
      <vt:lpstr>Пример за интерфейс</vt:lpstr>
      <vt:lpstr>Множествено наследяване</vt:lpstr>
      <vt:lpstr>Задача: Фигури</vt:lpstr>
      <vt:lpstr>Решение: Фигури</vt:lpstr>
      <vt:lpstr>Решение: Фигури – Чертане на правоъгълник</vt:lpstr>
      <vt:lpstr>Решение: Фигури – чертане на кръг</vt:lpstr>
      <vt:lpstr>Интерфейс с/у абстрактен клас</vt:lpstr>
      <vt:lpstr>Интерфейс с/у абстрактен клас (2)</vt:lpstr>
      <vt:lpstr>Интерфейс с/у абстрактен клас (3)</vt:lpstr>
      <vt:lpstr>Задача: Коли</vt:lpstr>
      <vt:lpstr>Решение: Коли</vt:lpstr>
      <vt:lpstr>Решение: Коли (2)</vt:lpstr>
      <vt:lpstr>Решение: Коли (3)</vt:lpstr>
      <vt:lpstr>Задача: Машина</vt:lpstr>
      <vt:lpstr>Решение: Машина (1)</vt:lpstr>
      <vt:lpstr>Решение: Машина (2)</vt:lpstr>
      <vt:lpstr>Решение: Машина (3)</vt:lpstr>
      <vt:lpstr>Решение: Машина (4)</vt:lpstr>
      <vt:lpstr>Решение: Машина (5)</vt:lpstr>
      <vt:lpstr>Решение: Машина (6)</vt:lpstr>
      <vt:lpstr>Какво научихме от тази задача</vt:lpstr>
      <vt:lpstr>Интерфейси</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2021-01-05T03:30:05Z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