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402" r:id="rId2"/>
    <p:sldId id="488" r:id="rId3"/>
    <p:sldId id="467" r:id="rId4"/>
    <p:sldId id="468" r:id="rId5"/>
    <p:sldId id="469" r:id="rId6"/>
    <p:sldId id="470" r:id="rId7"/>
    <p:sldId id="471" r:id="rId8"/>
    <p:sldId id="472" r:id="rId9"/>
    <p:sldId id="474" r:id="rId10"/>
    <p:sldId id="475" r:id="rId11"/>
    <p:sldId id="476" r:id="rId12"/>
    <p:sldId id="490" r:id="rId13"/>
    <p:sldId id="492" r:id="rId14"/>
    <p:sldId id="493" r:id="rId15"/>
    <p:sldId id="494" r:id="rId16"/>
    <p:sldId id="495" r:id="rId17"/>
    <p:sldId id="496" r:id="rId18"/>
    <p:sldId id="497" r:id="rId19"/>
    <p:sldId id="498" r:id="rId20"/>
    <p:sldId id="499" r:id="rId21"/>
    <p:sldId id="500" r:id="rId22"/>
    <p:sldId id="501" r:id="rId23"/>
    <p:sldId id="464" r:id="rId24"/>
    <p:sldId id="416" r:id="rId25"/>
    <p:sldId id="481" r:id="rId26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5D23919-D79A-4C8A-B119-FE9BC4BCB743}">
          <p14:sldIdLst>
            <p14:sldId id="402"/>
            <p14:sldId id="488"/>
          </p14:sldIdLst>
        </p14:section>
        <p14:section name="Lists" id="{FC19701F-DADE-4061-BB31-A8029433AA95}">
          <p14:sldIdLst>
            <p14:sldId id="467"/>
            <p14:sldId id="468"/>
            <p14:sldId id="469"/>
            <p14:sldId id="470"/>
            <p14:sldId id="471"/>
            <p14:sldId id="472"/>
          </p14:sldIdLst>
        </p14:section>
        <p14:section name="Reading Lists from the Console" id="{422CD5EC-73F3-4204-A245-FBE7B3DD9F34}">
          <p14:sldIdLst>
            <p14:sldId id="474"/>
            <p14:sldId id="475"/>
            <p14:sldId id="476"/>
            <p14:sldId id="490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</p14:sldIdLst>
        </p14:section>
        <p14:section name="Conclusion" id="{0A5E1E68-51C3-4951-834E-F70081519A55}">
          <p14:sldIdLst>
            <p14:sldId id="464"/>
            <p14:sldId id="416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92" d="100"/>
          <a:sy n="92" d="100"/>
        </p:scale>
        <p:origin x="65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3/17/2021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886654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36647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23844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05CEEED-D241-4401-9102-96ADB82317DA}" type="slidenum">
              <a:rPr lang="en-US"/>
              <a:t>18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54338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05CEEED-D241-4401-9102-96ADB82317DA}" type="slidenum">
              <a:rPr lang="en-US"/>
              <a:t>19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34995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05CEEED-D241-4401-9102-96ADB82317DA}" type="slidenum">
              <a:rPr lang="en-US"/>
              <a:t>20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45327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05CEEED-D241-4401-9102-96ADB82317DA}" type="slidenum">
              <a:rPr lang="en-US"/>
              <a:t>21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97843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05CEEED-D241-4401-9102-96ADB82317DA}" type="slidenum">
              <a:rPr lang="en-US"/>
              <a:t>22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46747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91662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8608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04340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2793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79719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07720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05CEEED-D241-4401-9102-96ADB82317DA}" type="slidenum">
              <a:rPr lang="en-US"/>
              <a:t>13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19531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05CEEED-D241-4401-9102-96ADB82317DA}" type="slidenum">
              <a:rPr lang="en-US"/>
              <a:t>14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65496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05CEEED-D241-4401-9102-96ADB82317DA}" type="slidenum">
              <a:rPr lang="en-US"/>
              <a:t>15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79836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05CEEED-D241-4401-9102-96ADB82317DA}" type="slidenum">
              <a:rPr lang="en-US"/>
              <a:t>16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02816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05CEEED-D241-4401-9102-96ADB82317DA}" type="slidenum">
              <a:rPr lang="en-US"/>
              <a:t>17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93383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anose="05020102010507070707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Fundamentals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6/&#1057;&#1087;&#1080;&#1089;&#1098;&#1094;&#1080;-&#1091;&#1074;&#1086;&#1076;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linked_list_algorithms.ht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hyperlink" Target="https://www.geeksforgeeks.org/linked-list-vs-array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find-length-of-a-linked-list-iterative-and-recursive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delete-a-linked-list-node-at-a-given-position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linked-list-set-3-deleting-node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7.jpeg"/><Relationship Id="rId4" Type="http://schemas.openxmlformats.org/officeDocument/2006/relationships/image" Target="../media/image14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6/&#1057;&#1087;&#1080;&#1089;&#1098;&#1094;&#1080;-&#1091;&#1074;&#1086;&#1076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1" y="279016"/>
            <a:ext cx="7910299" cy="1404218"/>
          </a:xfrm>
        </p:spPr>
        <p:txBody>
          <a:bodyPr>
            <a:normAutofit/>
          </a:bodyPr>
          <a:lstStyle/>
          <a:p>
            <a:r>
              <a:rPr lang="bg-BG" dirty="0" smtClean="0"/>
              <a:t>Списъци </a:t>
            </a:r>
            <a:r>
              <a:rPr lang="bg-BG" smtClean="0"/>
              <a:t>- въведение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712316"/>
            <a:ext cx="7910298" cy="1292793"/>
          </a:xfrm>
        </p:spPr>
        <p:txBody>
          <a:bodyPr>
            <a:normAutofit/>
          </a:bodyPr>
          <a:lstStyle/>
          <a:p>
            <a:r>
              <a:rPr lang="bg-BG" dirty="0"/>
              <a:t>Обработка на поредици с променлива дължина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839686">
            <a:off x="4830920" y="3616341"/>
            <a:ext cx="232483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213" y="3681903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  <p:grpSp>
        <p:nvGrpSpPr>
          <p:cNvPr id="17" name="Group 16"/>
          <p:cNvGrpSpPr/>
          <p:nvPr/>
        </p:nvGrpSpPr>
        <p:grpSpPr>
          <a:xfrm>
            <a:off x="269811" y="3583505"/>
            <a:ext cx="5534428" cy="2711516"/>
            <a:chOff x="255182" y="3624633"/>
            <a:chExt cx="5534428" cy="2711516"/>
          </a:xfrm>
        </p:grpSpPr>
        <p:pic>
          <p:nvPicPr>
            <p:cNvPr id="19" name="Picture 18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1" name="Picture 4" title="CC-BY-NC-SA License">
              <a:hlinkClick r:id="rId5" tooltip="This work is licensed under the &quot;Creative Commons Attribution-NonCommercial-ShareAlike 4.0 International&quot; license"/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75793" y="4225413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2" name="Text Placeholder 7"/>
            <p:cNvSpPr txBox="1"/>
            <p:nvPr/>
          </p:nvSpPr>
          <p:spPr bwMode="auto">
            <a:xfrm>
              <a:off x="255182" y="5035110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92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6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92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40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1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29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7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4" name="Text Placeholder 10"/>
            <p:cNvSpPr txBox="1"/>
            <p:nvPr/>
          </p:nvSpPr>
          <p:spPr bwMode="auto">
            <a:xfrm>
              <a:off x="255183" y="552798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92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6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92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40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1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29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7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5" name="Text Placeholder 11"/>
            <p:cNvSpPr txBox="1"/>
            <p:nvPr/>
          </p:nvSpPr>
          <p:spPr bwMode="auto">
            <a:xfrm>
              <a:off x="255183" y="5877687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92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6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92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40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1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29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7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2" name="Text Placeholder 11"/>
          <p:cNvSpPr txBox="1"/>
          <p:nvPr/>
        </p:nvSpPr>
        <p:spPr bwMode="auto">
          <a:xfrm>
            <a:off x="269812" y="6295021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1392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bg-BG" dirty="0"/>
              <a:t>Стойностите могат да се въвеждат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един ред с интервали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Въвеждане на данни от един ред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2679921"/>
            <a:ext cx="10458452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values = Console.ReadLine();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List&lt;string&gt;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items = values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.Split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(' ')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.ToList()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List&lt;int&gt;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nums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 List&lt;int&gt;()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(int i = 0; i &lt;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items.Count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(int.Parse(items[i]));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905000"/>
            <a:ext cx="1045845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802609" y="1676400"/>
            <a:ext cx="4006803" cy="1600200"/>
          </a:xfrm>
          <a:prstGeom prst="wedgeRoundRectCallout">
            <a:avLst>
              <a:gd name="adj1" fmla="val -59724"/>
              <a:gd name="adj2" fmla="val 543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string.Split(' ')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отделя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низа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интервали и прави колекция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167885" y="4191000"/>
            <a:ext cx="3197054" cy="969683"/>
          </a:xfrm>
          <a:prstGeom prst="wedgeRoundRectCallout">
            <a:avLst>
              <a:gd name="adj1" fmla="val -40798"/>
              <a:gd name="adj2" fmla="val -970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Превръща колекцията в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36612" y="5484915"/>
            <a:ext cx="10458452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items = Console.ReadLine()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.Split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(' ')</a:t>
            </a:r>
            <a:b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int.Parse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.ToList()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3" name="AutoShape 24"/>
          <p:cNvSpPr>
            <a:spLocks noChangeArrowheads="1"/>
          </p:cNvSpPr>
          <p:nvPr/>
        </p:nvSpPr>
        <p:spPr bwMode="auto">
          <a:xfrm>
            <a:off x="9142412" y="5410200"/>
            <a:ext cx="2286000" cy="909234"/>
          </a:xfrm>
          <a:prstGeom prst="wedgeRoundRectCallout">
            <a:avLst>
              <a:gd name="adj1" fmla="val -72135"/>
              <a:gd name="adj2" fmla="val -122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Всичко наведнъж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29100" y="6427113"/>
            <a:ext cx="6918112" cy="43088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200" dirty="0"/>
              <a:t>Тествайте</a:t>
            </a:r>
            <a:r>
              <a:rPr lang="en-US" sz="2200" dirty="0"/>
              <a:t> в Judge: </a:t>
            </a:r>
            <a:r>
              <a:rPr lang="en-US" sz="2200" dirty="0">
                <a:hlinkClick r:id="rId2"/>
              </a:rPr>
              <a:t>https://judge.softuni.bg/Contests/2656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" altLang="bg-BG" dirty="0"/>
              <a:t>От</a:t>
            </a:r>
            <a:r>
              <a:rPr lang="bg-BG" dirty="0"/>
              <a:t>печатване на списъци на конзолата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" altLang="bg-BG" dirty="0"/>
              <a:t>От</a:t>
            </a:r>
            <a:r>
              <a:rPr lang="bg-BG" dirty="0"/>
              <a:t>п</a:t>
            </a:r>
            <a:r>
              <a:rPr lang="" altLang="bg-BG" dirty="0"/>
              <a:t>е</a:t>
            </a:r>
            <a:r>
              <a:rPr lang="bg-BG" dirty="0"/>
              <a:t>чатване на списъка чрез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Изпечатване на списъка чрез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String.Join(…)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22412" y="1941944"/>
            <a:ext cx="10944000" cy="17458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List&lt;string&gt;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"one", "two", "three"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four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"five", "six"};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(int index = 0; index &lt; list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.Count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 index++)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Console.WriteLine("arr[{0}] = {1}", index,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list[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2412" y="4709523"/>
            <a:ext cx="10944000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List&lt;string&gt;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"one", "two", "three"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four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"five", "six"};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String.Join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(";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p:sp>
        <p:nvSpPr>
          <p:cNvPr id="7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100000"/>
              </a:lnSpc>
            </a:pPr>
            <a:r>
              <a:rPr lang="bg-BG" b="1" dirty="0">
                <a:solidFill>
                  <a:schemeClr val="tx2">
                    <a:lumMod val="75000"/>
                  </a:schemeClr>
                </a:solidFill>
                <a:hlinkClick r:id="rId3"/>
              </a:rPr>
              <a:t>Свързаният списък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е структура от данни, </a:t>
            </a:r>
            <a:r>
              <a:rPr lang="bg-BG" dirty="0" smtClean="0"/>
              <a:t>съставена от </a:t>
            </a:r>
            <a:r>
              <a:rPr lang="bg-BG" dirty="0"/>
              <a:t>елементи, </a:t>
            </a:r>
            <a:r>
              <a:rPr lang="bg-BG" dirty="0" smtClean="0"/>
              <a:t>всеки от </a:t>
            </a:r>
            <a:r>
              <a:rPr lang="bg-BG" dirty="0"/>
              <a:t>които </a:t>
            </a:r>
            <a:r>
              <a:rPr lang="bg-BG" dirty="0" smtClean="0"/>
              <a:t>пази </a:t>
            </a:r>
            <a:r>
              <a:rPr lang="bg-BG" dirty="0"/>
              <a:t>информация за </a:t>
            </a:r>
            <a:r>
              <a:rPr lang="bg-BG" dirty="0" smtClean="0"/>
              <a:t>стойност </a:t>
            </a:r>
            <a:r>
              <a:rPr lang="bg-BG" dirty="0"/>
              <a:t>и за това кой е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следващият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елемент</a:t>
            </a:r>
            <a:r>
              <a:rPr lang="bg-BG" dirty="0" smtClean="0"/>
              <a:t> (откъдето </a:t>
            </a:r>
            <a:r>
              <a:rPr lang="bg-BG" dirty="0"/>
              <a:t>идва и името </a:t>
            </a:r>
            <a:r>
              <a:rPr lang="bg-BG" dirty="0" smtClean="0"/>
              <a:t>му)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bg-BG" dirty="0"/>
              <a:t>Реализирането на такава структура става чрез създаването на клас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Node</a:t>
            </a:r>
            <a:r>
              <a:rPr lang="en-US" dirty="0"/>
              <a:t>, </a:t>
            </a:r>
            <a:r>
              <a:rPr lang="bg-BG" dirty="0"/>
              <a:t>който описва структурата на един елемент от списъка, а за самият списък се създава клас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DynamicList</a:t>
            </a:r>
            <a:endParaRPr lang="bg-BG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bg-BG" dirty="0" smtClean="0"/>
              <a:t>Вижте повече за разликите между </a:t>
            </a:r>
            <a:r>
              <a:rPr lang="bg-BG" dirty="0" smtClean="0">
                <a:hlinkClick r:id="rId4"/>
              </a:rPr>
              <a:t>масиви и списъци</a:t>
            </a:r>
            <a:endParaRPr lang="bg-BG" dirty="0"/>
          </a:p>
          <a:p>
            <a:pPr lvl="2">
              <a:lnSpc>
                <a:spcPct val="100000"/>
              </a:lnSpc>
            </a:pP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Свързан </a:t>
            </a:r>
            <a:r>
              <a:rPr lang="bg-BG" dirty="0" smtClean="0"/>
              <a:t>списък - реализация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350758" y="4953000"/>
            <a:ext cx="7480935" cy="1443355"/>
            <a:chOff x="1917" y="7800"/>
            <a:chExt cx="6880" cy="1320"/>
          </a:xfrm>
        </p:grpSpPr>
        <p:sp>
          <p:nvSpPr>
            <p:cNvPr id="6" name="Rectangle 5"/>
            <p:cNvSpPr/>
            <p:nvPr/>
          </p:nvSpPr>
          <p:spPr>
            <a:xfrm>
              <a:off x="1917" y="7800"/>
              <a:ext cx="6881" cy="132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8" y="8010"/>
              <a:ext cx="6180" cy="900"/>
            </a:xfrm>
            <a:prstGeom prst="rect">
              <a:avLst/>
            </a:prstGeom>
          </p:spPr>
        </p:pic>
      </p:grp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90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ea typeface="굴림" pitchFamily="50" charset="-127"/>
              </a:rPr>
              <a:t>Реализиране на свързан списък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79414" y="914400"/>
            <a:ext cx="10515598" cy="57554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public class Node</a:t>
            </a:r>
          </a:p>
          <a:p>
            <a:r>
              <a:rPr lang="en-US" sz="23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3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  private object element;</a:t>
            </a:r>
          </a:p>
          <a:p>
            <a:r>
              <a:rPr lang="en-US" sz="23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  private Node next;</a:t>
            </a:r>
          </a:p>
          <a:p>
            <a:r>
              <a:rPr lang="en-US" sz="23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  // </a:t>
            </a:r>
            <a:r>
              <a:rPr lang="en-US" sz="23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TODO: </a:t>
            </a:r>
            <a:r>
              <a:rPr lang="bg-BG" sz="23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Добавете свойства за </a:t>
            </a:r>
            <a:r>
              <a:rPr lang="en-US" sz="23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Element </a:t>
            </a:r>
            <a:r>
              <a:rPr lang="bg-BG" sz="23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и </a:t>
            </a:r>
            <a:r>
              <a:rPr lang="en-US" sz="23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Next </a:t>
            </a:r>
            <a:r>
              <a:rPr lang="bg-BG" sz="23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с публични </a:t>
            </a:r>
            <a:r>
              <a:rPr lang="en-US" sz="23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get </a:t>
            </a:r>
            <a:r>
              <a:rPr lang="bg-BG" sz="23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и </a:t>
            </a:r>
            <a:r>
              <a:rPr lang="en-US" sz="23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set</a:t>
            </a:r>
          </a:p>
          <a:p>
            <a:r>
              <a:rPr lang="en-US" sz="23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  public Node(object element, Node </a:t>
            </a:r>
            <a:r>
              <a:rPr lang="en-US" sz="23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prevNode</a:t>
            </a:r>
            <a:r>
              <a:rPr lang="en-US" sz="23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3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sz="23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    </a:t>
            </a:r>
            <a:r>
              <a:rPr lang="en-US" sz="23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this.element</a:t>
            </a:r>
            <a:r>
              <a:rPr lang="en-US" sz="23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= element;</a:t>
            </a:r>
          </a:p>
          <a:p>
            <a:r>
              <a:rPr lang="en-US" sz="23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en-US" sz="23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prevNode.next</a:t>
            </a:r>
            <a:r>
              <a:rPr lang="en-US" sz="23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= this;</a:t>
            </a:r>
          </a:p>
          <a:p>
            <a:r>
              <a:rPr lang="en-US" sz="23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  } </a:t>
            </a:r>
          </a:p>
          <a:p>
            <a:r>
              <a:rPr lang="en-US" sz="23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  public Node(object element)</a:t>
            </a:r>
          </a:p>
          <a:p>
            <a:r>
              <a:rPr lang="en-US" sz="23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sz="23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en-US" sz="23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this.element</a:t>
            </a:r>
            <a:r>
              <a:rPr lang="en-US" sz="23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= element;</a:t>
            </a:r>
          </a:p>
          <a:p>
            <a:r>
              <a:rPr lang="en-US" sz="23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    next = null;</a:t>
            </a:r>
          </a:p>
          <a:p>
            <a:r>
              <a:rPr lang="en-US" sz="23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23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5103812" y="1210220"/>
            <a:ext cx="5562600" cy="475161"/>
          </a:xfrm>
          <a:prstGeom prst="wedgeRoundRectCallout">
            <a:avLst>
              <a:gd name="adj1" fmla="val -58971"/>
              <a:gd name="adj2" fmla="val 561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7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съхранява </a:t>
            </a:r>
            <a:r>
              <a:rPr lang="bg-BG" sz="2700" noProof="1" smtClean="0">
                <a:solidFill>
                  <a:schemeClr val="tx2">
                    <a:lumMod val="75000"/>
                  </a:schemeClr>
                </a:solidFill>
              </a:rPr>
              <a:t>стойността </a:t>
            </a:r>
            <a:r>
              <a:rPr lang="bg-BG" sz="27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елемента 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5114666" y="1810839"/>
            <a:ext cx="4953000" cy="475161"/>
          </a:xfrm>
          <a:prstGeom prst="wedgeRoundRectCallout">
            <a:avLst>
              <a:gd name="adj1" fmla="val -71864"/>
              <a:gd name="adj2" fmla="val 345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7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връзка към </a:t>
            </a:r>
            <a:r>
              <a:rPr lang="bg-BG" sz="2700" noProof="1" smtClean="0">
                <a:solidFill>
                  <a:schemeClr val="tx2">
                    <a:lumMod val="75000"/>
                  </a:schemeClr>
                </a:solidFill>
              </a:rPr>
              <a:t>следващия</a:t>
            </a:r>
            <a:r>
              <a:rPr lang="bg-BG" sz="27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7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елемент 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50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ea typeface="굴림" pitchFamily="50" charset="-127"/>
              </a:rPr>
              <a:t>Реализиране на свързан списък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4" y="1151121"/>
            <a:ext cx="1051559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public class 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DynamicList</a:t>
            </a:r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      // TODO: </a:t>
            </a:r>
            <a:r>
              <a:rPr lang="bg-BG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Дефиниране на 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Node </a:t>
            </a:r>
            <a:r>
              <a:rPr lang="bg-BG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класа като вложен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   private Node head;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   private Node tail;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   private int count;</a:t>
            </a:r>
            <a:endParaRPr lang="bg-BG" b="1" dirty="0">
              <a:solidFill>
                <a:schemeClr val="accent1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DynamicList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() {…}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   public void Add(object item) { … }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   public object Remove(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index) { … }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   public 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Remove(object item) { … }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   public 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IndexOf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(object item) { … }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   public 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Contains(object item) { … }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   public object this[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index] { …}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399212" y="914400"/>
            <a:ext cx="4665345" cy="900430"/>
            <a:chOff x="1917" y="7800"/>
            <a:chExt cx="6880" cy="1320"/>
          </a:xfrm>
        </p:grpSpPr>
        <p:sp>
          <p:nvSpPr>
            <p:cNvPr id="3" name="Rectangle 2"/>
            <p:cNvSpPr/>
            <p:nvPr/>
          </p:nvSpPr>
          <p:spPr>
            <a:xfrm>
              <a:off x="1917" y="7800"/>
              <a:ext cx="6881" cy="132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8" y="8010"/>
              <a:ext cx="6180" cy="900"/>
            </a:xfrm>
            <a:prstGeom prst="rect">
              <a:avLst/>
            </a:prstGeom>
          </p:spPr>
        </p:pic>
      </p:grp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091226" y="2441253"/>
            <a:ext cx="2438400" cy="475161"/>
          </a:xfrm>
          <a:prstGeom prst="wedgeRoundRectCallout">
            <a:avLst>
              <a:gd name="adj1" fmla="val -85401"/>
              <a:gd name="adj2" fmla="val -282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700" noProof="1" smtClean="0">
                <a:solidFill>
                  <a:schemeClr val="tx2">
                    <a:lumMod val="75000"/>
                  </a:schemeClr>
                </a:solidFill>
              </a:rPr>
              <a:t>първи </a:t>
            </a:r>
            <a:r>
              <a:rPr lang="bg-BG" sz="27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елемент 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6088149" y="3034775"/>
            <a:ext cx="2960946" cy="475161"/>
          </a:xfrm>
          <a:prstGeom prst="wedgeRoundRectCallout">
            <a:avLst>
              <a:gd name="adj1" fmla="val -79273"/>
              <a:gd name="adj2" fmla="val -734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700" noProof="1" smtClean="0">
                <a:solidFill>
                  <a:schemeClr val="tx2">
                    <a:lumMod val="75000"/>
                  </a:schemeClr>
                </a:solidFill>
              </a:rPr>
              <a:t>последен</a:t>
            </a:r>
            <a:r>
              <a:rPr lang="bg-BG" sz="2700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7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елемент 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26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ea typeface="굴림" pitchFamily="50" charset="-127"/>
              </a:rPr>
              <a:t>Реализиране на свързан списък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3490" y="1351022"/>
            <a:ext cx="10252364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public </a:t>
            </a:r>
            <a:r>
              <a:rPr lang="en-US" sz="32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DynamicList</a:t>
            </a:r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      </a:t>
            </a:r>
            <a:r>
              <a:rPr lang="en-US" sz="32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this.head</a:t>
            </a:r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= null;</a:t>
            </a:r>
          </a:p>
          <a:p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      </a:t>
            </a:r>
            <a:r>
              <a:rPr lang="en-US" sz="32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this.tail</a:t>
            </a:r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= null;</a:t>
            </a:r>
          </a:p>
          <a:p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      </a:t>
            </a:r>
            <a:r>
              <a:rPr lang="en-US" sz="32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this.count</a:t>
            </a:r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631445" y="1151410"/>
            <a:ext cx="4934968" cy="1264094"/>
          </a:xfrm>
          <a:prstGeom prst="wedgeRoundRectCallout">
            <a:avLst>
              <a:gd name="adj1" fmla="val -71437"/>
              <a:gd name="adj2" fmla="val -9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конструктора създаваме празен списък</a:t>
            </a:r>
          </a:p>
        </p:txBody>
      </p:sp>
      <p:sp>
        <p:nvSpPr>
          <p:cNvPr id="7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52675" y="4839970"/>
            <a:ext cx="7480935" cy="1443355"/>
            <a:chOff x="1917" y="7800"/>
            <a:chExt cx="6880" cy="1320"/>
          </a:xfrm>
        </p:grpSpPr>
        <p:sp>
          <p:nvSpPr>
            <p:cNvPr id="3" name="Rectangle 2"/>
            <p:cNvSpPr/>
            <p:nvPr/>
          </p:nvSpPr>
          <p:spPr>
            <a:xfrm>
              <a:off x="1917" y="7800"/>
              <a:ext cx="6881" cy="132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8" y="8010"/>
              <a:ext cx="6180" cy="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571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2" y="0"/>
            <a:ext cx="9577597" cy="1110780"/>
          </a:xfrm>
        </p:spPr>
        <p:txBody>
          <a:bodyPr/>
          <a:lstStyle/>
          <a:p>
            <a:r>
              <a:rPr lang="bg-BG" dirty="0">
                <a:ea typeface="굴림" pitchFamily="50" charset="-127"/>
              </a:rPr>
              <a:t>Реализиране на свързан списък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5545" y="1394110"/>
            <a:ext cx="10515598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Add: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if (head == null)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Създаване на първи елемент в списъка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Създаваме пореден елемент в списъка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увеличаваме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Count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271730" y="1524000"/>
            <a:ext cx="6738938" cy="610235"/>
          </a:xfrm>
          <a:prstGeom prst="wedgeRoundRectCallout">
            <a:avLst>
              <a:gd name="adj1" fmla="val -46888"/>
              <a:gd name="adj2" fmla="val 985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tail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head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едновременно сочат </a:t>
            </a:r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към него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041390" y="4255770"/>
            <a:ext cx="5953760" cy="621029"/>
          </a:xfrm>
          <a:prstGeom prst="wedgeRoundRectCallout">
            <a:avLst>
              <a:gd name="adj1" fmla="val -55489"/>
              <a:gd name="adj2" fmla="val -1052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негов </a:t>
            </a:r>
            <a:r>
              <a:rPr lang="" alt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предишен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 досегашният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tail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05545" y="5008116"/>
            <a:ext cx="7480935" cy="1443355"/>
            <a:chOff x="1917" y="7800"/>
            <a:chExt cx="6880" cy="1320"/>
          </a:xfrm>
        </p:grpSpPr>
        <p:sp>
          <p:nvSpPr>
            <p:cNvPr id="3" name="Rectangle 2"/>
            <p:cNvSpPr/>
            <p:nvPr/>
          </p:nvSpPr>
          <p:spPr>
            <a:xfrm>
              <a:off x="1917" y="7800"/>
              <a:ext cx="6881" cy="132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8" y="8010"/>
              <a:ext cx="6180" cy="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112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" altLang="bg-BG" dirty="0"/>
              <a:t>Как става </a:t>
            </a:r>
            <a:r>
              <a:rPr lang="bg-BG" dirty="0"/>
              <a:t>обхождане на списъка: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Реализиране на свързан списък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7247" y="1905635"/>
            <a:ext cx="105156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Обхождане на списъка: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index = 0</a:t>
            </a:r>
            <a:endParaRPr lang="bg-BG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Задаваме елемент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current = head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Докато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current != null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current = current.Next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index++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37247" y="5328545"/>
            <a:ext cx="6073140" cy="1171575"/>
            <a:chOff x="1917" y="7800"/>
            <a:chExt cx="6880" cy="1320"/>
          </a:xfrm>
        </p:grpSpPr>
        <p:sp>
          <p:nvSpPr>
            <p:cNvPr id="3" name="Rectangle 2"/>
            <p:cNvSpPr/>
            <p:nvPr/>
          </p:nvSpPr>
          <p:spPr>
            <a:xfrm>
              <a:off x="1917" y="7800"/>
              <a:ext cx="6881" cy="132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8" y="8010"/>
              <a:ext cx="6180" cy="900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7313612" y="5698888"/>
            <a:ext cx="4039235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200" dirty="0" smtClean="0"/>
              <a:t>Вижте </a:t>
            </a:r>
            <a:r>
              <a:rPr lang="bg-BG" sz="2200" dirty="0" smtClean="0">
                <a:hlinkClick r:id="rId4"/>
              </a:rPr>
              <a:t>пример за обхождането</a:t>
            </a:r>
            <a:endParaRPr lang="en-US" sz="2200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7770812" y="3699813"/>
            <a:ext cx="2667316" cy="1628732"/>
          </a:xfrm>
          <a:prstGeom prst="wedgeRoundRectCallout">
            <a:avLst>
              <a:gd name="adj1" fmla="val -81604"/>
              <a:gd name="adj2" fmla="val -190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обхождане </a:t>
            </a:r>
            <a:r>
              <a:rPr lang="bg-B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елементите </a:t>
            </a:r>
            <a:r>
              <a:rPr lang="bg-BG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през </a:t>
            </a:r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</a:t>
            </a:r>
            <a:r>
              <a:rPr lang="bg-B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указателя на всеки един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тях</a:t>
            </a:r>
          </a:p>
        </p:txBody>
      </p:sp>
    </p:spTree>
    <p:extLst>
      <p:ext uri="{BB962C8B-B14F-4D97-AF65-F5344CB8AC3E}">
        <p14:creationId xmlns:p14="http://schemas.microsoft.com/office/powerpoint/2010/main" val="209374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2" y="0"/>
            <a:ext cx="9577597" cy="1110780"/>
          </a:xfrm>
        </p:spPr>
        <p:txBody>
          <a:bodyPr/>
          <a:lstStyle/>
          <a:p>
            <a:r>
              <a:rPr lang="bg-BG" dirty="0">
                <a:ea typeface="굴림" pitchFamily="50" charset="-127"/>
              </a:rPr>
              <a:t>Реализиране на свързан списък</a:t>
            </a:r>
            <a:endParaRPr lang="bg-BG" dirty="0"/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90232" y="1110615"/>
            <a:ext cx="10515598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(по индекс)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проверка дали индекса е валиден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намираме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елемента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на съответния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индекс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но запомняме и кой е предния преди него)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Ако индексът е 0,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задаваме на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head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на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иначе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Next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на предния е като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Next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на нашия</a:t>
            </a:r>
            <a:b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Намаляме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и изтриваме елемента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Ако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е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бил последният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задаваме предния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на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90233" y="5278124"/>
            <a:ext cx="6189980" cy="1194281"/>
            <a:chOff x="1917" y="7800"/>
            <a:chExt cx="6880" cy="1320"/>
          </a:xfrm>
        </p:grpSpPr>
        <p:sp>
          <p:nvSpPr>
            <p:cNvPr id="3" name="Rectangle 2"/>
            <p:cNvSpPr/>
            <p:nvPr/>
          </p:nvSpPr>
          <p:spPr>
            <a:xfrm>
              <a:off x="1917" y="7800"/>
              <a:ext cx="6881" cy="132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8" y="8010"/>
              <a:ext cx="6180" cy="900"/>
            </a:xfrm>
            <a:prstGeom prst="rect">
              <a:avLst/>
            </a:prstGeom>
          </p:spPr>
        </p:pic>
      </p:grp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9066212" y="273592"/>
            <a:ext cx="2929022" cy="1947803"/>
          </a:xfrm>
          <a:prstGeom prst="wedgeRoundRectCallout">
            <a:avLst>
              <a:gd name="adj1" fmla="val -65995"/>
              <a:gd name="adj2" fmla="val 466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Чрез обхождане на елементите </a:t>
            </a:r>
            <a:r>
              <a:rPr lang="bg-BG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през </a:t>
            </a:r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</a:t>
            </a:r>
            <a:r>
              <a:rPr lang="bg-B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указателя на всеки един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тях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532813" y="5659820"/>
            <a:ext cx="2176712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200" dirty="0" smtClean="0"/>
              <a:t>Вижте </a:t>
            </a:r>
            <a:r>
              <a:rPr lang="bg-BG" sz="2200" dirty="0" smtClean="0">
                <a:hlinkClick r:id="rId4"/>
              </a:rPr>
              <a:t>пример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089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2" y="0"/>
            <a:ext cx="9577597" cy="1110780"/>
          </a:xfrm>
        </p:spPr>
        <p:txBody>
          <a:bodyPr/>
          <a:lstStyle/>
          <a:p>
            <a:r>
              <a:rPr lang="bg-BG" dirty="0">
                <a:ea typeface="굴림" pitchFamily="50" charset="-127"/>
              </a:rPr>
              <a:t>Реализиране на свързан списък</a:t>
            </a:r>
            <a:endParaRPr lang="bg-BG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93342" y="1110780"/>
            <a:ext cx="10515598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(по елемент)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намираме елемента, използвайки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обхождане</a:t>
            </a:r>
            <a:b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(но запомняме и кой е предния преди него)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Ако елементът е намерен: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Ако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е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първия, задаваме на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head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неговия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endParaRPr lang="bg-BG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иначе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Next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на предния е като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Next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на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нашия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Намаляме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и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изтриваме елемента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Ако е бил последният, задаваме предния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на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Ако елементът НЕ Е намерен връщаме -1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0412" y="5734087"/>
            <a:ext cx="2038431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200" dirty="0" smtClean="0"/>
              <a:t>Вижте </a:t>
            </a:r>
            <a:r>
              <a:rPr lang="bg-BG" sz="2200" dirty="0" smtClean="0">
                <a:hlinkClick r:id="rId3"/>
              </a:rPr>
              <a:t>пример</a:t>
            </a:r>
            <a:endParaRPr lang="en-US" sz="2200" dirty="0"/>
          </a:p>
        </p:txBody>
      </p:sp>
      <p:grpSp>
        <p:nvGrpSpPr>
          <p:cNvPr id="7" name="Group 6"/>
          <p:cNvGrpSpPr/>
          <p:nvPr/>
        </p:nvGrpSpPr>
        <p:grpSpPr>
          <a:xfrm>
            <a:off x="393342" y="5443661"/>
            <a:ext cx="5243870" cy="1011741"/>
            <a:chOff x="1917" y="7800"/>
            <a:chExt cx="6880" cy="1320"/>
          </a:xfrm>
        </p:grpSpPr>
        <p:sp>
          <p:nvSpPr>
            <p:cNvPr id="8" name="Rectangle 7"/>
            <p:cNvSpPr/>
            <p:nvPr/>
          </p:nvSpPr>
          <p:spPr>
            <a:xfrm>
              <a:off x="1917" y="7800"/>
              <a:ext cx="6881" cy="132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8" y="8010"/>
              <a:ext cx="6180" cy="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435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Що е то списък?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Операции върху списъци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 smtClean="0"/>
              <a:t>Вход</a:t>
            </a:r>
            <a:r>
              <a:rPr lang="en-US" dirty="0" smtClean="0"/>
              <a:t> </a:t>
            </a:r>
            <a:r>
              <a:rPr lang="bg-BG" dirty="0" smtClean="0"/>
              <a:t>/</a:t>
            </a:r>
            <a:r>
              <a:rPr lang="en-US" dirty="0" smtClean="0"/>
              <a:t> </a:t>
            </a:r>
            <a:r>
              <a:rPr lang="bg-BG" dirty="0" smtClean="0"/>
              <a:t>изход </a:t>
            </a:r>
            <a:r>
              <a:rPr lang="bg-BG" dirty="0"/>
              <a:t>на </a:t>
            </a:r>
            <a:r>
              <a:rPr lang="bg-BG" dirty="0" smtClean="0"/>
              <a:t>списък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 smtClean="0"/>
              <a:t>Реализация на свързан списък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2" y="0"/>
            <a:ext cx="9577597" cy="1110780"/>
          </a:xfrm>
        </p:spPr>
        <p:txBody>
          <a:bodyPr/>
          <a:lstStyle/>
          <a:p>
            <a:r>
              <a:rPr lang="bg-BG" dirty="0">
                <a:ea typeface="굴림" pitchFamily="50" charset="-127"/>
              </a:rPr>
              <a:t>Реализиране на свързан списък</a:t>
            </a:r>
            <a:endParaRPr lang="bg-BG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79412" y="1371600"/>
            <a:ext cx="10515598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IndexOf: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намираме елемента, използвайки обхождане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Ако елементът е намерен: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Връщаме индекса му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Ако </a:t>
            </a:r>
            <a:r>
              <a:rPr lang="bg-BG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НЕ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Е </a:t>
            </a:r>
            <a:r>
              <a:rPr lang="bg-BG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 връщаме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4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2" y="0"/>
            <a:ext cx="9577597" cy="1110780"/>
          </a:xfrm>
        </p:spPr>
        <p:txBody>
          <a:bodyPr/>
          <a:lstStyle/>
          <a:p>
            <a:r>
              <a:rPr lang="bg-BG" dirty="0">
                <a:ea typeface="굴림" pitchFamily="50" charset="-127"/>
              </a:rPr>
              <a:t>Реализиране на свързан списък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9412" y="1110780"/>
            <a:ext cx="10515598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Contains: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Извикваме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Ако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IndexOf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върне стойност различна от -1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връщаме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bg-BG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в противен случай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връщаме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6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2" y="0"/>
            <a:ext cx="9577597" cy="1110780"/>
          </a:xfrm>
        </p:spPr>
        <p:txBody>
          <a:bodyPr/>
          <a:lstStyle/>
          <a:p>
            <a:r>
              <a:rPr lang="bg-BG" dirty="0">
                <a:ea typeface="굴림" pitchFamily="50" charset="-127"/>
              </a:rPr>
              <a:t>Реализиране на свързан списък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6212" y="1307842"/>
            <a:ext cx="110202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object this[int index]: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</a:p>
          <a:p>
            <a:pPr marL="895350" indent="-89535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проверяваме дали достъпваме валиден индекс</a:t>
            </a:r>
          </a:p>
          <a:p>
            <a:pPr marL="895350" indent="-89535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обхождаме списъка по стандартната схема и така достигаме до желания индекс и връщаме стойността му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bg-BG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</a:p>
          <a:p>
            <a:pPr marL="895350" indent="-89535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аналогичен на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get,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с разликата че задаваме стойността му, а не я извличаме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52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4" y="1151121"/>
            <a:ext cx="8560384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Списъкът</a:t>
            </a:r>
            <a:r>
              <a:rPr lang="en-US" sz="3000" dirty="0"/>
              <a:t> </a:t>
            </a:r>
            <a:r>
              <a:rPr lang="bg-BG" sz="3000" dirty="0"/>
              <a:t>съдържа поредица от елементи</a:t>
            </a:r>
            <a:r>
              <a:rPr lang="en-US" sz="3000" dirty="0"/>
              <a:t> (</a:t>
            </a:r>
            <a:r>
              <a:rPr lang="bg-BG" sz="3000" dirty="0"/>
              <a:t>като масив, но с променлива дължина</a:t>
            </a:r>
            <a:r>
              <a:rPr lang="en-US" sz="3000" dirty="0"/>
              <a:t>)</a:t>
            </a: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bg-BG" sz="3000" dirty="0"/>
              <a:t>Може да добавяме / трием / вмъкваме елементи по време на работата на програмата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bg-BG" sz="3000" dirty="0"/>
              <a:t>Създаване на списък</a:t>
            </a:r>
            <a:r>
              <a:rPr lang="en-US" sz="3000" dirty="0"/>
              <a:t>:</a:t>
            </a:r>
            <a:endParaRPr lang="bg-BG" sz="30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bg-BG" sz="30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bg-BG" sz="30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bg-BG" sz="3000" dirty="0"/>
              <a:t>Достъп до елементите</a:t>
            </a:r>
            <a:r>
              <a:rPr lang="en-US" sz="3000" dirty="0"/>
              <a:t>: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</a:pPr>
            <a:r>
              <a:rPr lang="bg-BG" sz="3000" dirty="0"/>
              <a:t>Отпечатване на списък: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308" y="2068589"/>
            <a:ext cx="2207821" cy="14107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664601" y="2817722"/>
            <a:ext cx="2106858" cy="2280150"/>
          </a:xfrm>
          <a:prstGeom prst="rect">
            <a:avLst/>
          </a:prstGeom>
        </p:spPr>
      </p:pic>
      <p:sp>
        <p:nvSpPr>
          <p:cNvPr id="12" name="Text Placeholder 5"/>
          <p:cNvSpPr txBox="1"/>
          <p:nvPr/>
        </p:nvSpPr>
        <p:spPr>
          <a:xfrm>
            <a:off x="648592" y="3962400"/>
            <a:ext cx="7766925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 </a:t>
            </a:r>
            <a:r>
              <a:rPr lang="en-US" sz="2600" dirty="0"/>
              <a:t>numbers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&gt;()</a:t>
            </a:r>
            <a:r>
              <a:rPr lang="en-US" sz="2600" dirty="0"/>
              <a:t>;</a:t>
            </a:r>
          </a:p>
          <a:p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= new 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&gt;() { 1, 2, 3 }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3" name="Text Placeholder 5"/>
          <p:cNvSpPr txBox="1"/>
          <p:nvPr/>
        </p:nvSpPr>
        <p:spPr>
          <a:xfrm>
            <a:off x="4605518" y="5161363"/>
            <a:ext cx="3809999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2600" dirty="0"/>
              <a:t>numbers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5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 10;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 Placeholder 5"/>
          <p:cNvSpPr txBox="1"/>
          <p:nvPr/>
        </p:nvSpPr>
        <p:spPr>
          <a:xfrm>
            <a:off x="4608661" y="5911380"/>
            <a:ext cx="716279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2600" dirty="0"/>
              <a:t>Console.Write(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string.Join</a:t>
            </a:r>
            <a:r>
              <a:rPr lang="en-US" sz="2600" dirty="0"/>
              <a:t>(" ", list));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Списъци - въведение</a:t>
            </a:r>
            <a:endParaRPr lang="en-US" dirty="0"/>
          </a:p>
        </p:txBody>
      </p:sp>
      <p:sp>
        <p:nvSpPr>
          <p:cNvPr id="6" name="Text Placeholder 11"/>
          <p:cNvSpPr txBox="1"/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/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/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15712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Списъци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27656"/>
            <a:ext cx="8938472" cy="719034"/>
          </a:xfrm>
        </p:spPr>
        <p:txBody>
          <a:bodyPr/>
          <a:lstStyle/>
          <a:p>
            <a:r>
              <a:rPr lang="bg-BG" dirty="0" smtClean="0">
                <a:sym typeface="Symbol" panose="05050102010706020507" pitchFamily="18" charset="2"/>
              </a:rPr>
              <a:t> </a:t>
            </a:r>
            <a:r>
              <a:rPr lang="bg-BG" dirty="0" smtClean="0"/>
              <a:t>Масиви </a:t>
            </a:r>
            <a:r>
              <a:rPr lang="bg-BG" dirty="0"/>
              <a:t>с променлива дължина</a:t>
            </a:r>
            <a:endParaRPr lang="en-US" dirty="0"/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2800795" y="1305932"/>
            <a:ext cx="7328675" cy="255349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sp>
        <p:nvSpPr>
          <p:cNvPr id="5" name="Slide Number Placeholder"/>
          <p:cNvSpPr txBox="1"/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9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/>
              <a:t> </a:t>
            </a:r>
            <a:r>
              <a:rPr lang="bg-BG" dirty="0"/>
              <a:t>- списък на елементи от какъв да е тип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</a:t>
            </a:r>
            <a:r>
              <a:rPr lang="bg-BG" dirty="0"/>
              <a:t>Списък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2" y="1986229"/>
            <a:ext cx="10944000" cy="43619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names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 //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създава списък от низове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("Peter");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("Maria");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("George");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(var name in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Console.WriteLine(name);</a:t>
            </a:r>
            <a:b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("Maria");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Console.WriteLine(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String.Join(",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46812" y="2786448"/>
            <a:ext cx="5319600" cy="3561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nums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 List&lt;int&gt;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10, 20, 30, 40, 50, 60};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RemoveAt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(2);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(0, -100);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Console.WriteLine(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String.Join(",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p:sp>
        <p:nvSpPr>
          <p:cNvPr id="7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List&lt;T&gt;</a:t>
            </a:r>
            <a:r>
              <a:rPr lang="en-US" noProof="1"/>
              <a:t> </a:t>
            </a:r>
            <a:r>
              <a:rPr lang="bg-BG" noProof="1"/>
              <a:t>съдържа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списък</a:t>
            </a:r>
            <a:r>
              <a:rPr lang="en-US" noProof="1"/>
              <a:t> </a:t>
            </a:r>
            <a:r>
              <a:rPr lang="bg-BG" noProof="1"/>
              <a:t>от елементи (като масив, но </a:t>
            </a:r>
            <a:r>
              <a:rPr lang="bg-BG" noProof="1" smtClean="0">
                <a:solidFill>
                  <a:schemeClr val="tx2">
                    <a:lumMod val="75000"/>
                  </a:schemeClr>
                </a:solidFill>
              </a:rPr>
              <a:t>разширяем</a:t>
            </a:r>
            <a:r>
              <a:rPr lang="en-US" noProof="1" smtClean="0"/>
              <a:t>)</a:t>
            </a:r>
            <a:endParaRPr lang="en-US" noProof="1"/>
          </a:p>
          <a:p>
            <a:r>
              <a:rPr lang="bg-BG" noProof="1"/>
              <a:t>Позволява</a:t>
            </a:r>
            <a:r>
              <a:rPr lang="en-US" noProof="1"/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добавяне</a:t>
            </a:r>
            <a:r>
              <a:rPr lang="en-US" noProof="1"/>
              <a:t> /</a:t>
            </a:r>
            <a:r>
              <a:rPr lang="bg-BG" noProof="1"/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вмъкване</a:t>
            </a:r>
            <a:r>
              <a:rPr lang="en-US" noProof="1"/>
              <a:t> /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премахване</a:t>
            </a:r>
            <a:r>
              <a:rPr lang="en-US" noProof="1"/>
              <a:t> /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търсене</a:t>
            </a:r>
            <a:r>
              <a:rPr lang="en-US" noProof="1"/>
              <a:t> </a:t>
            </a:r>
            <a:r>
              <a:rPr lang="bg-BG" noProof="1"/>
              <a:t>на елементи</a:t>
            </a:r>
            <a:r>
              <a:rPr lang="en-US" noProof="1"/>
              <a:t>: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</a:t>
            </a:r>
            <a:r>
              <a:rPr lang="bg-BG" noProof="1"/>
              <a:t>добавя елемент към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bg-BG" noProof="1"/>
              <a:t>връща броя на елементите в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</a:t>
            </a:r>
            <a:r>
              <a:rPr lang="bg-BG" noProof="1"/>
              <a:t>премахва първото срещане на </a:t>
            </a:r>
            <a:r>
              <a:rPr lang="bg-BG" noProof="1" smtClean="0"/>
              <a:t>елемент</a:t>
            </a:r>
            <a:r>
              <a:rPr lang="en-US" noProof="1" smtClean="0"/>
              <a:t> </a:t>
            </a:r>
            <a:r>
              <a:rPr lang="en-US" noProof="1"/>
              <a:t>(</a:t>
            </a:r>
            <a:r>
              <a:rPr lang="bg-BG" noProof="1"/>
              <a:t>връща</a:t>
            </a:r>
            <a:r>
              <a:rPr lang="en-US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noProof="1"/>
              <a:t> 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en-US" noProof="1"/>
              <a:t>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RemoveAt(index)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bg-BG" noProof="1"/>
              <a:t>премахва елемент по неговия </a:t>
            </a:r>
            <a:r>
              <a:rPr lang="bg-BG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индекс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Insert(index,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element)</a:t>
            </a:r>
            <a:r>
              <a:rPr lang="en-US" noProof="1"/>
              <a:t> – </a:t>
            </a:r>
            <a:r>
              <a:rPr lang="bg-BG" noProof="1"/>
              <a:t>вмъква елемент на зададената позиция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</a:t>
            </a:r>
            <a:r>
              <a:rPr lang="bg-BG" noProof="1"/>
              <a:t>определя дали елемента се съдържа в списъка</a:t>
            </a:r>
            <a:endParaRPr lang="en-US" noProof="1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Sort()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 –</a:t>
            </a:r>
            <a:r>
              <a:rPr lang="en-US" noProof="1"/>
              <a:t> </a:t>
            </a:r>
            <a:r>
              <a:rPr lang="bg-BG" noProof="1"/>
              <a:t>сортира във възходящ ред</a:t>
            </a:r>
            <a:endParaRPr lang="en-US" noProof="1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Reverse()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 –</a:t>
            </a:r>
            <a:r>
              <a:rPr lang="en-US" noProof="1"/>
              <a:t> </a:t>
            </a:r>
            <a:r>
              <a:rPr lang="bg-BG" noProof="1"/>
              <a:t>обръща списъка наобратно</a:t>
            </a:r>
            <a:endParaRPr lang="en-US" noProof="1"/>
          </a:p>
          <a:p>
            <a:pPr lvl="1"/>
            <a:endParaRPr lang="bg-BG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Структурата от данни </a:t>
            </a:r>
            <a:r>
              <a:rPr lang="en-US" dirty="0"/>
              <a:t>List&lt;T&gt;</a:t>
            </a:r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 txBox="1"/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/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9" name="Text Placeholder 7"/>
          <p:cNvSpPr txBox="1"/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/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1219200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Залепя елемента за края</a:t>
            </a:r>
            <a:endParaRPr lang="en-US" sz="4000" b="1" kern="12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/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9200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/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5" name="Title 3"/>
          <p:cNvSpPr txBox="1"/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9200" rtl="0">
              <a:lnSpc>
                <a:spcPct val="90000"/>
              </a:lnSpc>
              <a:spcBef>
                <a:spcPct val="0"/>
              </a:spcBef>
            </a:pP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Брой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7"/>
          <p:cNvSpPr txBox="1"/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/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/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0013" y="34560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b="1" noProof="1"/>
          </a:p>
        </p:txBody>
      </p:sp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11745 3.33333E-6 C 0.16941 3.33333E-6 0.2349 0.08541 0.2349 0.15602 L 0.2349 0.31527 " pathEditMode="relative" rAng="0" ptsTypes="FfFF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5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79 3.33333E-6 0.23542 0.14074 0.23542 0.25625 L 0.23542 0.51527 " pathEditMode="relative" rAng="0" ptsTypes="FfFF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9" grpId="0" animBg="1"/>
      <p:bldP spid="9" grpId="1" animBg="1"/>
      <p:bldP spid="12" grpId="0" animBg="1"/>
      <p:bldP spid="12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/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4" name="Text Placeholder 7"/>
          <p:cNvSpPr txBox="1"/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3" name="Text Placeholder 7"/>
          <p:cNvSpPr txBox="1"/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/>
          <p:nvPr/>
        </p:nvSpPr>
        <p:spPr>
          <a:xfrm>
            <a:off x="5288007" y="414095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/>
          <p:nvPr/>
        </p:nvSpPr>
        <p:spPr>
          <a:xfrm>
            <a:off x="5288008" y="482947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/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4" name="Title 3"/>
          <p:cNvSpPr txBox="1"/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9200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/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9200" rtl="0">
              <a:lnSpc>
                <a:spcPct val="90000"/>
              </a:lnSpc>
              <a:spcBef>
                <a:spcPct val="0"/>
              </a:spcBef>
            </a:pP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Брой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0013" y="34560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/>
          </a:p>
        </p:txBody>
      </p:sp>
      <p:sp>
        <p:nvSpPr>
          <p:cNvPr id="17" name="Text Placeholder 7"/>
          <p:cNvSpPr txBox="1"/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20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1219200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Изтрива елемент</a:t>
            </a:r>
            <a:endParaRPr lang="en-US" sz="4000" b="1" kern="12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1004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4" grpId="0" animBg="1"/>
      <p:bldP spid="12" grpId="0" animBg="1"/>
      <p:bldP spid="11" grpId="0" animBg="1"/>
      <p:bldP spid="17" grpId="0" animBg="1"/>
      <p:bldP spid="17" grpId="1" animBg="1"/>
      <p:bldP spid="17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 txBox="1"/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6" name="Text Placeholder 7"/>
          <p:cNvSpPr txBox="1"/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3" name="Text Placeholder 7"/>
          <p:cNvSpPr txBox="1"/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/>
          <p:nvPr/>
        </p:nvSpPr>
        <p:spPr>
          <a:xfrm>
            <a:off x="5288009" y="48291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9" name="Text Placeholder 7"/>
          <p:cNvSpPr txBox="1"/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/>
              <a:t>Remove() – Deletes an Element</a:t>
            </a:r>
            <a:endParaRPr lang="en-US" dirty="0"/>
          </a:p>
        </p:txBody>
      </p:sp>
      <p:sp>
        <p:nvSpPr>
          <p:cNvPr id="14" name="Title 3"/>
          <p:cNvSpPr txBox="1"/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9200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/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9200" rtl="0">
              <a:lnSpc>
                <a:spcPct val="90000"/>
              </a:lnSpc>
              <a:spcBef>
                <a:spcPct val="0"/>
              </a:spcBef>
            </a:pP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Брой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0013" y="34560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noProof="1"/>
          </a:p>
        </p:txBody>
      </p:sp>
      <p:sp>
        <p:nvSpPr>
          <p:cNvPr id="17" name="Text Placeholder 7"/>
          <p:cNvSpPr txBox="1"/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  <p:sp>
        <p:nvSpPr>
          <p:cNvPr id="20" name="Title 3"/>
          <p:cNvSpPr txBox="1"/>
          <p:nvPr/>
        </p:nvSpPr>
        <p:spPr>
          <a:xfrm>
            <a:off x="188814" y="46477"/>
            <a:ext cx="9577597" cy="1104641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 algn="l" defTabSz="1219200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4000" b="1" kern="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Добавя елемент на позиция</a:t>
            </a:r>
            <a:endParaRPr lang="en-US" sz="4000" b="1" kern="12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-0.1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12" grpId="0" animBg="1"/>
      <p:bldP spid="17" grpId="0" animBg="1"/>
      <p:bldP spid="1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Първо, въвеждаме от конзолата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дължината</a:t>
            </a:r>
            <a:r>
              <a:rPr lang="bg-BG" dirty="0"/>
              <a:t> на списъка: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bg-BG" dirty="0"/>
              <a:t>После, създаваме списък </a:t>
            </a:r>
            <a:r>
              <a:rPr lang="" altLang="bg-BG" dirty="0"/>
              <a:t>и</a:t>
            </a:r>
            <a:r>
              <a:rPr lang="bg-BG" dirty="0"/>
              <a:t> </a:t>
            </a:r>
            <a:r>
              <a:rPr lang="bg-BG" dirty="0" smtClean="0"/>
              <a:t>въвеждаме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елементи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Въвеждане на списъци от конзолата</a:t>
            </a:r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93871"/>
            <a:ext cx="10458452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List&lt;int&gt; list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 List&lt;int&gt;()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(int.Parse(Console.ReadLine()));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0898" y="6324600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https://judge.softuni.bg/Contests/2656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4" grpId="0" animBg="1"/>
      <p:bldP spid="573445" grpId="0" animBg="1"/>
      <p:bldP spid="8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78</TotalTime>
  <Words>1474</Words>
  <Application>Microsoft Office PowerPoint</Application>
  <PresentationFormat>Custom</PresentationFormat>
  <Paragraphs>308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굴림</vt:lpstr>
      <vt:lpstr>Arial</vt:lpstr>
      <vt:lpstr>Calibri</vt:lpstr>
      <vt:lpstr>Consolas</vt:lpstr>
      <vt:lpstr>Symbol</vt:lpstr>
      <vt:lpstr>Wingdings</vt:lpstr>
      <vt:lpstr>Wingdings 2</vt:lpstr>
      <vt:lpstr>SoftUni 16x9</vt:lpstr>
      <vt:lpstr>Списъци - въведение</vt:lpstr>
      <vt:lpstr>Съдържание</vt:lpstr>
      <vt:lpstr>Списъци</vt:lpstr>
      <vt:lpstr>List&lt;T&gt; – Списък</vt:lpstr>
      <vt:lpstr>Структурата от данни List&lt;T&gt;</vt:lpstr>
      <vt:lpstr>Add() – Залепя елемента за края</vt:lpstr>
      <vt:lpstr>Remove() – Изтрива елемент</vt:lpstr>
      <vt:lpstr>Remove() – Deletes an Element</vt:lpstr>
      <vt:lpstr>Въвеждане на списъци от конзолата</vt:lpstr>
      <vt:lpstr>Въвеждане на данни от един ред</vt:lpstr>
      <vt:lpstr>Отпечатване на списъци на конзолата</vt:lpstr>
      <vt:lpstr>Свързан списък - реализация</vt:lpstr>
      <vt:lpstr>Реализиране на свързан списък</vt:lpstr>
      <vt:lpstr>Реализиране на свързан списък</vt:lpstr>
      <vt:lpstr>Реализиране на свързан списък</vt:lpstr>
      <vt:lpstr>Реализиране на свързан списък</vt:lpstr>
      <vt:lpstr>Реализиране на свързан списък</vt:lpstr>
      <vt:lpstr>Реализиране на свързан списък</vt:lpstr>
      <vt:lpstr>Реализиране на свързан списък</vt:lpstr>
      <vt:lpstr>Реализиране на свързан списък</vt:lpstr>
      <vt:lpstr>Реализиране на свързан списък</vt:lpstr>
      <vt:lpstr>Реализиране на свързан списък</vt:lpstr>
      <vt:lpstr>Какво научихме този час?</vt:lpstr>
      <vt:lpstr>Списъци - въведение</vt:lpstr>
      <vt:lpstr>Министерство на образованието и науката (МОН)</vt:lpstr>
    </vt:vector>
  </TitlesOfParts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Упражнения от курса "Programming Fundamentals" за ученици.</dc:title>
  <dc:subject>Software Development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Dani</cp:lastModifiedBy>
  <cp:revision>312</cp:revision>
  <dcterms:created xsi:type="dcterms:W3CDTF">2021-03-15T09:53:29Z</dcterms:created>
  <dcterms:modified xsi:type="dcterms:W3CDTF">2021-03-17T20:54:06Z</dcterms:modified>
  <cp:category>computer programming;programming;C#;програмиране;кодиране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KSOProductBuildVer">
    <vt:lpwstr>1033-11.1.0.10161</vt:lpwstr>
  </property>
</Properties>
</file>