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1176" r:id="rId2"/>
    <p:sldId id="1177" r:id="rId3"/>
    <p:sldId id="1131" r:id="rId4"/>
    <p:sldId id="1132" r:id="rId5"/>
    <p:sldId id="1133" r:id="rId6"/>
    <p:sldId id="1134" r:id="rId7"/>
    <p:sldId id="1135" r:id="rId8"/>
    <p:sldId id="1136" r:id="rId9"/>
    <p:sldId id="1137" r:id="rId10"/>
    <p:sldId id="1138" r:id="rId11"/>
    <p:sldId id="1139" r:id="rId12"/>
    <p:sldId id="1140" r:id="rId13"/>
    <p:sldId id="1141" r:id="rId14"/>
    <p:sldId id="1148" r:id="rId15"/>
    <p:sldId id="1149" r:id="rId16"/>
    <p:sldId id="1183" r:id="rId17"/>
    <p:sldId id="1150" r:id="rId18"/>
    <p:sldId id="1184" r:id="rId19"/>
    <p:sldId id="1151" r:id="rId20"/>
    <p:sldId id="1152" r:id="rId21"/>
    <p:sldId id="1153" r:id="rId22"/>
    <p:sldId id="1154" r:id="rId23"/>
    <p:sldId id="1155" r:id="rId24"/>
    <p:sldId id="1156" r:id="rId25"/>
    <p:sldId id="1157" r:id="rId26"/>
    <p:sldId id="1158" r:id="rId27"/>
    <p:sldId id="1159" r:id="rId28"/>
    <p:sldId id="1127" r:id="rId29"/>
    <p:sldId id="4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5B1EEAB-9C4A-48AB-B978-B21D59D32BB3}">
          <p14:sldIdLst>
            <p14:sldId id="1176"/>
            <p14:sldId id="1177"/>
          </p14:sldIdLst>
        </p14:section>
        <p14:section name="Data Management" id="{A4B0CF16-4ED1-4C57-99B8-7FE276C2C497}">
          <p14:sldIdLst>
            <p14:sldId id="1131"/>
            <p14:sldId id="1132"/>
            <p14:sldId id="1133"/>
            <p14:sldId id="1134"/>
            <p14:sldId id="1135"/>
          </p14:sldIdLst>
        </p14:section>
        <p14:section name="Database Engines" id="{3D6C1CF4-4DCF-4F0E-81C7-434721F86738}">
          <p14:sldIdLst>
            <p14:sldId id="1136"/>
            <p14:sldId id="1137"/>
            <p14:sldId id="1138"/>
            <p14:sldId id="1139"/>
            <p14:sldId id="1140"/>
            <p14:sldId id="1141"/>
          </p14:sldIdLst>
        </p14:section>
        <p14:section name="Data Types in SQL Server" id="{0E2E3ACC-DBDC-47F9-BED2-D37A72C51C88}">
          <p14:sldIdLst>
            <p14:sldId id="1148"/>
            <p14:sldId id="1149"/>
            <p14:sldId id="1183"/>
            <p14:sldId id="1150"/>
            <p14:sldId id="1184"/>
          </p14:sldIdLst>
        </p14:section>
        <p14:section name="Database Modeling" id="{8859C668-269C-426F-BF68-6FD48FB3B31F}">
          <p14:sldIdLst>
            <p14:sldId id="1151"/>
            <p14:sldId id="1152"/>
            <p14:sldId id="1153"/>
            <p14:sldId id="1154"/>
            <p14:sldId id="1155"/>
            <p14:sldId id="1156"/>
            <p14:sldId id="1157"/>
            <p14:sldId id="1158"/>
            <p14:sldId id="1159"/>
          </p14:sldIdLst>
        </p14:section>
        <p14:section name="Conclusion" id="{01B0049E-FB3A-40BF-A740-CD8ED802C534}">
          <p14:sldIdLst>
            <p14:sldId id="1127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71734" autoAdjust="0"/>
  </p:normalViewPr>
  <p:slideViewPr>
    <p:cSldViewPr showGuides="1">
      <p:cViewPr varScale="1">
        <p:scale>
          <a:sx n="47" d="100"/>
          <a:sy n="47" d="100"/>
        </p:scale>
        <p:origin x="72" y="3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D87F6-466E-40CB-B304-DEF52BEF65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6784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DateTime2</a:t>
            </a:r>
            <a:endParaRPr lang="en-US" b="1" dirty="0">
              <a:effectLst/>
            </a:endParaRPr>
          </a:p>
          <a:p>
            <a:r>
              <a:rPr lang="en-US" b="1" dirty="0">
                <a:effectLst/>
              </a:rPr>
              <a:t>Min Value </a:t>
            </a:r>
            <a:r>
              <a:rPr lang="en-US" b="0" dirty="0">
                <a:effectLst/>
              </a:rPr>
              <a:t>1753-01-01 00:00:00 - 0001-01-01 00:00:00</a:t>
            </a:r>
          </a:p>
          <a:p>
            <a:r>
              <a:rPr lang="en-US" b="1" dirty="0">
                <a:effectLst/>
              </a:rPr>
              <a:t>Max Value </a:t>
            </a:r>
            <a:r>
              <a:rPr lang="en-US" b="0" dirty="0">
                <a:effectLst/>
              </a:rPr>
              <a:t>9999-12-31 23:59:59.997 - 9999-12-31 23:59:59.9999999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4250CD-C972-4274-B415-0CB1DAF648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4273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89552F-5469-485A-8531-5FBFE1D82D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49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3947418-D8AD-4DB8-85EF-AA404D961A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3436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EB8769-52DE-479B-8853-F1AE7D7AB3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266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7726EC7-1393-49B9-A262-2CD95FCCA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41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3F55E7B-CA77-42F0-8218-6A42989A35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0498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 </a:t>
            </a:r>
            <a:r>
              <a:rPr lang="en-US" dirty="0"/>
              <a:t>Data management 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36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store and all invoices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3695C8-404A-439D-AB5B-CFE5A08C09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06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</a:t>
            </a:r>
            <a:r>
              <a:rPr lang="en-US" baseline="0" dirty="0"/>
              <a:t> excel.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61BFA0-B0BA-4FDF-AE00-DE640F8547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629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it looks</a:t>
            </a:r>
            <a:r>
              <a:rPr lang="en-US" baseline="0" dirty="0"/>
              <a:t> one database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F5137-53C7-4812-92AA-97D6AA7A07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8332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6114A6-817E-407B-8102-418FB0986E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9420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2C21C1E-E7EE-4A2E-9D5E-B334AE3CE8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352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DATALENGTH(@VarcharVar), DATALENGTH(@NVarcharVar), DATALENGTH(@Char)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46D3DF-CA1F-4468-8E4E-B737DD366A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557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smsfullsetup" TargetMode="External"/><Relationship Id="rId2" Type="http://schemas.openxmlformats.org/officeDocument/2006/relationships/hyperlink" Target="https://go.microsoft.com/fwlink/?linkid=86666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9022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Как работят</a:t>
            </a:r>
            <a:r>
              <a:rPr lang="en-US" dirty="0"/>
              <a:t> </a:t>
            </a:r>
            <a:r>
              <a:rPr lang="bg-BG" dirty="0"/>
              <a:t>СУРБД</a:t>
            </a:r>
            <a:r>
              <a:rPr lang="en-US" dirty="0"/>
              <a:t>? </a:t>
            </a:r>
            <a:r>
              <a:rPr lang="bg-BG" dirty="0"/>
              <a:t>Управление на БД</a:t>
            </a:r>
            <a:r>
              <a:rPr lang="en-US" dirty="0"/>
              <a:t> </a:t>
            </a:r>
            <a:r>
              <a:rPr lang="bg-BG" dirty="0"/>
              <a:t>чрез</a:t>
            </a:r>
            <a:r>
              <a:rPr lang="en-US" dirty="0"/>
              <a:t> IDE</a:t>
            </a:r>
            <a:r>
              <a:rPr lang="bg-BG" dirty="0"/>
              <a:t>-та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298399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Въведение в базите от данни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00" y="2201530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88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bg-BG" dirty="0"/>
              <a:t>Изтеглете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Express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dirty="0"/>
              <a:t>от</a:t>
            </a:r>
            <a:r>
              <a:rPr lang="en-US" dirty="0"/>
              <a:t> Microsoft</a:t>
            </a:r>
          </a:p>
          <a:p>
            <a:endParaRPr lang="en-US" sz="3200" dirty="0"/>
          </a:p>
          <a:p>
            <a:r>
              <a:rPr lang="bg-BG" sz="3200" dirty="0"/>
              <a:t>Изтеглете</a:t>
            </a:r>
            <a:r>
              <a:rPr lang="en-US" sz="3200" dirty="0"/>
              <a:t> SQL Server </a:t>
            </a:r>
            <a:r>
              <a:rPr lang="en-US" sz="3200" b="1" dirty="0">
                <a:solidFill>
                  <a:schemeClr val="bg1"/>
                </a:solidFill>
              </a:rPr>
              <a:t>Management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Studio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отделно</a:t>
            </a:r>
            <a:endParaRPr lang="en-US" sz="3200" dirty="0"/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</a:t>
            </a:r>
            <a:r>
              <a:rPr lang="en-US" dirty="0"/>
              <a:t> </a:t>
            </a:r>
            <a:r>
              <a:rPr lang="bg-BG" dirty="0"/>
              <a:t>Клиенти</a:t>
            </a:r>
            <a:r>
              <a:rPr lang="en-US" dirty="0"/>
              <a:t> </a:t>
            </a:r>
            <a:r>
              <a:rPr lang="bg-BG" dirty="0"/>
              <a:t>и Сървъри</a:t>
            </a:r>
          </a:p>
        </p:txBody>
      </p:sp>
      <p:sp>
        <p:nvSpPr>
          <p:cNvPr id="15" name="Rectangle 14">
            <a:hlinkClick r:id="rId2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go.microsoft.com/fwlink</a:t>
            </a:r>
            <a:r>
              <a:rPr lang="en-US" sz="2800" b="1" u="sng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/?linkid=866662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E8279-8978-43DA-A6D8-EB1EE60D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933" y="3251893"/>
            <a:ext cx="6956322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https://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aka.ms/ssmsfullsetup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A5589C9-8CEE-4CF9-8B7F-961360A1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341" y="395879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531" y="4046708"/>
            <a:ext cx="2896130" cy="235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9120B65B-9FAF-44C8-BB79-128A556DF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857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Логическо хранилище</a:t>
            </a:r>
            <a:endParaRPr lang="en-US" dirty="0"/>
          </a:p>
          <a:p>
            <a:pPr lvl="1"/>
            <a:r>
              <a:rPr lang="bg-BG" dirty="0"/>
              <a:t>Инстанция (</a:t>
            </a:r>
            <a:r>
              <a:rPr lang="en-US" dirty="0"/>
              <a:t>Instance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bg-BG" dirty="0"/>
              <a:t>База данни (</a:t>
            </a:r>
            <a:r>
              <a:rPr lang="en-US" dirty="0"/>
              <a:t>Database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bg-BG" dirty="0"/>
              <a:t>Схема (</a:t>
            </a:r>
            <a:r>
              <a:rPr lang="en-US" dirty="0"/>
              <a:t>Schema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bg-BG" dirty="0"/>
              <a:t>Таблица (</a:t>
            </a:r>
            <a:r>
              <a:rPr lang="en-US" dirty="0"/>
              <a:t>Table</a:t>
            </a:r>
            <a:r>
              <a:rPr lang="bg-BG" dirty="0"/>
              <a:t>)</a:t>
            </a:r>
            <a:endParaRPr lang="en-US" dirty="0"/>
          </a:p>
          <a:p>
            <a:r>
              <a:rPr lang="bg-BG" dirty="0"/>
              <a:t>Физическо хранилище</a:t>
            </a:r>
            <a:endParaRPr lang="en-US" dirty="0"/>
          </a:p>
          <a:p>
            <a:pPr lvl="1"/>
            <a:r>
              <a:rPr lang="bg-BG" dirty="0"/>
              <a:t>Файлове с данни и</a:t>
            </a:r>
            <a:br>
              <a:rPr lang="bg-BG" dirty="0"/>
            </a:br>
            <a:r>
              <a:rPr lang="en-US" dirty="0"/>
              <a:t> and Log </a:t>
            </a:r>
            <a:r>
              <a:rPr lang="bg-BG" dirty="0"/>
              <a:t>файлове</a:t>
            </a:r>
            <a:endParaRPr lang="en-US" dirty="0"/>
          </a:p>
          <a:p>
            <a:pPr lvl="1"/>
            <a:r>
              <a:rPr lang="bg-BG" dirty="0"/>
              <a:t>Страници с данни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 на </a:t>
            </a:r>
            <a:r>
              <a:rPr lang="en-US" dirty="0"/>
              <a:t>SQL Server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Schema</a:t>
            </a: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Schema</a:t>
            </a: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44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6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8" name="Slide Number">
            <a:extLst>
              <a:ext uri="{FF2B5EF4-FFF2-40B4-BE49-F238E27FC236}">
                <a16:creationId xmlns:a16="http://schemas.microsoft.com/office/drawing/2014/main" id="{F76F4279-450A-4D1F-9420-6E7F359392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41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Таблицата е </a:t>
            </a:r>
            <a:r>
              <a:rPr lang="bg-BG" b="1" dirty="0">
                <a:solidFill>
                  <a:schemeClr val="bg1"/>
                </a:solidFill>
              </a:rPr>
              <a:t>основния градивен елемент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dirty="0"/>
              <a:t>на всяка БД</a:t>
            </a:r>
            <a:endParaRPr lang="en-US" dirty="0"/>
          </a:p>
          <a:p>
            <a:pPr>
              <a:spcBef>
                <a:spcPts val="27600"/>
              </a:spcBef>
            </a:pPr>
            <a:r>
              <a:rPr lang="bg-BG" dirty="0"/>
              <a:t>Всеки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ред</a:t>
            </a:r>
            <a:r>
              <a:rPr lang="en-US" dirty="0"/>
              <a:t> </a:t>
            </a:r>
            <a:r>
              <a:rPr lang="bg-BG" dirty="0"/>
              <a:t>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запис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dirty="0"/>
              <a:t>или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кортеж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Колони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полета</a:t>
            </a:r>
            <a:r>
              <a:rPr lang="en-US" dirty="0"/>
              <a:t>) </a:t>
            </a:r>
            <a:r>
              <a:rPr lang="bg-BG" dirty="0"/>
              <a:t>определят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en-US" dirty="0"/>
              <a:t> </a:t>
            </a:r>
            <a:r>
              <a:rPr lang="bg-BG" dirty="0"/>
              <a:t>на данните, които съхраняват</a:t>
            </a:r>
            <a:endParaRPr lang="en-US" dirty="0"/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таблица в БД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/>
        </p:nvGraphicFramePr>
        <p:xfrm>
          <a:off x="1634046" y="2471600"/>
          <a:ext cx="8923911" cy="2415745"/>
        </p:xfrm>
        <a:graphic>
          <a:graphicData uri="http://schemas.openxmlformats.org/drawingml/2006/table">
            <a:tbl>
              <a:tblPr/>
              <a:tblGrid>
                <a:gridCol w="214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65773" y="4290942"/>
            <a:ext cx="1160292" cy="609716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1436688" y="3401445"/>
            <a:ext cx="9258300" cy="67309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646488" y="2321944"/>
            <a:ext cx="2870200" cy="2679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252621" y="1701819"/>
            <a:ext cx="1588686" cy="609716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3646488" y="3414144"/>
            <a:ext cx="2870200" cy="647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294938" y="5057044"/>
            <a:ext cx="1064032" cy="609716"/>
          </a:xfrm>
          <a:prstGeom prst="wedgeRoundRectCallout">
            <a:avLst>
              <a:gd name="adj1" fmla="val -133489"/>
              <a:gd name="adj2" fmla="val -180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7A10404-1EC9-4DF0-BA03-187D4271E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7359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комуникация с машината се използва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Декларативен</a:t>
            </a:r>
            <a:r>
              <a:rPr lang="en-US" dirty="0"/>
              <a:t> </a:t>
            </a:r>
            <a:r>
              <a:rPr lang="bg-BG" dirty="0"/>
              <a:t>език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Логически разделен на четири части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dirty="0"/>
              <a:t>– </a:t>
            </a:r>
            <a:r>
              <a:rPr lang="bg-BG" dirty="0"/>
              <a:t>описва структурата на нашите данни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Manipulation </a:t>
            </a:r>
            <a:r>
              <a:rPr lang="en-US" dirty="0"/>
              <a:t>– </a:t>
            </a:r>
            <a:r>
              <a:rPr lang="bg-BG" dirty="0"/>
              <a:t>записва и чете данни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Control </a:t>
            </a:r>
            <a:r>
              <a:rPr lang="en-US" dirty="0"/>
              <a:t>– </a:t>
            </a:r>
            <a:r>
              <a:rPr lang="bg-BG" dirty="0"/>
              <a:t>определя кой има достъп до данните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 Control </a:t>
            </a:r>
            <a:r>
              <a:rPr lang="en-US" dirty="0"/>
              <a:t>– </a:t>
            </a:r>
            <a:r>
              <a:rPr lang="bg-BG" dirty="0"/>
              <a:t>пакетни операции и позволяване </a:t>
            </a:r>
            <a:r>
              <a:rPr lang="bg-BG"/>
              <a:t>на възстановяването</a:t>
            </a:r>
            <a:r>
              <a:rPr lang="en-US"/>
              <a:t> </a:t>
            </a: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Структуриран език за заявки (</a:t>
            </a:r>
            <a:r>
              <a:rPr lang="en-US" dirty="0"/>
              <a:t>SQL)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BA8FBC7-DB24-49B3-8A3A-8BE208293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12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Ð ÐµÐ·ÑÐ»ÑÐ°Ñ Ñ Ð¸Ð·Ð¾Ð±ÑÐ°Ð¶ÐµÐ½Ð¸Ðµ Ð·Ð° sql server png">
            <a:extLst>
              <a:ext uri="{FF2B5EF4-FFF2-40B4-BE49-F238E27FC236}">
                <a16:creationId xmlns:a16="http://schemas.microsoft.com/office/drawing/2014/main" id="{D87D64C2-9B46-41DD-97B7-0B78DBF6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72" y="1237422"/>
            <a:ext cx="2897256" cy="289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06A570-FE9E-46B1-8B07-FBF29BD9B1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Типове данни в</a:t>
            </a:r>
            <a:r>
              <a:rPr lang="en-GB" dirty="0"/>
              <a:t> SQL Server</a:t>
            </a:r>
          </a:p>
        </p:txBody>
      </p:sp>
    </p:spTree>
    <p:extLst>
      <p:ext uri="{BB962C8B-B14F-4D97-AF65-F5344CB8AC3E}">
        <p14:creationId xmlns:p14="http://schemas.microsoft.com/office/powerpoint/2010/main" val="19374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sz="3500" dirty="0"/>
              <a:t>Числови типове данни (</a:t>
            </a:r>
            <a:r>
              <a:rPr lang="en-US" sz="3500" dirty="0"/>
              <a:t>Numeric</a:t>
            </a:r>
            <a:r>
              <a:rPr lang="bg-BG" sz="3500" dirty="0"/>
              <a:t>)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TINYINT</a:t>
            </a:r>
            <a:r>
              <a:rPr lang="en-US" noProof="1"/>
              <a:t> (8-bit),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noProof="1"/>
              <a:t> (16-bit)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precision, scale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00" dirty="0"/>
              <a:t>Текстов тип данни (</a:t>
            </a:r>
            <a:r>
              <a:rPr lang="en-US" sz="3500" dirty="0"/>
              <a:t>Textual</a:t>
            </a:r>
            <a:r>
              <a:rPr lang="bg-BG" sz="3500" dirty="0"/>
              <a:t>)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текст с фиксирана дължина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текст с променлива дължина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500" noProof="1"/>
              <a:t> </a:t>
            </a:r>
            <a:r>
              <a:rPr lang="en-US" noProof="1"/>
              <a:t>– Unicode </a:t>
            </a:r>
            <a:r>
              <a:rPr lang="bg-BG" dirty="0"/>
              <a:t>текст с фиксирана дължина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Unicode </a:t>
            </a:r>
            <a:r>
              <a:rPr lang="bg-BG" dirty="0"/>
              <a:t>текст с променлива дължина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6361731-2FFC-4DBF-A3FB-C41A0C597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930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Textual Characters</a:t>
            </a:r>
          </a:p>
        </p:txBody>
      </p:sp>
      <p:sp>
        <p:nvSpPr>
          <p:cNvPr id="6" name="Content Placeholder 5"/>
          <p:cNvSpPr txBox="1">
            <a:spLocks noChangeArrowheads="1"/>
          </p:cNvSpPr>
          <p:nvPr/>
        </p:nvSpPr>
        <p:spPr bwMode="auto">
          <a:xfrm>
            <a:off x="607800" y="1899000"/>
            <a:ext cx="10976400" cy="35451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@VarcharVar 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@NVarcharVar NVARCHAR(5)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@CharVar 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@NCharVar NCHAR(5)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SELECT DATALENGTH(@VarcharVar),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DATALENGTH(@NCharVar)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A6F8DB-6E90-4EAB-A65D-AEA9E11DB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7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3500" dirty="0"/>
              <a:t>Двоични данни (</a:t>
            </a:r>
            <a:r>
              <a:rPr lang="en-US" sz="3500" dirty="0"/>
              <a:t>Binary data</a:t>
            </a:r>
            <a:r>
              <a:rPr lang="bg-BG" sz="3500" dirty="0"/>
              <a:t>)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dirty="0"/>
              <a:t> – последователност от битове с фиксирана дължина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dirty="0"/>
              <a:t> – последователност от битове</a:t>
            </a:r>
            <a:r>
              <a:rPr lang="en-US" sz="3200" dirty="0"/>
              <a:t>, 1-8000 </a:t>
            </a:r>
            <a:r>
              <a:rPr lang="bg-BG" sz="3200" dirty="0"/>
              <a:t>байта</a:t>
            </a:r>
            <a:r>
              <a:rPr lang="en-US" sz="3200" dirty="0"/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200" dirty="0"/>
              <a:t> (2GB)</a:t>
            </a:r>
          </a:p>
          <a:p>
            <a:pPr>
              <a:buClr>
                <a:schemeClr val="tx1"/>
              </a:buClr>
            </a:pPr>
            <a:r>
              <a:rPr lang="bg-BG" sz="3500" dirty="0"/>
              <a:t>Дата и час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 – </a:t>
            </a:r>
            <a:r>
              <a:rPr lang="bg-BG" sz="3200" dirty="0"/>
              <a:t>дата в интервала от</a:t>
            </a:r>
            <a:r>
              <a:rPr lang="en-US" sz="3200" dirty="0"/>
              <a:t> 0001-01-01 </a:t>
            </a:r>
            <a:r>
              <a:rPr lang="bg-BG" sz="3200" dirty="0"/>
              <a:t>до</a:t>
            </a:r>
            <a:r>
              <a:rPr lang="en-US" sz="3200" dirty="0"/>
              <a:t> 9999-12-31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2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200" dirty="0"/>
              <a:t>– дата и час в точност до 1/300 сек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200" dirty="0"/>
              <a:t> </a:t>
            </a:r>
            <a:r>
              <a:rPr lang="bg-BG" sz="3200" dirty="0"/>
              <a:t>– </a:t>
            </a:r>
            <a:r>
              <a:rPr lang="en-US" sz="3200" dirty="0"/>
              <a:t> </a:t>
            </a:r>
            <a:r>
              <a:rPr lang="bg-BG" sz="3200" dirty="0"/>
              <a:t>по – голям интервал за датата</a:t>
            </a:r>
            <a:endParaRPr lang="en-US" sz="32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200" dirty="0"/>
              <a:t> – </a:t>
            </a:r>
            <a:r>
              <a:rPr lang="bg-BG" sz="3200" dirty="0"/>
              <a:t>дата и час </a:t>
            </a:r>
            <a:r>
              <a:rPr lang="en-US" sz="3200" dirty="0"/>
              <a:t>(</a:t>
            </a:r>
            <a:r>
              <a:rPr lang="bg-BG" sz="3200" dirty="0"/>
              <a:t>точност - </a:t>
            </a:r>
            <a:r>
              <a:rPr lang="en-US" sz="3200" dirty="0"/>
              <a:t>1</a:t>
            </a:r>
            <a:r>
              <a:rPr lang="bg-BG" sz="3200" dirty="0"/>
              <a:t> минута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200" dirty="0"/>
              <a:t> </a:t>
            </a:r>
            <a:r>
              <a:rPr lang="bg-BG" sz="3200" dirty="0"/>
              <a:t>–</a:t>
            </a:r>
            <a:r>
              <a:rPr lang="en-US" sz="3200" dirty="0"/>
              <a:t> </a:t>
            </a:r>
            <a:r>
              <a:rPr lang="bg-BG" sz="3200" dirty="0"/>
              <a:t>определя време на деня</a:t>
            </a:r>
            <a:r>
              <a:rPr lang="en-US" sz="3200" dirty="0"/>
              <a:t> (</a:t>
            </a:r>
            <a:r>
              <a:rPr lang="bg-BG" sz="3200" dirty="0"/>
              <a:t>без часова зона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bg-BG" sz="3200" dirty="0"/>
              <a:t> –</a:t>
            </a:r>
            <a:r>
              <a:rPr lang="en-US" sz="3200" dirty="0"/>
              <a:t> </a:t>
            </a:r>
            <a:r>
              <a:rPr lang="bg-BG" dirty="0"/>
              <a:t>дата и час с часова зона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C4C3572-2DC4-4AD2-95A8-7FA17B333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074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Date and Time in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77B1823-714D-4A90-9F63-8D71057F15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81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6AEA62F-CFEC-4232-B6B2-968EF67678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 Моделиране на БД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52006B-A48A-4292-BEF3-1B4B5563FBF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Data Definition Using SSMS</a:t>
            </a:r>
          </a:p>
        </p:txBody>
      </p:sp>
    </p:spTree>
    <p:extLst>
      <p:ext uri="{BB962C8B-B14F-4D97-AF65-F5344CB8AC3E}">
        <p14:creationId xmlns:p14="http://schemas.microsoft.com/office/powerpoint/2010/main" val="236260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bg-BG" dirty="0"/>
              <a:t>Управление на данни</a:t>
            </a:r>
            <a:endParaRPr lang="en-US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bg-BG" dirty="0"/>
              <a:t>Машини за бази данни</a:t>
            </a:r>
            <a:endParaRPr lang="en-US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bg-BG" dirty="0"/>
              <a:t>Типове данни в</a:t>
            </a:r>
            <a:r>
              <a:rPr lang="en-US" dirty="0"/>
              <a:t> SQL Server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bg-BG" dirty="0"/>
              <a:t>Моделиране на база данни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DD1868-F1D9-453A-BE6C-39705DD71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9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Изберете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New Database </a:t>
            </a:r>
            <a:r>
              <a:rPr lang="bg-BG" sz="3200" dirty="0"/>
              <a:t>от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контекстното меню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</a:t>
            </a:r>
            <a:r>
              <a:rPr lang="en-US" sz="3200" dirty="0"/>
              <a:t> "Databases"</a:t>
            </a:r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Може да се наложи презареждане </a:t>
            </a:r>
            <a:r>
              <a:rPr lang="en-US" sz="3200" b="1" dirty="0">
                <a:solidFill>
                  <a:schemeClr val="bg1"/>
                </a:solidFill>
              </a:rPr>
              <a:t>Refresh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[F5] </a:t>
            </a:r>
            <a:r>
              <a:rPr lang="bg-BG" sz="3200" dirty="0"/>
              <a:t>за да видите резултата</a:t>
            </a:r>
            <a:endParaRPr lang="en-US" sz="3200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нова БД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66" y="2089489"/>
            <a:ext cx="3238085" cy="3165770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Arrow: Right 4"/>
          <p:cNvSpPr/>
          <p:nvPr/>
        </p:nvSpPr>
        <p:spPr>
          <a:xfrm>
            <a:off x="4060481" y="3383062"/>
            <a:ext cx="705468" cy="5231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2507"/>
          <a:stretch/>
        </p:blipFill>
        <p:spPr>
          <a:xfrm>
            <a:off x="4905786" y="2089489"/>
            <a:ext cx="5851861" cy="316577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5A5B3494-395F-4A83-AB9B-C101B827A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12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От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контекстното меню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dirty="0"/>
              <a:t>на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en-US" dirty="0"/>
              <a:t>" </a:t>
            </a:r>
            <a:r>
              <a:rPr lang="bg-BG" dirty="0"/>
              <a:t>на съответната БД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Името на таблицата може да бъде променяно от </a:t>
            </a:r>
            <a:r>
              <a:rPr lang="en-US" b="1" dirty="0">
                <a:solidFill>
                  <a:schemeClr val="bg1"/>
                </a:solidFill>
              </a:rPr>
              <a:t>Properties [F4]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</a:t>
            </a:r>
            <a:r>
              <a:rPr lang="en-US" dirty="0"/>
              <a:t>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8182" r="8737" b="5455"/>
          <a:stretch/>
        </p:blipFill>
        <p:spPr>
          <a:xfrm>
            <a:off x="973977" y="2133599"/>
            <a:ext cx="3581400" cy="3200400"/>
          </a:xfrm>
          <a:prstGeom prst="rect">
            <a:avLst/>
          </a:prstGeom>
        </p:spPr>
      </p:pic>
      <p:sp>
        <p:nvSpPr>
          <p:cNvPr id="6" name="Arrow: Right 6"/>
          <p:cNvSpPr/>
          <p:nvPr/>
        </p:nvSpPr>
        <p:spPr>
          <a:xfrm>
            <a:off x="4688572" y="3543295"/>
            <a:ext cx="665767" cy="4800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0E2CC8-B5E1-4FB5-85D5-0D3B1B29C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534" y="3052937"/>
            <a:ext cx="5588806" cy="159655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4C2ACF0F-BE0F-4A19-8595-A6B3F3D79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84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r>
              <a:rPr lang="bg-BG" dirty="0"/>
              <a:t>(първичният ключ) се използва за еднозначно идентифициране и индексиране на записите</a:t>
            </a:r>
            <a:endParaRPr lang="en-US" dirty="0"/>
          </a:p>
          <a:p>
            <a:r>
              <a:rPr lang="bg-BG" dirty="0"/>
              <a:t>Задаване на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dirty="0"/>
              <a:t>на колона</a:t>
            </a:r>
            <a:r>
              <a:rPr lang="en-US" dirty="0"/>
              <a:t>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780"/>
          <a:stretch/>
        </p:blipFill>
        <p:spPr>
          <a:xfrm>
            <a:off x="2496000" y="3507671"/>
            <a:ext cx="6611472" cy="213273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3629402-73C8-44E4-9D5E-80AD02283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87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стойността в колоната автоматично се увеличава, когато се добавя нов запис. 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Тези стойности не могат да се задават ръчно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Начална стойност</a:t>
            </a:r>
            <a:r>
              <a:rPr lang="en-US" dirty="0"/>
              <a:t> (1 </a:t>
            </a:r>
            <a:r>
              <a:rPr lang="bg-BG" dirty="0"/>
              <a:t>по подразбиране</a:t>
            </a:r>
            <a:r>
              <a:rPr lang="en-US" dirty="0"/>
              <a:t>)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bg-BG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Increment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с </a:t>
            </a:r>
            <a:r>
              <a:rPr lang="ru-RU" dirty="0"/>
              <a:t>колко се </a:t>
            </a:r>
            <a:r>
              <a:rPr lang="ru-RU" dirty="0" err="1"/>
              <a:t>увеличава</a:t>
            </a:r>
            <a:r>
              <a:rPr lang="ru-RU" dirty="0"/>
              <a:t> всяка </a:t>
            </a:r>
            <a:r>
              <a:rPr lang="ru-RU" dirty="0" err="1"/>
              <a:t>поредна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(3)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94AFB9-9A71-4CAA-AED4-0E3186C8E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36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Задаване на </a:t>
            </a:r>
            <a:r>
              <a:rPr lang="en-US" dirty="0"/>
              <a:t>identity</a:t>
            </a:r>
            <a:r>
              <a:rPr lang="bg-BG" dirty="0"/>
              <a:t> през диалоговия прозорец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Column Properties</a:t>
            </a:r>
            <a:r>
              <a:rPr lang="en-US" dirty="0"/>
              <a:t>":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таблица</a:t>
            </a:r>
            <a:r>
              <a:rPr lang="en-US" dirty="0"/>
              <a:t> (4)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85" y="2238376"/>
            <a:ext cx="5262455" cy="355282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B47E7DD-98FF-414C-8580-D9E6728CD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232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променяме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четем</a:t>
            </a:r>
            <a:r>
              <a:rPr lang="en-US" dirty="0"/>
              <a:t> </a:t>
            </a:r>
            <a:r>
              <a:rPr lang="bg-BG" dirty="0"/>
              <a:t>записи с </a:t>
            </a:r>
            <a:r>
              <a:rPr lang="en-US" dirty="0"/>
              <a:t>SSMS</a:t>
            </a:r>
          </a:p>
          <a:p>
            <a:r>
              <a:rPr lang="bg-BG" dirty="0"/>
              <a:t>За вмъкване или редактиране на запис изберете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контекстното меню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Записване и извличане на данни </a:t>
            </a:r>
            <a:r>
              <a:rPr lang="en-US" dirty="0"/>
              <a:t>(1)</a:t>
            </a:r>
            <a:endParaRPr lang="bg-BG" dirty="0"/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802E59F9-4FF0-4D63-84DF-1AA057666270}"/>
              </a:ext>
            </a:extLst>
          </p:cNvPr>
          <p:cNvGrpSpPr/>
          <p:nvPr/>
        </p:nvGrpSpPr>
        <p:grpSpPr>
          <a:xfrm>
            <a:off x="871345" y="3069995"/>
            <a:ext cx="10696655" cy="3734005"/>
            <a:chOff x="871345" y="2656911"/>
            <a:chExt cx="10696655" cy="37340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9468" t="8889" r="9468" b="15556"/>
            <a:stretch/>
          </p:blipFill>
          <p:spPr>
            <a:xfrm>
              <a:off x="871345" y="2740565"/>
              <a:ext cx="3662774" cy="3042034"/>
            </a:xfrm>
            <a:prstGeom prst="rect">
              <a:avLst/>
            </a:prstGeom>
          </p:spPr>
        </p:pic>
        <p:sp>
          <p:nvSpPr>
            <p:cNvPr id="6" name="Arrow: Right 7"/>
            <p:cNvSpPr/>
            <p:nvPr/>
          </p:nvSpPr>
          <p:spPr>
            <a:xfrm>
              <a:off x="4666960" y="3870107"/>
              <a:ext cx="625251" cy="51901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r="20386"/>
            <a:stretch/>
          </p:blipFill>
          <p:spPr>
            <a:xfrm>
              <a:off x="5420084" y="2656911"/>
              <a:ext cx="6147916" cy="3121250"/>
            </a:xfrm>
            <a:prstGeom prst="rect">
              <a:avLst/>
            </a:prstGeom>
          </p:spPr>
        </p:pic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5786012" y="5812782"/>
              <a:ext cx="5416060" cy="578134"/>
            </a:xfrm>
            <a:prstGeom prst="wedgeRoundRectCallout">
              <a:avLst>
                <a:gd name="adj1" fmla="val -40740"/>
                <a:gd name="adj2" fmla="val -99758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Enter data at the end to add a new row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58CA8A08-B2C0-470E-9C5C-ECC002C61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15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 fontScale="92500"/>
          </a:bodyPr>
          <a:lstStyle/>
          <a:p>
            <a:r>
              <a:rPr lang="bg-BG" dirty="0"/>
              <a:t>За извличане на записи</a:t>
            </a:r>
            <a:r>
              <a:rPr lang="en-US" dirty="0"/>
              <a:t>, </a:t>
            </a:r>
            <a:r>
              <a:rPr lang="bg-BG" dirty="0"/>
              <a:t>изберете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</a:t>
            </a:r>
            <a:r>
              <a:rPr lang="bg-BG" dirty="0"/>
              <a:t>от контекстното меню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 err="1"/>
              <a:t>Получената</a:t>
            </a:r>
            <a:r>
              <a:rPr lang="ru-RU" dirty="0"/>
              <a:t> информация </a:t>
            </a:r>
            <a:r>
              <a:rPr lang="ru-RU" dirty="0" err="1"/>
              <a:t>може</a:t>
            </a:r>
            <a:r>
              <a:rPr lang="ru-RU" dirty="0"/>
              <a:t> да се </a:t>
            </a:r>
            <a:r>
              <a:rPr lang="ru-RU" dirty="0" err="1"/>
              <a:t>персонализира</a:t>
            </a:r>
            <a:r>
              <a:rPr lang="ru-RU" dirty="0"/>
              <a:t> с </a:t>
            </a:r>
            <a:r>
              <a:rPr lang="ru-RU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SQL заявки</a:t>
            </a:r>
            <a:endParaRPr lang="bg-BG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Записване и извличане на данни </a:t>
            </a:r>
            <a:r>
              <a:rPr lang="en-US" dirty="0"/>
              <a:t>(2)</a:t>
            </a:r>
            <a:endParaRPr lang="bg-BG" dirty="0"/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6C9B0F0C-E577-40D1-A08D-208E0A76AA95}"/>
              </a:ext>
            </a:extLst>
          </p:cNvPr>
          <p:cNvGrpSpPr/>
          <p:nvPr/>
        </p:nvGrpSpPr>
        <p:grpSpPr>
          <a:xfrm>
            <a:off x="903112" y="2261901"/>
            <a:ext cx="10588441" cy="3026350"/>
            <a:chOff x="903112" y="2261901"/>
            <a:chExt cx="10588441" cy="30263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7795"/>
            <a:stretch/>
          </p:blipFill>
          <p:spPr>
            <a:xfrm>
              <a:off x="903112" y="2261901"/>
              <a:ext cx="3645590" cy="3026350"/>
            </a:xfrm>
            <a:prstGeom prst="rect">
              <a:avLst/>
            </a:prstGeom>
          </p:spPr>
        </p:pic>
        <p:sp>
          <p:nvSpPr>
            <p:cNvPr id="6" name="Arrow: Right 7"/>
            <p:cNvSpPr/>
            <p:nvPr/>
          </p:nvSpPr>
          <p:spPr>
            <a:xfrm>
              <a:off x="4548702" y="3567114"/>
              <a:ext cx="668643" cy="52658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r="36628"/>
            <a:stretch/>
          </p:blipFill>
          <p:spPr>
            <a:xfrm>
              <a:off x="5336187" y="2261901"/>
              <a:ext cx="6155366" cy="3026350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5090CA83-A26B-45E9-B47D-162128C93A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18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/>
          <a:lstStyle/>
          <a:p>
            <a:r>
              <a:rPr lang="bg-BG" dirty="0"/>
              <a:t>Можете да променяте свойствата на таблица след създаване</a:t>
            </a:r>
            <a:endParaRPr lang="en-US" dirty="0"/>
          </a:p>
          <a:p>
            <a:r>
              <a:rPr lang="bg-BG" dirty="0"/>
              <a:t>Изберете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</a:t>
            </a:r>
            <a:r>
              <a:rPr lang="bg-BG" dirty="0"/>
              <a:t>контекстното меню на таблицата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таблици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894"/>
          <a:stretch/>
        </p:blipFill>
        <p:spPr>
          <a:xfrm>
            <a:off x="640809" y="2598176"/>
            <a:ext cx="4619215" cy="3802625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402535" y="4194687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581" y="3546987"/>
            <a:ext cx="5063613" cy="1905000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895954" y="5643482"/>
            <a:ext cx="4867421" cy="447829"/>
          </a:xfrm>
          <a:prstGeom prst="wedgeRoundRectCallout">
            <a:avLst>
              <a:gd name="adj1" fmla="val -37106"/>
              <a:gd name="adj2" fmla="val -1117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cannot conflict with existing rules!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79B5F41-6D28-4ACC-9DAE-E6C357837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24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СУРБД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съхраняват и управляват данни</a:t>
            </a: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3200" dirty="0" err="1">
                <a:solidFill>
                  <a:schemeClr val="bg2"/>
                </a:solidFill>
              </a:rPr>
              <a:t>Връзките</a:t>
            </a:r>
            <a:r>
              <a:rPr lang="ru-RU" sz="3200" dirty="0">
                <a:solidFill>
                  <a:schemeClr val="bg2"/>
                </a:solidFill>
              </a:rPr>
              <a:t> в </a:t>
            </a:r>
            <a:r>
              <a:rPr lang="ru-RU" sz="3200" dirty="0" err="1">
                <a:solidFill>
                  <a:schemeClr val="bg2"/>
                </a:solidFill>
              </a:rPr>
              <a:t>таблиците</a:t>
            </a:r>
            <a:r>
              <a:rPr lang="ru-RU" sz="3200" dirty="0">
                <a:solidFill>
                  <a:schemeClr val="bg2"/>
                </a:solidFill>
              </a:rPr>
              <a:t> </a:t>
            </a:r>
            <a:r>
              <a:rPr lang="ru-RU" sz="3200" dirty="0" err="1">
                <a:solidFill>
                  <a:schemeClr val="bg2"/>
                </a:solidFill>
              </a:rPr>
              <a:t>намаляват</a:t>
            </a:r>
            <a:r>
              <a:rPr lang="ru-RU" sz="3200" dirty="0">
                <a:solidFill>
                  <a:schemeClr val="bg2"/>
                </a:solidFill>
              </a:rPr>
              <a:t> </a:t>
            </a:r>
            <a:r>
              <a:rPr lang="ru-RU" sz="3200" dirty="0" err="1">
                <a:solidFill>
                  <a:schemeClr val="bg2"/>
                </a:solidFill>
              </a:rPr>
              <a:t>повторението</a:t>
            </a:r>
            <a:r>
              <a:rPr lang="ru-RU" sz="3200" dirty="0">
                <a:solidFill>
                  <a:schemeClr val="bg2"/>
                </a:solidFill>
              </a:rPr>
              <a:t> и </a:t>
            </a:r>
            <a:r>
              <a:rPr lang="ru-RU" sz="3200" dirty="0" err="1">
                <a:solidFill>
                  <a:schemeClr val="bg2"/>
                </a:solidFill>
              </a:rPr>
              <a:t>сложността</a:t>
            </a:r>
            <a:r>
              <a:rPr lang="ru-RU" sz="3200" dirty="0">
                <a:solidFill>
                  <a:schemeClr val="bg2"/>
                </a:solidFill>
              </a:rPr>
              <a:t>
</a:t>
            </a:r>
            <a:r>
              <a:rPr lang="bg-BG" sz="3200" dirty="0">
                <a:solidFill>
                  <a:schemeClr val="bg2"/>
                </a:solidFill>
              </a:rPr>
              <a:t>Колоните имат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определени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типове</a:t>
            </a:r>
            <a:endParaRPr lang="en-US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Можем да използваме </a:t>
            </a:r>
            <a:r>
              <a:rPr lang="en-US" sz="3200" dirty="0">
                <a:solidFill>
                  <a:schemeClr val="bg2"/>
                </a:solidFill>
              </a:rPr>
              <a:t>Management Studio </a:t>
            </a:r>
            <a:r>
              <a:rPr lang="bg-BG" sz="3200" dirty="0">
                <a:solidFill>
                  <a:schemeClr val="bg2"/>
                </a:solidFill>
              </a:rPr>
              <a:t>за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персонализиране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на таблици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AED7EBD-AF73-4BD5-856A-9B3BAE28F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17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6212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06" y="1671771"/>
            <a:ext cx="2744966" cy="19422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9EFC68F-6FF8-4834-BE17-2ABAD8DDA5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Управление на данни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E30F08F-1F88-4334-816E-DBC4840861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Кога се нуждаем от база данни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374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BE7346-6B91-471E-98BF-10473A3EA9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3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демо</a:t>
            </a:r>
            <a:r>
              <a:rPr lang="en-US" dirty="0"/>
              <a:t>, </a:t>
            </a:r>
            <a:r>
              <a:rPr lang="bg-BG" dirty="0"/>
              <a:t>упражнения</a:t>
            </a:r>
            <a:r>
              <a:rPr lang="en-US" dirty="0"/>
              <a:t>, </a:t>
            </a:r>
            <a:r>
              <a:rPr lang="bg-BG" dirty="0"/>
              <a:t>домашни работи</a:t>
            </a:r>
            <a:r>
              <a:rPr lang="en-US" dirty="0"/>
              <a:t>, </a:t>
            </a:r>
            <a:r>
              <a:rPr lang="bg-BG" dirty="0"/>
              <a:t>документи</a:t>
            </a:r>
            <a:r>
              <a:rPr lang="en-US" dirty="0"/>
              <a:t>, </a:t>
            </a:r>
            <a:r>
              <a:rPr lang="bg-BG" dirty="0"/>
              <a:t>видеа</a:t>
            </a:r>
            <a:r>
              <a:rPr lang="en-US" dirty="0"/>
              <a:t> </a:t>
            </a:r>
            <a:r>
              <a:rPr lang="bg-BG" dirty="0"/>
              <a:t>и други подобни</a:t>
            </a:r>
            <a:r>
              <a:rPr lang="en-US" dirty="0"/>
              <a:t>) </a:t>
            </a:r>
            <a:r>
              <a:rPr lang="bg-BG" dirty="0"/>
              <a:t>са</a:t>
            </a:r>
            <a:r>
              <a:rPr lang="en-US" dirty="0"/>
              <a:t> </a:t>
            </a:r>
            <a:r>
              <a:rPr lang="bg-BG" b="1" dirty="0"/>
              <a:t>обект на авторско право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Не</a:t>
            </a:r>
            <a:r>
              <a:rPr lang="bg-BG" dirty="0"/>
              <a:t>позволено</a:t>
            </a:r>
            <a:r>
              <a:rPr lang="ru-RU" dirty="0"/>
              <a:t> </a:t>
            </a:r>
            <a:r>
              <a:rPr lang="ru-RU" dirty="0" err="1"/>
              <a:t>копиране</a:t>
            </a:r>
            <a:r>
              <a:rPr lang="ru-RU" dirty="0"/>
              <a:t>, </a:t>
            </a:r>
            <a:r>
              <a:rPr lang="ru-RU" dirty="0" err="1"/>
              <a:t>възпроизвеждане</a:t>
            </a:r>
            <a:r>
              <a:rPr lang="ru-RU" dirty="0"/>
              <a:t> или </a:t>
            </a:r>
            <a:r>
              <a:rPr lang="ru-RU" dirty="0" err="1"/>
              <a:t>използване</a:t>
            </a:r>
            <a:r>
              <a:rPr lang="ru-RU" dirty="0"/>
              <a:t> е незаконно
</a:t>
            </a: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56A2C7A-7301-4EC5-A522-02D6FC8D0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9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Традиционно съхранение на данни</a:t>
            </a:r>
            <a:endParaRPr lang="en-US" dirty="0"/>
          </a:p>
          <a:p>
            <a:pPr lvl="1"/>
            <a:r>
              <a:rPr lang="bg-BG" dirty="0"/>
              <a:t>Бележки</a:t>
            </a:r>
            <a:endParaRPr lang="en-US" dirty="0"/>
          </a:p>
          <a:p>
            <a:pPr lvl="1"/>
            <a:r>
              <a:rPr lang="bg-BG" dirty="0"/>
              <a:t>Разписки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Съхранение или Управление (1)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61" y="3429000"/>
            <a:ext cx="2949575" cy="294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55" y="1358728"/>
            <a:ext cx="3124563" cy="294957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1A140CB-706A-47C5-95D7-9FB67CDC0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4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Можем да </a:t>
            </a:r>
            <a:r>
              <a:rPr lang="ru-RU" dirty="0" err="1"/>
              <a:t>групираме</a:t>
            </a:r>
            <a:r>
              <a:rPr lang="ru-RU" dirty="0"/>
              <a:t> </a:t>
            </a:r>
            <a:r>
              <a:rPr lang="ru-RU" dirty="0" err="1"/>
              <a:t>свързани</a:t>
            </a:r>
            <a:r>
              <a:rPr lang="ru-RU" dirty="0"/>
              <a:t> части от </a:t>
            </a:r>
            <a:r>
              <a:rPr lang="ru-RU" dirty="0" err="1"/>
              <a:t>данни</a:t>
            </a:r>
            <a:r>
              <a:rPr lang="ru-RU" dirty="0"/>
              <a:t> в </a:t>
            </a:r>
            <a:r>
              <a:rPr lang="ru-RU" dirty="0" err="1"/>
              <a:t>отделни</a:t>
            </a:r>
            <a:r>
              <a:rPr lang="ru-RU" dirty="0"/>
              <a:t> колони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Съхранение или Управление (2)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51710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3B3F24D-F732-43CD-82C2-BB5534F3A2A9}"/>
              </a:ext>
            </a:extLst>
          </p:cNvPr>
          <p:cNvSpPr/>
          <p:nvPr/>
        </p:nvSpPr>
        <p:spPr>
          <a:xfrm>
            <a:off x="5787269" y="4346915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91" y="1845802"/>
            <a:ext cx="2402641" cy="2402641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4C27AE7F-791E-4473-A9A8-F5AF9BF44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9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Съхраняването на данни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dirty="0"/>
              <a:t>основната причина да се използват бази от данни</a:t>
            </a:r>
            <a:endParaRPr lang="en-US" dirty="0"/>
          </a:p>
          <a:p>
            <a:r>
              <a:rPr lang="bg-BG" dirty="0"/>
              <a:t>Обичайното съхранение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впоследствие</a:t>
            </a:r>
            <a:r>
              <a:rPr lang="en-US" dirty="0"/>
              <a:t> </a:t>
            </a:r>
            <a:r>
              <a:rPr lang="bg-BG" dirty="0"/>
              <a:t>поражда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проблеми</a:t>
            </a:r>
            <a:r>
              <a:rPr lang="en-US" dirty="0"/>
              <a:t> </a:t>
            </a:r>
            <a:r>
              <a:rPr lang="bg-BG" dirty="0"/>
              <a:t>свързани с:</a:t>
            </a:r>
            <a:endParaRPr lang="en-US" dirty="0"/>
          </a:p>
          <a:p>
            <a:pPr lvl="1"/>
            <a:r>
              <a:rPr lang="bg-BG" dirty="0"/>
              <a:t>Размера</a:t>
            </a:r>
            <a:endParaRPr lang="en-US" dirty="0"/>
          </a:p>
          <a:p>
            <a:pPr lvl="1"/>
            <a:r>
              <a:rPr lang="bg-BG" dirty="0"/>
              <a:t>Лекота на актуализиране</a:t>
            </a:r>
            <a:endParaRPr lang="en-US" dirty="0"/>
          </a:p>
          <a:p>
            <a:pPr lvl="1"/>
            <a:r>
              <a:rPr lang="bg-BG" dirty="0"/>
              <a:t>Търсене</a:t>
            </a:r>
            <a:endParaRPr lang="en-US" dirty="0"/>
          </a:p>
          <a:p>
            <a:pPr lvl="1"/>
            <a:r>
              <a:rPr lang="bg-BG" dirty="0"/>
              <a:t>Съгласуване</a:t>
            </a:r>
            <a:endParaRPr lang="en-US" dirty="0"/>
          </a:p>
          <a:p>
            <a:pPr lvl="1"/>
            <a:r>
              <a:rPr lang="bg-BG" dirty="0"/>
              <a:t>Сигурност</a:t>
            </a:r>
            <a:endParaRPr lang="en-US" dirty="0"/>
          </a:p>
          <a:p>
            <a:pPr lvl="1"/>
            <a:r>
              <a:rPr lang="bg-BG" dirty="0"/>
              <a:t>Съгласуваност/съвместимост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Съхранение или Управление (3)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folders png">
            <a:extLst>
              <a:ext uri="{FF2B5EF4-FFF2-40B4-BE49-F238E27FC236}">
                <a16:creationId xmlns:a16="http://schemas.microsoft.com/office/drawing/2014/main" id="{FCAAA1D7-556D-4E56-8FD7-1C72A214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81" y="2943433"/>
            <a:ext cx="3629854" cy="3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6A31703-39B5-4F2F-B0E1-D72AE73CA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8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БД е </a:t>
            </a:r>
            <a:r>
              <a:rPr lang="bg-BG" b="1" dirty="0">
                <a:solidFill>
                  <a:schemeClr val="bg1"/>
                </a:solidFill>
              </a:rPr>
              <a:t>организирана</a:t>
            </a:r>
            <a:r>
              <a:rPr lang="en-US" dirty="0"/>
              <a:t> </a:t>
            </a:r>
            <a:r>
              <a:rPr lang="bg-BG" dirty="0"/>
              <a:t>колекция от информация</a:t>
            </a:r>
            <a:endParaRPr lang="en-US" dirty="0"/>
          </a:p>
          <a:p>
            <a:pPr lvl="1"/>
            <a:r>
              <a:rPr lang="bg-BG" dirty="0"/>
              <a:t>Налага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правила</a:t>
            </a:r>
            <a:r>
              <a:rPr lang="en-US" dirty="0"/>
              <a:t> </a:t>
            </a:r>
            <a:r>
              <a:rPr lang="bg-BG" dirty="0"/>
              <a:t>върху съдържащите се в нея данни</a:t>
            </a:r>
            <a:endParaRPr lang="en-US" dirty="0"/>
          </a:p>
          <a:p>
            <a:pPr lvl="1"/>
            <a:r>
              <a:rPr lang="bg-BG" dirty="0"/>
              <a:t>Релационното </a:t>
            </a:r>
            <a:r>
              <a:rPr lang="bg-BG" dirty="0" err="1"/>
              <a:t>сухранение</a:t>
            </a:r>
            <a:r>
              <a:rPr lang="bg-BG" dirty="0"/>
              <a:t> първо е предложено от </a:t>
            </a:r>
            <a:r>
              <a:rPr lang="bg-BG" b="1" dirty="0">
                <a:solidFill>
                  <a:schemeClr val="bg1"/>
                </a:solidFill>
              </a:rPr>
              <a:t>Едгар Код</a:t>
            </a:r>
            <a:r>
              <a:rPr lang="en-US" dirty="0"/>
              <a:t> </a:t>
            </a:r>
            <a:r>
              <a:rPr lang="bg-BG" dirty="0"/>
              <a:t>през</a:t>
            </a:r>
            <a:r>
              <a:rPr lang="en-US" dirty="0"/>
              <a:t> 1970</a:t>
            </a:r>
          </a:p>
          <a:p>
            <a:pPr>
              <a:spcBef>
                <a:spcPts val="2400"/>
              </a:spcBef>
            </a:pPr>
            <a:r>
              <a:rPr lang="bg-BG" b="1" dirty="0">
                <a:solidFill>
                  <a:schemeClr val="bg1"/>
                </a:solidFill>
              </a:rPr>
              <a:t>С</a:t>
            </a:r>
            <a:r>
              <a:rPr lang="bg-BG" dirty="0"/>
              <a:t>истемата за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У</a:t>
            </a:r>
            <a:r>
              <a:rPr lang="bg-BG" dirty="0"/>
              <a:t>правление 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Р</a:t>
            </a:r>
            <a:r>
              <a:rPr lang="bg-BG" dirty="0"/>
              <a:t>елационна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Б</a:t>
            </a:r>
            <a:r>
              <a:rPr lang="bg-BG" dirty="0"/>
              <a:t>аза от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</a:t>
            </a:r>
            <a:r>
              <a:rPr lang="bg-BG" dirty="0"/>
              <a:t>анни осигурява инструменти за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en-US" dirty="0"/>
              <a:t> </a:t>
            </a:r>
            <a:r>
              <a:rPr lang="bg-BG" dirty="0"/>
              <a:t>на базата данни</a:t>
            </a:r>
            <a:endParaRPr lang="en-US" dirty="0"/>
          </a:p>
          <a:p>
            <a:pPr lvl="1"/>
            <a:r>
              <a:rPr lang="bg-BG" dirty="0"/>
              <a:t>Тя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анализира заявките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dirty="0"/>
              <a:t>от страна на потребителя и предприема </a:t>
            </a:r>
            <a:r>
              <a:rPr lang="bg-BG" b="1" dirty="0">
                <a:solidFill>
                  <a:schemeClr val="bg1"/>
                </a:solidFill>
              </a:rPr>
              <a:t>подходящото </a:t>
            </a:r>
            <a:r>
              <a:rPr lang="bg-BG" dirty="0"/>
              <a:t>действие</a:t>
            </a:r>
            <a:endParaRPr lang="en-US" dirty="0"/>
          </a:p>
          <a:p>
            <a:pPr lvl="1"/>
            <a:r>
              <a:rPr lang="bg-BG" dirty="0"/>
              <a:t>Потребителят няма пряк достъп до съхранените данни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Бази от данни и СУРБД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76EE81-4E4B-4ADC-B1B1-F5D494B7A4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1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086670" y="1295403"/>
            <a:ext cx="2018659" cy="2521856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4F3E9F4-6ACF-4AA0-BDD8-04B1E4F9E2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10916"/>
            <a:ext cx="10961783" cy="768084"/>
          </a:xfrm>
        </p:spPr>
        <p:txBody>
          <a:bodyPr/>
          <a:lstStyle/>
          <a:p>
            <a:r>
              <a:rPr lang="bg-BG" dirty="0"/>
              <a:t>Машини за бази данни</a:t>
            </a:r>
            <a:br>
              <a:rPr lang="bg-BG" dirty="0"/>
            </a:br>
            <a:r>
              <a:rPr lang="en-GB" dirty="0"/>
              <a:t>Database Engines</a:t>
            </a:r>
          </a:p>
        </p:txBody>
      </p:sp>
    </p:spTree>
    <p:extLst>
      <p:ext uri="{BB962C8B-B14F-4D97-AF65-F5344CB8AC3E}">
        <p14:creationId xmlns:p14="http://schemas.microsoft.com/office/powerpoint/2010/main" val="116817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използва модел, наречен</a:t>
            </a:r>
            <a:r>
              <a:rPr lang="en-US" dirty="0"/>
              <a:t> </a:t>
            </a:r>
            <a:r>
              <a:rPr lang="bg-BG" dirty="0"/>
              <a:t>клиент - сървър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на машината за бази данни</a:t>
            </a:r>
            <a:endParaRPr lang="en-US" dirty="0"/>
          </a:p>
        </p:txBody>
      </p:sp>
      <p:sp>
        <p:nvSpPr>
          <p:cNvPr id="25" name="Rectangle: Rounded Corners 24"/>
          <p:cNvSpPr/>
          <p:nvPr/>
        </p:nvSpPr>
        <p:spPr>
          <a:xfrm>
            <a:off x="4675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3291426" y="297088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3291426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7624734" y="297088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7624734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21" name="Arrow: Right 20"/>
          <p:cNvSpPr/>
          <p:nvPr/>
        </p:nvSpPr>
        <p:spPr>
          <a:xfrm flipH="1">
            <a:off x="7624734" y="466514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Right 21"/>
          <p:cNvSpPr/>
          <p:nvPr/>
        </p:nvSpPr>
        <p:spPr>
          <a:xfrm flipH="1">
            <a:off x="3286933" y="466514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624734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86933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72833" y="2349179"/>
            <a:ext cx="2646334" cy="3288702"/>
            <a:chOff x="5071343" y="2121498"/>
            <a:chExt cx="2646334" cy="328870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485" y="2787349"/>
              <a:ext cx="2318051" cy="2318051"/>
            </a:xfrm>
            <a:prstGeom prst="rect">
              <a:avLst/>
            </a:prstGeom>
          </p:spPr>
        </p:pic>
        <p:sp>
          <p:nvSpPr>
            <p:cNvPr id="26" name="Rectangle: Rounded Corners 25"/>
            <p:cNvSpPr/>
            <p:nvPr/>
          </p:nvSpPr>
          <p:spPr>
            <a:xfrm>
              <a:off x="5071343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Engine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078133" y="2349179"/>
            <a:ext cx="2646334" cy="3288702"/>
            <a:chOff x="9288227" y="2121498"/>
            <a:chExt cx="2646334" cy="32887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051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5248" y="2963782"/>
              <a:ext cx="1741902" cy="1741902"/>
            </a:xfrm>
            <a:prstGeom prst="rect">
              <a:avLst/>
            </a:prstGeom>
            <a:noFill/>
          </p:spPr>
        </p:pic>
        <p:sp>
          <p:nvSpPr>
            <p:cNvPr id="27" name="Rectangle: Rounded Corners 26"/>
            <p:cNvSpPr/>
            <p:nvPr/>
          </p:nvSpPr>
          <p:spPr>
            <a:xfrm>
              <a:off x="9288227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Database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" y="2727955"/>
            <a:ext cx="2531150" cy="2531150"/>
          </a:xfrm>
          <a:prstGeom prst="rect">
            <a:avLst/>
          </a:prstGeom>
        </p:spPr>
      </p:pic>
      <p:sp>
        <p:nvSpPr>
          <p:cNvPr id="31" name="Slide Number">
            <a:extLst>
              <a:ext uri="{FF2B5EF4-FFF2-40B4-BE49-F238E27FC236}">
                <a16:creationId xmlns:a16="http://schemas.microsoft.com/office/drawing/2014/main" id="{3B4EAAF2-C235-4232-AF1D-9A7A933F20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91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7" grpId="0" animBg="1"/>
      <p:bldP spid="18" grpId="0"/>
      <p:bldP spid="21" grpId="0" animBg="1"/>
      <p:bldP spid="22" grpId="0" animBg="1"/>
      <p:bldP spid="23" grpId="0"/>
      <p:bldP spid="24" grpId="0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4218</TotalTime>
  <Words>1493</Words>
  <Application>Microsoft Office PowerPoint</Application>
  <PresentationFormat>Широк екран</PresentationFormat>
  <Paragraphs>284</Paragraphs>
  <Slides>31</Slides>
  <Notes>14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Въведение в базите от данни</vt:lpstr>
      <vt:lpstr>Съдържание</vt:lpstr>
      <vt:lpstr>Управление на данни</vt:lpstr>
      <vt:lpstr>Съхранение или Управление (1)</vt:lpstr>
      <vt:lpstr>Съхранение или Управление (2)</vt:lpstr>
      <vt:lpstr>Съхранение или Управление (3)</vt:lpstr>
      <vt:lpstr>Бази от данни и СУРБД</vt:lpstr>
      <vt:lpstr>Машини за бази данни Database Engines</vt:lpstr>
      <vt:lpstr>Поток на машината за бази данни</vt:lpstr>
      <vt:lpstr>Изтегляне на Клиенти и Сървъри</vt:lpstr>
      <vt:lpstr>Архитектура на SQL Server</vt:lpstr>
      <vt:lpstr>Елементи на таблица в БД</vt:lpstr>
      <vt:lpstr>Структуриран език за заявки (SQL)</vt:lpstr>
      <vt:lpstr>Типове данни в SQL Server</vt:lpstr>
      <vt:lpstr>Типове данни в SQL Server (1)</vt:lpstr>
      <vt:lpstr>Size of Textual Characters</vt:lpstr>
      <vt:lpstr>Типове данни в SQL Server (2)</vt:lpstr>
      <vt:lpstr>Date and Time in SQL Server </vt:lpstr>
      <vt:lpstr> Моделиране на БД</vt:lpstr>
      <vt:lpstr>Създаване на нова БД</vt:lpstr>
      <vt:lpstr>Създаване на таблици (1)</vt:lpstr>
      <vt:lpstr>Създаване на таблици(2)</vt:lpstr>
      <vt:lpstr>Създаване на таблици (3)</vt:lpstr>
      <vt:lpstr>Създаване на таблица (4)</vt:lpstr>
      <vt:lpstr>Записване и извличане на данни (1)</vt:lpstr>
      <vt:lpstr>Записване и извличане на данни (2)</vt:lpstr>
      <vt:lpstr>Промяна на таблици</vt:lpstr>
      <vt:lpstr>Обобщение</vt:lpstr>
      <vt:lpstr>Въпроси?</vt:lpstr>
      <vt:lpstr>Trainings @ Software University (SoftUni)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Databases. Data Definition and Data Types</dc:title>
  <dc:subject>Databases Basics - MS SQL Server - Practical Training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Tanya Evtimova</cp:lastModifiedBy>
  <cp:revision>12</cp:revision>
  <dcterms:created xsi:type="dcterms:W3CDTF">2018-05-23T13:08:44Z</dcterms:created>
  <dcterms:modified xsi:type="dcterms:W3CDTF">2021-08-14T13:05:09Z</dcterms:modified>
  <cp:category>db;databases;sql;programming;computer programming;software development</cp:category>
</cp:coreProperties>
</file>