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6"/>
  </p:notesMasterIdLst>
  <p:handoutMasterIdLst>
    <p:handoutMasterId r:id="rId27"/>
  </p:handoutMasterIdLst>
  <p:sldIdLst>
    <p:sldId id="678" r:id="rId2"/>
    <p:sldId id="679" r:id="rId3"/>
    <p:sldId id="682" r:id="rId4"/>
    <p:sldId id="652" r:id="rId5"/>
    <p:sldId id="683" r:id="rId6"/>
    <p:sldId id="684"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46" r:id="rId22"/>
    <p:sldId id="401" r:id="rId23"/>
    <p:sldId id="405" r:id="rId24"/>
    <p:sldId id="6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705FFA-A4AA-4883-A8A8-2A99E82D727A}">
          <p14:sldIdLst>
            <p14:sldId id="678"/>
            <p14:sldId id="679"/>
          </p14:sldIdLst>
        </p14:section>
        <p14:section name="SQL Introduction" id="{0A4AE45F-4D23-4DBF-8FA0-CCBDD3721428}">
          <p14:sldIdLst>
            <p14:sldId id="682"/>
            <p14:sldId id="652"/>
            <p14:sldId id="683"/>
            <p14:sldId id="684"/>
          </p14:sldIdLst>
        </p14:section>
        <p14:section name="Retrieving Data" id="{64916B7D-FE8E-43C5-8523-73D2B9A3B13D}">
          <p14:sldIdLst>
            <p14:sldId id="655"/>
            <p14:sldId id="656"/>
            <p14:sldId id="657"/>
            <p14:sldId id="658"/>
            <p14:sldId id="659"/>
            <p14:sldId id="660"/>
            <p14:sldId id="661"/>
            <p14:sldId id="662"/>
            <p14:sldId id="663"/>
            <p14:sldId id="664"/>
            <p14:sldId id="665"/>
            <p14:sldId id="666"/>
            <p14:sldId id="667"/>
            <p14:sldId id="668"/>
          </p14:sldIdLst>
        </p14:section>
        <p14:section name="Conclusion" id="{5E6705DA-5C69-46D3-A34F-2175706E0125}">
          <p14:sldIdLst>
            <p14:sldId id="646"/>
            <p14:sldId id="401"/>
            <p14:sldId id="405"/>
            <p14:sldId id="68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79345" autoAdjust="0"/>
  </p:normalViewPr>
  <p:slideViewPr>
    <p:cSldViewPr showGuides="1">
      <p:cViewPr varScale="1">
        <p:scale>
          <a:sx n="47" d="100"/>
          <a:sy n="47" d="100"/>
        </p:scale>
        <p:origin x="72" y="504"/>
      </p:cViewPr>
      <p:guideLst>
        <p:guide orient="horz" pos="2184"/>
        <p:guide pos="3840"/>
      </p:guideLst>
    </p:cSldViewPr>
  </p:slideViewPr>
  <p:outlineViewPr>
    <p:cViewPr>
      <p:scale>
        <a:sx n="33" d="100"/>
        <a:sy n="33" d="100"/>
      </p:scale>
      <p:origin x="0" y="-9989"/>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2400" y="77"/>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14.8.2021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2A2646B5-FD60-4B46-86AE-B8F38A8B006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94445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7" name="Footer Placeholder 7">
            <a:extLst>
              <a:ext uri="{FF2B5EF4-FFF2-40B4-BE49-F238E27FC236}">
                <a16:creationId xmlns:a16="http://schemas.microsoft.com/office/drawing/2014/main" id="{9F474074-5D1F-4766-9F72-E9A2F696F72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725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7" name="Footer Placeholder 7">
            <a:extLst>
              <a:ext uri="{FF2B5EF4-FFF2-40B4-BE49-F238E27FC236}">
                <a16:creationId xmlns:a16="http://schemas.microsoft.com/office/drawing/2014/main" id="{1F387837-2F0C-422E-AA7C-3C7FBF94B3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42584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EF138B1B-C53D-49F0-94FE-D0D7BD2F7D4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42759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73947418-D8AD-4DB8-85EF-AA404D961A3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343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2EE603C9-6C8D-4D64-95BD-8943A3CB52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9297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dirty="0"/>
          </a:p>
        </p:txBody>
      </p:sp>
      <p:sp>
        <p:nvSpPr>
          <p:cNvPr id="7" name="Footer Placeholder 7">
            <a:extLst>
              <a:ext uri="{FF2B5EF4-FFF2-40B4-BE49-F238E27FC236}">
                <a16:creationId xmlns:a16="http://schemas.microsoft.com/office/drawing/2014/main" id="{37726EC7-1393-49B9-A262-2CD95FCCA0C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8341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9290E0F3-CF2E-495C-8BC8-0B33859A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2758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dirty="0"/>
          </a:p>
        </p:txBody>
      </p:sp>
      <p:sp>
        <p:nvSpPr>
          <p:cNvPr id="4" name="Контейнер за номер на слайда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Контейнер за долния колонтитул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12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7" name="Footer Placeholder 7">
            <a:extLst>
              <a:ext uri="{FF2B5EF4-FFF2-40B4-BE49-F238E27FC236}">
                <a16:creationId xmlns:a16="http://schemas.microsoft.com/office/drawing/2014/main" id="{5A0B853F-7F73-4814-BF4D-36E415CA485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3084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7" name="Footer Placeholder 7">
            <a:extLst>
              <a:ext uri="{FF2B5EF4-FFF2-40B4-BE49-F238E27FC236}">
                <a16:creationId xmlns:a16="http://schemas.microsoft.com/office/drawing/2014/main" id="{6B36F9BF-AF23-4CDD-9B29-E2D7D56F83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036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7" name="Footer Placeholder 7">
            <a:extLst>
              <a:ext uri="{FF2B5EF4-FFF2-40B4-BE49-F238E27FC236}">
                <a16:creationId xmlns:a16="http://schemas.microsoft.com/office/drawing/2014/main" id="{8FACA5DD-4B21-4207-B186-B715AE049F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918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7" name="Footer Placeholder 7">
            <a:extLst>
              <a:ext uri="{FF2B5EF4-FFF2-40B4-BE49-F238E27FC236}">
                <a16:creationId xmlns:a16="http://schemas.microsoft.com/office/drawing/2014/main" id="{0C591B7D-99E5-44FE-9DD8-8913DD1DDF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5437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7" name="Footer Placeholder 7">
            <a:extLst>
              <a:ext uri="{FF2B5EF4-FFF2-40B4-BE49-F238E27FC236}">
                <a16:creationId xmlns:a16="http://schemas.microsoft.com/office/drawing/2014/main" id="{85468A4B-CBA1-40E8-BBF6-A84A7EDE9F7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55823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7" name="Footer Placeholder 7">
            <a:extLst>
              <a:ext uri="{FF2B5EF4-FFF2-40B4-BE49-F238E27FC236}">
                <a16:creationId xmlns:a16="http://schemas.microsoft.com/office/drawing/2014/main" id="{F696B93C-7482-45F0-8F53-D948E7462AB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3823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7" name="Slide Body Text">
            <a:extLst>
              <a:ext uri="{FF2B5EF4-FFF2-40B4-BE49-F238E27FC236}">
                <a16:creationId xmlns:a16="http://schemas.microsoft.com/office/drawing/2014/main" id="{1E60575F-8475-4C78-97A7-27D7891D2770}"/>
              </a:ext>
            </a:extLst>
          </p:cNvPr>
          <p:cNvSpPr>
            <a:spLocks noGrp="1"/>
          </p:cNvSpPr>
          <p:nvPr>
            <p:ph type="body" sz="quarter" idx="12"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This is a code example</a:t>
            </a:r>
          </a:p>
        </p:txBody>
      </p:sp>
      <p:sp>
        <p:nvSpPr>
          <p:cNvPr id="15" name="Code Box">
            <a:extLst>
              <a:ext uri="{FF2B5EF4-FFF2-40B4-BE49-F238E27FC236}">
                <a16:creationId xmlns:a16="http://schemas.microsoft.com/office/drawing/2014/main" id="{29C63EC2-5578-406B-8C2A-23FDE6C14C82}"/>
              </a:ext>
            </a:extLst>
          </p:cNvPr>
          <p:cNvSpPr>
            <a:spLocks noGrp="1"/>
          </p:cNvSpPr>
          <p:nvPr>
            <p:ph type="body" sz="quarter" idx="11" hasCustomPrompt="1"/>
          </p:nvPr>
        </p:nvSpPr>
        <p:spPr>
          <a:xfrm>
            <a:off x="674683" y="2034000"/>
            <a:ext cx="10836275" cy="2318684"/>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lnSpc>
                <a:spcPct val="110000"/>
              </a:lnSpc>
              <a:spcBef>
                <a:spcPts val="0"/>
              </a:spcBef>
              <a:spcAft>
                <a:spcPts val="0"/>
              </a:spcAft>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7" r:id="rId4"/>
    <p:sldLayoutId id="2147483679" r:id="rId5"/>
    <p:sldLayoutId id="2147483680" r:id="rId6"/>
    <p:sldLayoutId id="2147483688" r:id="rId7"/>
    <p:sldLayoutId id="2147483684" r:id="rId8"/>
    <p:sldLayoutId id="2147483690" r:id="rId9"/>
    <p:sldLayoutId id="2147483683" r:id="rId10"/>
    <p:sldLayoutId id="2147483685" r:id="rId11"/>
    <p:sldLayoutId id="2147483686" r:id="rId12"/>
    <p:sldLayoutId id="2147483687"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GB" sz="2800"/>
              <a:t>Create and Read Using SQL Queries</a:t>
            </a:r>
            <a:endParaRPr lang="en-US" sz="2800" dirty="0"/>
          </a:p>
        </p:txBody>
      </p:sp>
      <p:sp>
        <p:nvSpPr>
          <p:cNvPr id="5" name="Title 4"/>
          <p:cNvSpPr>
            <a:spLocks noGrp="1"/>
          </p:cNvSpPr>
          <p:nvPr>
            <p:ph type="title"/>
          </p:nvPr>
        </p:nvSpPr>
        <p:spPr/>
        <p:txBody>
          <a:bodyPr/>
          <a:lstStyle/>
          <a:p>
            <a:r>
              <a:rPr lang="bg-BG" dirty="0"/>
              <a:t>Основни</a:t>
            </a:r>
            <a:r>
              <a:rPr lang="en-US" dirty="0"/>
              <a:t> CRUD </a:t>
            </a:r>
            <a:r>
              <a:rPr lang="bg-BG" dirty="0"/>
              <a:t>операции в</a:t>
            </a:r>
            <a:r>
              <a:rPr lang="en-US" dirty="0"/>
              <a:t>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8807096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2" y="1196125"/>
            <a:ext cx="11930042" cy="5528766"/>
          </a:xfrm>
        </p:spPr>
        <p:txBody>
          <a:bodyPr/>
          <a:lstStyle/>
          <a:p>
            <a:pPr>
              <a:lnSpc>
                <a:spcPct val="100000"/>
              </a:lnSpc>
              <a:buClr>
                <a:schemeClr val="tx1"/>
              </a:buClr>
            </a:pPr>
            <a:r>
              <a:rPr lang="bg-BG" sz="3600" b="1" dirty="0">
                <a:solidFill>
                  <a:schemeClr val="bg1"/>
                </a:solidFill>
              </a:rPr>
              <a:t>Псевдонимите</a:t>
            </a:r>
            <a:r>
              <a:rPr lang="en-US" sz="3600" dirty="0"/>
              <a:t> </a:t>
            </a:r>
            <a:r>
              <a:rPr lang="bg-BG" sz="3600" dirty="0"/>
              <a:t>преименуват таблица или заглавие на колона</a:t>
            </a:r>
            <a:endParaRPr lang="en-US" sz="3600" dirty="0"/>
          </a:p>
          <a:p>
            <a:pPr>
              <a:lnSpc>
                <a:spcPct val="100000"/>
              </a:lnSpc>
            </a:pPr>
            <a:endParaRPr lang="en-US" sz="3600" dirty="0"/>
          </a:p>
          <a:p>
            <a:pPr>
              <a:lnSpc>
                <a:spcPct val="100000"/>
              </a:lnSpc>
            </a:pPr>
            <a:endParaRPr lang="en-US" sz="3600" dirty="0"/>
          </a:p>
          <a:p>
            <a:pPr>
              <a:lnSpc>
                <a:spcPct val="100000"/>
              </a:lnSpc>
              <a:spcBef>
                <a:spcPts val="1800"/>
              </a:spcBef>
            </a:pPr>
            <a:r>
              <a:rPr lang="ru-RU" sz="3600" dirty="0"/>
              <a:t>Можете да </a:t>
            </a:r>
            <a:r>
              <a:rPr lang="ru-RU" sz="3600" dirty="0" err="1"/>
              <a:t>скъсявате</a:t>
            </a:r>
            <a:r>
              <a:rPr lang="ru-RU" sz="3600" dirty="0"/>
              <a:t> полета или да </a:t>
            </a:r>
            <a:r>
              <a:rPr lang="ru-RU" sz="3600" dirty="0" err="1"/>
              <a:t>пояснявате</a:t>
            </a:r>
            <a:r>
              <a:rPr lang="ru-RU" sz="3600" dirty="0"/>
              <a:t> </a:t>
            </a:r>
            <a:r>
              <a:rPr lang="ru-RU" sz="3600" dirty="0" err="1"/>
              <a:t>абревиатури</a:t>
            </a:r>
            <a:endParaRPr lang="bg-BG" dirty="0"/>
          </a:p>
        </p:txBody>
      </p:sp>
      <p:sp>
        <p:nvSpPr>
          <p:cNvPr id="502786" name="Rectangle 2"/>
          <p:cNvSpPr>
            <a:spLocks noGrp="1" noChangeArrowheads="1"/>
          </p:cNvSpPr>
          <p:nvPr>
            <p:ph type="title"/>
          </p:nvPr>
        </p:nvSpPr>
        <p:spPr/>
        <p:txBody>
          <a:bodyPr/>
          <a:lstStyle/>
          <a:p>
            <a:r>
              <a:rPr lang="bg-BG" dirty="0"/>
              <a:t>Псевдоними на колони</a:t>
            </a:r>
            <a:endParaRPr lang="en-US" dirty="0"/>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5229000"/>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Показвано име</a:t>
            </a:r>
            <a:endParaRPr lang="en-US" sz="2400" b="1" dirty="0">
              <a:solidFill>
                <a:srgbClr val="FFFFFF"/>
              </a:solidFill>
              <a:effectLst>
                <a:outerShdw blurRad="38100" dist="38100" dir="2700000" algn="tl">
                  <a:srgbClr val="000000">
                    <a:alpha val="43137"/>
                  </a:srgbClr>
                </a:outerShdw>
              </a:effectLst>
            </a:endParaRP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Slide Number">
            <a:extLst>
              <a:ext uri="{FF2B5EF4-FFF2-40B4-BE49-F238E27FC236}">
                <a16:creationId xmlns:a16="http://schemas.microsoft.com/office/drawing/2014/main" id="{F7669212-70A1-4DE0-8D23-0236C7F982E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156704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bg-BG" sz="3600" dirty="0"/>
              <a:t>Можете да </a:t>
            </a:r>
            <a:r>
              <a:rPr lang="bg-BG" sz="3600" b="1" dirty="0">
                <a:solidFill>
                  <a:schemeClr val="bg1"/>
                </a:solidFill>
              </a:rPr>
              <a:t>слепвате</a:t>
            </a:r>
            <a:r>
              <a:rPr lang="en-US" sz="3600" dirty="0"/>
              <a:t> </a:t>
            </a:r>
            <a:r>
              <a:rPr lang="bg-BG" sz="3600" dirty="0"/>
              <a:t>имена на колони  с оператора</a:t>
            </a:r>
            <a:r>
              <a:rPr lang="en-US" sz="3600" dirty="0"/>
              <a:t>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endParaRPr lang="en-US" sz="3600" dirty="0"/>
          </a:p>
          <a:p>
            <a:pPr lvl="1">
              <a:lnSpc>
                <a:spcPct val="100000"/>
              </a:lnSpc>
              <a:buClr>
                <a:schemeClr val="tx1"/>
              </a:buClr>
            </a:pPr>
            <a:r>
              <a:rPr lang="bg-BG" b="1" dirty="0">
                <a:solidFill>
                  <a:schemeClr val="bg1"/>
                </a:solidFill>
              </a:rPr>
              <a:t>Низовите литерали</a:t>
            </a:r>
            <a:r>
              <a:rPr lang="en-US" b="1" dirty="0">
                <a:solidFill>
                  <a:schemeClr val="bg1"/>
                </a:solidFill>
              </a:rPr>
              <a:t> </a:t>
            </a:r>
            <a:r>
              <a:rPr lang="bg-BG" dirty="0"/>
              <a:t>са затворени в</a:t>
            </a:r>
            <a:r>
              <a:rPr lang="en-US" dirty="0"/>
              <a:t> </a:t>
            </a:r>
            <a:r>
              <a:rPr lang="bg-BG" b="1" dirty="0">
                <a:solidFill>
                  <a:schemeClr val="bg1"/>
                </a:solidFill>
              </a:rPr>
              <a:t>единични кавички</a:t>
            </a:r>
            <a:endParaRPr lang="en-US" b="1" dirty="0">
              <a:solidFill>
                <a:schemeClr val="bg1"/>
              </a:solidFill>
            </a:endParaRPr>
          </a:p>
          <a:p>
            <a:pPr lvl="1">
              <a:lnSpc>
                <a:spcPct val="100000"/>
              </a:lnSpc>
            </a:pPr>
            <a:r>
              <a:rPr lang="bg-BG" dirty="0"/>
              <a:t>Използвайте </a:t>
            </a:r>
            <a:r>
              <a:rPr lang="bg-BG" b="1" dirty="0">
                <a:solidFill>
                  <a:schemeClr val="bg1"/>
                </a:solidFill>
              </a:rPr>
              <a:t>скоби</a:t>
            </a:r>
            <a:r>
              <a:rPr lang="en-US" b="1" dirty="0">
                <a:solidFill>
                  <a:schemeClr val="bg1"/>
                </a:solidFill>
              </a:rPr>
              <a:t> </a:t>
            </a:r>
            <a:r>
              <a:rPr lang="bg-BG" b="1" dirty="0">
                <a:solidFill>
                  <a:schemeClr val="bg1"/>
                </a:solidFill>
              </a:rPr>
              <a:t>(</a:t>
            </a:r>
            <a:r>
              <a:rPr lang="en-US" b="1" dirty="0">
                <a:solidFill>
                  <a:schemeClr val="bg1"/>
                </a:solidFill>
              </a:rPr>
              <a:t> [] </a:t>
            </a:r>
            <a:r>
              <a:rPr lang="bg-BG" b="1" dirty="0">
                <a:solidFill>
                  <a:schemeClr val="bg1"/>
                </a:solidFill>
              </a:rPr>
              <a:t>)</a:t>
            </a:r>
            <a:r>
              <a:rPr lang="bg-BG" dirty="0"/>
              <a:t> за заглавия на колони, съдържащи специални символи</a:t>
            </a:r>
          </a:p>
        </p:txBody>
      </p:sp>
      <p:sp>
        <p:nvSpPr>
          <p:cNvPr id="504834" name="Rectangle 2"/>
          <p:cNvSpPr>
            <a:spLocks noGrp="1" noChangeArrowheads="1"/>
          </p:cNvSpPr>
          <p:nvPr>
            <p:ph type="title"/>
          </p:nvPr>
        </p:nvSpPr>
        <p:spPr/>
        <p:txBody>
          <a:bodyPr/>
          <a:lstStyle/>
          <a:p>
            <a:r>
              <a:rPr lang="bg-BG" dirty="0"/>
              <a:t>Оператор за конкатенация/слепване</a:t>
            </a:r>
            <a:endParaRPr lang="en-US" dirty="0"/>
          </a:p>
        </p:txBody>
      </p:sp>
      <p:sp>
        <p:nvSpPr>
          <p:cNvPr id="504836" name="Rectangle 4"/>
          <p:cNvSpPr>
            <a:spLocks noChangeArrowheads="1"/>
          </p:cNvSpPr>
          <p:nvPr/>
        </p:nvSpPr>
        <p:spPr bwMode="auto">
          <a:xfrm>
            <a:off x="1444624" y="3486338"/>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1808165041"/>
              </p:ext>
            </p:extLst>
          </p:nvPr>
        </p:nvGraphicFramePr>
        <p:xfrm>
          <a:off x="3198812" y="4974396"/>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Slide Number">
            <a:extLst>
              <a:ext uri="{FF2B5EF4-FFF2-40B4-BE49-F238E27FC236}">
                <a16:creationId xmlns:a16="http://schemas.microsoft.com/office/drawing/2014/main" id="{3893667D-2428-4478-A6E1-BACD2CED4F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6343497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20000"/>
          </a:bodyPr>
          <a:lstStyle/>
          <a:p>
            <a:r>
              <a:rPr lang="ru-RU" dirty="0"/>
              <a:t>Извлечете информация за </a:t>
            </a:r>
            <a:r>
              <a:rPr lang="ru-RU" dirty="0" err="1"/>
              <a:t>всички</a:t>
            </a:r>
            <a:r>
              <a:rPr lang="ru-RU" dirty="0"/>
              <a:t> служители </a:t>
            </a:r>
            <a:r>
              <a:rPr lang="ru-RU" dirty="0" err="1"/>
              <a:t>като</a:t>
            </a:r>
            <a:r>
              <a:rPr lang="ru-RU" dirty="0"/>
              <a:t> </a:t>
            </a:r>
            <a:r>
              <a:rPr lang="ru-RU" dirty="0" err="1"/>
              <a:t>списък</a:t>
            </a:r>
            <a:r>
              <a:rPr lang="ru-RU" dirty="0"/>
              <a:t>, </a:t>
            </a:r>
            <a:r>
              <a:rPr lang="ru-RU" dirty="0" err="1"/>
              <a:t>съдържащ</a:t>
            </a:r>
            <a:r>
              <a:rPr lang="ru-RU" dirty="0"/>
              <a:t> </a:t>
            </a:r>
            <a:r>
              <a:rPr lang="bg-BG" b="1" dirty="0">
                <a:solidFill>
                  <a:schemeClr val="bg1"/>
                </a:solidFill>
              </a:rPr>
              <a:t>пълно име (</a:t>
            </a:r>
            <a:r>
              <a:rPr lang="en-US" b="1" dirty="0">
                <a:solidFill>
                  <a:schemeClr val="bg1"/>
                </a:solidFill>
              </a:rPr>
              <a:t>full name</a:t>
            </a:r>
            <a:r>
              <a:rPr lang="bg-BG" b="1" dirty="0">
                <a:solidFill>
                  <a:schemeClr val="bg1"/>
                </a:solidFill>
              </a:rPr>
              <a:t>)</a:t>
            </a:r>
            <a:r>
              <a:rPr lang="en-US" dirty="0"/>
              <a:t>, </a:t>
            </a:r>
            <a:r>
              <a:rPr lang="bg-BG" b="1" dirty="0">
                <a:solidFill>
                  <a:schemeClr val="bg1"/>
                </a:solidFill>
              </a:rPr>
              <a:t>длъжност (</a:t>
            </a:r>
            <a:r>
              <a:rPr lang="en-US" b="1" dirty="0">
                <a:solidFill>
                  <a:schemeClr val="bg1"/>
                </a:solidFill>
              </a:rPr>
              <a:t>job</a:t>
            </a:r>
            <a:r>
              <a:rPr lang="en-US" dirty="0">
                <a:solidFill>
                  <a:schemeClr val="accent1"/>
                </a:solidFill>
              </a:rPr>
              <a:t> </a:t>
            </a:r>
            <a:r>
              <a:rPr lang="en-US" b="1" dirty="0">
                <a:solidFill>
                  <a:schemeClr val="bg1"/>
                </a:solidFill>
              </a:rPr>
              <a:t>title</a:t>
            </a:r>
            <a:r>
              <a:rPr lang="bg-BG" b="1" dirty="0">
                <a:solidFill>
                  <a:schemeClr val="bg1"/>
                </a:solidFill>
              </a:rPr>
              <a:t>)</a:t>
            </a:r>
            <a:r>
              <a:rPr lang="en-US" dirty="0"/>
              <a:t> </a:t>
            </a:r>
            <a:r>
              <a:rPr lang="bg-BG" dirty="0"/>
              <a:t>и</a:t>
            </a:r>
            <a:r>
              <a:rPr lang="en-US" dirty="0"/>
              <a:t> </a:t>
            </a:r>
            <a:r>
              <a:rPr lang="bg-BG" b="1" dirty="0">
                <a:solidFill>
                  <a:schemeClr val="bg1"/>
                </a:solidFill>
              </a:rPr>
              <a:t>заплата (</a:t>
            </a:r>
            <a:r>
              <a:rPr lang="en-US" b="1" dirty="0">
                <a:solidFill>
                  <a:schemeClr val="bg1"/>
                </a:solidFill>
              </a:rPr>
              <a:t>salary</a:t>
            </a:r>
            <a:r>
              <a:rPr lang="bg-BG" b="1" dirty="0">
                <a:solidFill>
                  <a:schemeClr val="bg1"/>
                </a:solidFill>
              </a:rPr>
              <a:t>)</a:t>
            </a:r>
            <a:endParaRPr lang="en-US" b="1" dirty="0">
              <a:solidFill>
                <a:schemeClr val="bg1"/>
              </a:solidFill>
            </a:endParaRPr>
          </a:p>
          <a:p>
            <a:pPr lvl="1"/>
            <a:r>
              <a:rPr lang="bg-BG" dirty="0"/>
              <a:t>Използвайте</a:t>
            </a:r>
            <a:r>
              <a:rPr lang="en-US" dirty="0"/>
              <a:t> </a:t>
            </a:r>
            <a:r>
              <a:rPr lang="bg-BG" b="1" dirty="0">
                <a:solidFill>
                  <a:schemeClr val="bg1"/>
                </a:solidFill>
              </a:rPr>
              <a:t>конкатенация</a:t>
            </a:r>
            <a:r>
              <a:rPr lang="en-US" dirty="0"/>
              <a:t> </a:t>
            </a:r>
            <a:r>
              <a:rPr lang="bg-BG" dirty="0"/>
              <a:t>за да визуализирате име и фамилия като </a:t>
            </a:r>
            <a:r>
              <a:rPr lang="bg-BG" b="1" dirty="0">
                <a:solidFill>
                  <a:schemeClr val="bg1"/>
                </a:solidFill>
              </a:rPr>
              <a:t>едно поле</a:t>
            </a:r>
            <a:endParaRPr lang="en-US" b="1" dirty="0">
              <a:solidFill>
                <a:schemeClr val="bg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bg-BG" dirty="0"/>
              <a:t>Забележка</a:t>
            </a:r>
            <a:r>
              <a:rPr lang="en-US" dirty="0"/>
              <a:t>: </a:t>
            </a:r>
            <a:r>
              <a:rPr lang="bg-BG" dirty="0"/>
              <a:t>заявка към БД </a:t>
            </a:r>
            <a:r>
              <a:rPr lang="en-US" b="1" noProof="1">
                <a:solidFill>
                  <a:schemeClr val="bg1"/>
                </a:solidFill>
              </a:rPr>
              <a:t>SoftUni</a:t>
            </a:r>
            <a:endParaRPr lang="en-US" dirty="0"/>
          </a:p>
          <a:p>
            <a:endParaRPr lang="bg-BG" dirty="0"/>
          </a:p>
        </p:txBody>
      </p:sp>
      <p:sp>
        <p:nvSpPr>
          <p:cNvPr id="4" name="Title 3"/>
          <p:cNvSpPr>
            <a:spLocks noGrp="1"/>
          </p:cNvSpPr>
          <p:nvPr>
            <p:ph type="title"/>
          </p:nvPr>
        </p:nvSpPr>
        <p:spPr/>
        <p:txBody>
          <a:bodyPr/>
          <a:lstStyle/>
          <a:p>
            <a:r>
              <a:rPr lang="bg-BG" dirty="0"/>
              <a:t>Задача</a:t>
            </a:r>
            <a:r>
              <a:rPr lang="en-US" dirty="0"/>
              <a:t>: </a:t>
            </a:r>
            <a:r>
              <a:rPr lang="bg-BG" dirty="0"/>
              <a:t>Обобщение за служители</a:t>
            </a:r>
            <a:endParaRPr lang="en-US" dirty="0"/>
          </a:p>
        </p:txBody>
      </p:sp>
      <p:pic>
        <p:nvPicPr>
          <p:cNvPr id="6" name="Picture 5"/>
          <p:cNvPicPr>
            <a:picLocks noChangeAspect="1"/>
          </p:cNvPicPr>
          <p:nvPr/>
        </p:nvPicPr>
        <p:blipFill rotWithShape="1">
          <a:blip r:embed="rId2"/>
          <a:srcRect b="18421"/>
          <a:stretch/>
        </p:blipFill>
        <p:spPr>
          <a:xfrm>
            <a:off x="4112254" y="3204000"/>
            <a:ext cx="4818746" cy="2516851"/>
          </a:xfrm>
          <a:prstGeom prst="roundRect">
            <a:avLst>
              <a:gd name="adj" fmla="val 6937"/>
            </a:avLst>
          </a:prstGeom>
        </p:spPr>
      </p:pic>
      <p:sp>
        <p:nvSpPr>
          <p:cNvPr id="8" name="Slide Number">
            <a:extLst>
              <a:ext uri="{FF2B5EF4-FFF2-40B4-BE49-F238E27FC236}">
                <a16:creationId xmlns:a16="http://schemas.microsoft.com/office/drawing/2014/main" id="{CD4B89F7-E40F-4987-A62F-699B742BFA0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8531532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bg-BG" dirty="0"/>
              <a:t>Решение</a:t>
            </a:r>
            <a:r>
              <a:rPr lang="en-US" dirty="0"/>
              <a:t>: </a:t>
            </a:r>
            <a:r>
              <a:rPr lang="bg-BG" dirty="0"/>
              <a:t>Обобщение за служители</a:t>
            </a:r>
            <a:endParaRPr lang="en-US" dirty="0"/>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Конкатенация</a:t>
            </a:r>
            <a:endParaRPr lang="en-US" sz="2400" b="1" dirty="0">
              <a:solidFill>
                <a:srgbClr val="FFFFFF"/>
              </a:solidFill>
              <a:effectLst>
                <a:outerShdw blurRad="38100" dist="38100" dir="2700000" algn="tl">
                  <a:srgbClr val="000000">
                    <a:alpha val="43137"/>
                  </a:srgbClr>
                </a:outerShdw>
              </a:effectLst>
            </a:endParaRPr>
          </a:p>
        </p:txBody>
      </p:sp>
      <p:sp>
        <p:nvSpPr>
          <p:cNvPr id="9" name="AutoShape 5"/>
          <p:cNvSpPr>
            <a:spLocks noChangeArrowheads="1"/>
          </p:cNvSpPr>
          <p:nvPr/>
        </p:nvSpPr>
        <p:spPr bwMode="auto">
          <a:xfrm>
            <a:off x="4648200" y="4191001"/>
            <a:ext cx="3202800"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Псевдоним на колона</a:t>
            </a:r>
            <a:endParaRPr lang="en-US" sz="24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7D2DF7B1-DA53-4EDD-9E2A-FDCA28E333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8874246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lnSpc>
                <a:spcPct val="125000"/>
              </a:lnSpc>
            </a:pPr>
            <a:r>
              <a:rPr lang="bg-BG" sz="3200" dirty="0"/>
              <a:t>Използвайте </a:t>
            </a:r>
            <a:r>
              <a:rPr lang="en-US" sz="3200" b="1" dirty="0">
                <a:solidFill>
                  <a:schemeClr val="bg1"/>
                </a:solidFill>
                <a:latin typeface="Consolas" panose="020B0609020204030204" pitchFamily="49" charset="0"/>
              </a:rPr>
              <a:t>DISTINCT</a:t>
            </a:r>
            <a:r>
              <a:rPr lang="en-US" sz="3200" dirty="0"/>
              <a:t> </a:t>
            </a:r>
            <a:r>
              <a:rPr lang="bg-BG" sz="3200" dirty="0"/>
              <a:t>за премахване на</a:t>
            </a:r>
            <a:r>
              <a:rPr lang="en-US" sz="3200" dirty="0"/>
              <a:t> </a:t>
            </a:r>
            <a:r>
              <a:rPr lang="bg-BG" sz="3200" b="1" dirty="0">
                <a:solidFill>
                  <a:schemeClr val="bg1"/>
                </a:solidFill>
              </a:rPr>
              <a:t>дублиращи</a:t>
            </a:r>
            <a:r>
              <a:rPr lang="en-US" sz="3200" dirty="0"/>
              <a:t> </a:t>
            </a:r>
            <a:r>
              <a:rPr lang="bg-BG" sz="3200" dirty="0"/>
              <a:t>резултати</a:t>
            </a:r>
            <a:endParaRPr lang="en-US" sz="3200" dirty="0"/>
          </a:p>
          <a:p>
            <a:pPr>
              <a:lnSpc>
                <a:spcPct val="125000"/>
              </a:lnSpc>
            </a:pPr>
            <a:endParaRPr lang="en-US" sz="3200" dirty="0"/>
          </a:p>
          <a:p>
            <a:pPr>
              <a:lnSpc>
                <a:spcPct val="125000"/>
              </a:lnSpc>
            </a:pPr>
            <a:r>
              <a:rPr lang="bg-BG" sz="3200" dirty="0"/>
              <a:t>Филтриране на редове по специфични </a:t>
            </a:r>
            <a:r>
              <a:rPr lang="bg-BG" sz="3200" b="1" dirty="0">
                <a:solidFill>
                  <a:schemeClr val="bg1"/>
                </a:solidFill>
              </a:rPr>
              <a:t>условия</a:t>
            </a:r>
            <a:r>
              <a:rPr lang="en-US" sz="3200" dirty="0"/>
              <a:t> </a:t>
            </a:r>
            <a:r>
              <a:rPr lang="bg-BG" sz="3200" dirty="0"/>
              <a:t>използвайки клаузата</a:t>
            </a:r>
            <a:r>
              <a:rPr lang="en-US" sz="3200" dirty="0"/>
              <a:t> </a:t>
            </a:r>
            <a:r>
              <a:rPr lang="en-US" sz="3200" b="1" dirty="0">
                <a:solidFill>
                  <a:schemeClr val="bg1"/>
                </a:solidFill>
                <a:latin typeface="Consolas" pitchFamily="49" charset="0"/>
              </a:rPr>
              <a:t>WHERE</a:t>
            </a:r>
            <a:endParaRPr lang="en-US" sz="3200" dirty="0"/>
          </a:p>
          <a:p>
            <a:pPr>
              <a:lnSpc>
                <a:spcPct val="125000"/>
              </a:lnSpc>
            </a:pPr>
            <a:endParaRPr lang="en-US" sz="3200" dirty="0"/>
          </a:p>
          <a:p>
            <a:pPr>
              <a:lnSpc>
                <a:spcPct val="125000"/>
              </a:lnSpc>
              <a:spcBef>
                <a:spcPts val="0"/>
              </a:spcBef>
            </a:pPr>
            <a:r>
              <a:rPr lang="bg-BG" sz="3200" dirty="0"/>
              <a:t>Други</a:t>
            </a:r>
            <a:r>
              <a:rPr lang="en-US" sz="3200" dirty="0"/>
              <a:t> </a:t>
            </a:r>
            <a:r>
              <a:rPr lang="bg-BG" sz="3200" b="1" dirty="0">
                <a:solidFill>
                  <a:schemeClr val="bg1"/>
                </a:solidFill>
              </a:rPr>
              <a:t>логически оператори</a:t>
            </a:r>
            <a:r>
              <a:rPr lang="en-US" sz="3200" b="1" dirty="0">
                <a:solidFill>
                  <a:schemeClr val="bg1"/>
                </a:solidFill>
              </a:rPr>
              <a:t> </a:t>
            </a:r>
            <a:r>
              <a:rPr lang="bg-BG" sz="3200" dirty="0"/>
              <a:t>могат да се използват за по – голям контрол</a:t>
            </a:r>
            <a:endParaRPr lang="en-US" sz="3200" dirty="0"/>
          </a:p>
          <a:p>
            <a:endParaRPr lang="bg-BG" sz="3200" dirty="0"/>
          </a:p>
        </p:txBody>
      </p:sp>
      <p:sp>
        <p:nvSpPr>
          <p:cNvPr id="510978" name="Rectangle 2"/>
          <p:cNvSpPr>
            <a:spLocks noGrp="1" noChangeArrowheads="1"/>
          </p:cNvSpPr>
          <p:nvPr>
            <p:ph type="title"/>
          </p:nvPr>
        </p:nvSpPr>
        <p:spPr/>
        <p:txBody>
          <a:bodyPr/>
          <a:lstStyle/>
          <a:p>
            <a:r>
              <a:rPr lang="bg-BG" dirty="0"/>
              <a:t>Филтриране на избрани редове</a:t>
            </a:r>
            <a:endParaRPr lang="en-US" dirty="0"/>
          </a:p>
        </p:txBody>
      </p:sp>
      <p:sp>
        <p:nvSpPr>
          <p:cNvPr id="510980" name="Rectangle 4"/>
          <p:cNvSpPr>
            <a:spLocks noChangeArrowheads="1"/>
          </p:cNvSpPr>
          <p:nvPr/>
        </p:nvSpPr>
        <p:spPr bwMode="auto">
          <a:xfrm>
            <a:off x="3801000" y="3387043"/>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541000" y="5552893"/>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10" name="Slide Number">
            <a:extLst>
              <a:ext uri="{FF2B5EF4-FFF2-40B4-BE49-F238E27FC236}">
                <a16:creationId xmlns:a16="http://schemas.microsoft.com/office/drawing/2014/main" id="{7E2BB7F8-3022-4F63-A541-5814623D6F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3393284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2" y="1196125"/>
            <a:ext cx="11930042" cy="5528766"/>
          </a:xfrm>
        </p:spPr>
        <p:txBody>
          <a:bodyPr/>
          <a:lstStyle/>
          <a:p>
            <a:r>
              <a:rPr lang="bg-BG" dirty="0"/>
              <a:t>Комбиниране на условия с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bg-BG" dirty="0"/>
              <a:t>и скоби</a:t>
            </a:r>
            <a:endParaRPr lang="en-US" dirty="0"/>
          </a:p>
          <a:p>
            <a:pPr>
              <a:spcBef>
                <a:spcPts val="8400"/>
              </a:spcBef>
            </a:pPr>
            <a:r>
              <a:rPr lang="bg-BG" dirty="0"/>
              <a:t>Използвайте </a:t>
            </a:r>
            <a:r>
              <a:rPr lang="en-US" sz="2800" b="1" dirty="0">
                <a:solidFill>
                  <a:schemeClr val="bg1"/>
                </a:solidFill>
                <a:latin typeface="Consolas" pitchFamily="49" charset="0"/>
              </a:rPr>
              <a:t>BETWEEN</a:t>
            </a:r>
            <a:r>
              <a:rPr lang="en-US" dirty="0">
                <a:solidFill>
                  <a:schemeClr val="tx2">
                    <a:lumMod val="75000"/>
                  </a:schemeClr>
                </a:solidFill>
              </a:rPr>
              <a:t> </a:t>
            </a:r>
            <a:r>
              <a:rPr lang="bg-BG" dirty="0"/>
              <a:t>за да</a:t>
            </a:r>
            <a:r>
              <a:rPr lang="en-US" dirty="0"/>
              <a:t> </a:t>
            </a:r>
            <a:r>
              <a:rPr lang="bg-BG" b="1" dirty="0">
                <a:solidFill>
                  <a:schemeClr val="bg1"/>
                </a:solidFill>
              </a:rPr>
              <a:t>укажете диапазон</a:t>
            </a:r>
            <a:r>
              <a:rPr lang="en-US" dirty="0"/>
              <a:t>:</a:t>
            </a:r>
          </a:p>
          <a:p>
            <a:pPr>
              <a:spcBef>
                <a:spcPts val="8400"/>
              </a:spcBef>
            </a:pPr>
            <a:r>
              <a:rPr lang="bg-BG" dirty="0"/>
              <a:t>Използвайте</a:t>
            </a:r>
            <a:r>
              <a:rPr lang="en-US" dirty="0"/>
              <a:t>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bg-BG" dirty="0"/>
              <a:t>за указване</a:t>
            </a:r>
            <a:r>
              <a:rPr lang="en-US" dirty="0"/>
              <a:t> </a:t>
            </a:r>
            <a:r>
              <a:rPr lang="bg-BG" b="1" dirty="0">
                <a:solidFill>
                  <a:schemeClr val="bg1"/>
                </a:solidFill>
              </a:rPr>
              <a:t>множество от стойности</a:t>
            </a:r>
            <a:r>
              <a:rPr lang="en-US" dirty="0"/>
              <a:t>:</a:t>
            </a:r>
          </a:p>
          <a:p>
            <a:endParaRPr lang="bg-BG" b="1" dirty="0"/>
          </a:p>
        </p:txBody>
      </p:sp>
      <p:sp>
        <p:nvSpPr>
          <p:cNvPr id="513027" name="Rectangle 3"/>
          <p:cNvSpPr>
            <a:spLocks noGrp="1" noChangeArrowheads="1"/>
          </p:cNvSpPr>
          <p:nvPr>
            <p:ph type="title"/>
          </p:nvPr>
        </p:nvSpPr>
        <p:spPr/>
        <p:txBody>
          <a:bodyPr/>
          <a:lstStyle/>
          <a:p>
            <a:r>
              <a:rPr lang="bg-BG" dirty="0"/>
              <a:t>Други условия за сравняване</a:t>
            </a:r>
            <a:endParaRPr lang="en-US" dirty="0"/>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
        <p:nvSpPr>
          <p:cNvPr id="10" name="Slide Number">
            <a:extLst>
              <a:ext uri="{FF2B5EF4-FFF2-40B4-BE49-F238E27FC236}">
                <a16:creationId xmlns:a16="http://schemas.microsoft.com/office/drawing/2014/main" id="{EDA0F0CE-94CE-4405-92F7-0D239869A9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325343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a:t>
            </a:r>
            <a:r>
              <a:rPr lang="ru-RU" sz="3200" dirty="0" err="1"/>
              <a:t>означава</a:t>
            </a:r>
            <a:r>
              <a:rPr lang="ru-RU" sz="3200" dirty="0"/>
              <a:t> </a:t>
            </a:r>
            <a:r>
              <a:rPr lang="ru-RU" sz="3200" dirty="0" err="1"/>
              <a:t>липса</a:t>
            </a:r>
            <a:r>
              <a:rPr lang="ru-RU" sz="3200" dirty="0"/>
              <a:t> на </a:t>
            </a:r>
            <a:r>
              <a:rPr lang="ru-RU" sz="3200" dirty="0" err="1"/>
              <a:t>стойност</a:t>
            </a:r>
            <a:endParaRPr lang="en-US" sz="3200" dirty="0"/>
          </a:p>
          <a:p>
            <a:pPr lvl="1">
              <a:lnSpc>
                <a:spcPct val="100000"/>
              </a:lnSpc>
            </a:pPr>
            <a:r>
              <a:rPr lang="bg-BG" sz="3000" dirty="0"/>
              <a:t>Не е </a:t>
            </a:r>
            <a:r>
              <a:rPr lang="en-US" sz="3000" b="1" dirty="0">
                <a:solidFill>
                  <a:schemeClr val="bg1"/>
                </a:solidFill>
                <a:latin typeface="Consolas" panose="020B0609020204030204" pitchFamily="49" charset="0"/>
                <a:cs typeface="Consolas" panose="020B0609020204030204" pitchFamily="49" charset="0"/>
              </a:rPr>
              <a:t>0</a:t>
            </a:r>
            <a:r>
              <a:rPr lang="en-US" sz="3000" dirty="0"/>
              <a:t> </a:t>
            </a:r>
            <a:r>
              <a:rPr lang="bg-BG" sz="3000" dirty="0"/>
              <a:t>или</a:t>
            </a:r>
            <a:r>
              <a:rPr lang="en-US" sz="3000" dirty="0"/>
              <a:t> </a:t>
            </a:r>
            <a:r>
              <a:rPr lang="bg-BG" sz="3000" b="1" dirty="0">
                <a:solidFill>
                  <a:schemeClr val="bg1"/>
                </a:solidFill>
              </a:rPr>
              <a:t>интервал</a:t>
            </a:r>
            <a:endParaRPr lang="en-US" sz="3000" b="1" dirty="0">
              <a:solidFill>
                <a:schemeClr val="bg1"/>
              </a:solidFill>
            </a:endParaRPr>
          </a:p>
          <a:p>
            <a:pPr>
              <a:lnSpc>
                <a:spcPct val="100000"/>
              </a:lnSpc>
            </a:pPr>
            <a:r>
              <a:rPr lang="bg-BG" sz="3200" dirty="0"/>
              <a:t>Проверка за стойност</a:t>
            </a:r>
            <a:r>
              <a:rPr lang="en-US" sz="3200" dirty="0"/>
              <a:t> </a:t>
            </a:r>
            <a:r>
              <a:rPr lang="en-US" sz="2800" b="1" dirty="0">
                <a:solidFill>
                  <a:schemeClr val="bg1"/>
                </a:solidFill>
                <a:latin typeface="Consolas" pitchFamily="49" charset="0"/>
                <a:cs typeface="Consolas" pitchFamily="49" charset="0"/>
              </a:rPr>
              <a:t>NULL</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bg-BG" dirty="0"/>
              <a:t>Сравняване с</a:t>
            </a:r>
            <a:r>
              <a:rPr lang="en-US" dirty="0"/>
              <a:t>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Това винаги е</a:t>
            </a:r>
            <a:r>
              <a:rPr lang="en-US" sz="2400" b="1" dirty="0">
                <a:solidFill>
                  <a:srgbClr val="FFFFFF"/>
                </a:solidFill>
                <a:effectLst>
                  <a:outerShdw blurRad="38100" dist="38100" dir="2700000" algn="tl">
                    <a:srgbClr val="000000">
                      <a:alpha val="43137"/>
                    </a:srgbClr>
                  </a:outerShdw>
                </a:effectLst>
              </a:rPr>
              <a:t>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
        <p:nvSpPr>
          <p:cNvPr id="13" name="Slide Number">
            <a:extLst>
              <a:ext uri="{FF2B5EF4-FFF2-40B4-BE49-F238E27FC236}">
                <a16:creationId xmlns:a16="http://schemas.microsoft.com/office/drawing/2014/main" id="{A2526DF0-5E27-4E08-9048-0D38CBA859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8659517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bg-BG" dirty="0"/>
              <a:t>Сортиране с клаузата</a:t>
            </a:r>
            <a:r>
              <a:rPr lang="en-US" dirty="0"/>
              <a:t>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endParaRPr lang="en-US" dirty="0"/>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bg-BG" dirty="0">
                <a:solidFill>
                  <a:schemeClr val="tx2">
                    <a:lumMod val="75000"/>
                  </a:schemeClr>
                </a:solidFill>
              </a:rPr>
              <a:t>възходящ ред</a:t>
            </a:r>
            <a:r>
              <a:rPr lang="en-US" dirty="0"/>
              <a:t>, </a:t>
            </a:r>
            <a:r>
              <a:rPr lang="bg-BG" dirty="0"/>
              <a:t>по подразбиране</a:t>
            </a:r>
            <a:endParaRPr lang="en-US" dirty="0"/>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bg-BG" dirty="0">
                <a:solidFill>
                  <a:schemeClr val="tx2">
                    <a:lumMod val="75000"/>
                  </a:schemeClr>
                </a:solidFill>
              </a:rPr>
              <a:t>низходящ ред</a:t>
            </a:r>
            <a:endParaRPr lang="en-US" dirty="0"/>
          </a:p>
          <a:p>
            <a:pPr>
              <a:buClr>
                <a:schemeClr val="tx1"/>
              </a:buClr>
            </a:pPr>
            <a:endParaRPr lang="bg-BG" dirty="0"/>
          </a:p>
        </p:txBody>
      </p:sp>
      <p:sp>
        <p:nvSpPr>
          <p:cNvPr id="517122" name="Rectangle 2"/>
          <p:cNvSpPr>
            <a:spLocks noGrp="1" noChangeArrowheads="1"/>
          </p:cNvSpPr>
          <p:nvPr>
            <p:ph type="title"/>
          </p:nvPr>
        </p:nvSpPr>
        <p:spPr/>
        <p:txBody>
          <a:bodyPr/>
          <a:lstStyle/>
          <a:p>
            <a:r>
              <a:rPr lang="bg-BG" dirty="0"/>
              <a:t>Сортиране на резултата</a:t>
            </a:r>
            <a:endParaRPr lang="en-US" dirty="0"/>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1" name="Slide Number">
            <a:extLst>
              <a:ext uri="{FF2B5EF4-FFF2-40B4-BE49-F238E27FC236}">
                <a16:creationId xmlns:a16="http://schemas.microsoft.com/office/drawing/2014/main" id="{4D90F561-799E-4BA5-A613-382C308BC00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6408177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dirty="0"/>
              <a:t>Изгледите са</a:t>
            </a:r>
            <a:r>
              <a:rPr lang="en-US" dirty="0"/>
              <a:t> </a:t>
            </a:r>
            <a:r>
              <a:rPr lang="bg-BG" b="1" dirty="0">
                <a:solidFill>
                  <a:schemeClr val="bg1"/>
                </a:solidFill>
              </a:rPr>
              <a:t>именувани</a:t>
            </a:r>
            <a:r>
              <a:rPr lang="en-US" dirty="0"/>
              <a:t> (</a:t>
            </a:r>
            <a:r>
              <a:rPr lang="bg-BG" b="1" dirty="0">
                <a:solidFill>
                  <a:schemeClr val="bg1"/>
                </a:solidFill>
              </a:rPr>
              <a:t>съхранени</a:t>
            </a:r>
            <a:r>
              <a:rPr lang="en-US" dirty="0"/>
              <a:t>) </a:t>
            </a:r>
            <a:r>
              <a:rPr lang="bg-BG" b="1" dirty="0">
                <a:solidFill>
                  <a:schemeClr val="bg1"/>
                </a:solidFill>
              </a:rPr>
              <a:t>заявки</a:t>
            </a:r>
            <a:endParaRPr lang="en-US" b="1" dirty="0">
              <a:solidFill>
                <a:schemeClr val="bg1"/>
              </a:solidFill>
            </a:endParaRPr>
          </a:p>
          <a:p>
            <a:pPr lvl="1">
              <a:buClr>
                <a:schemeClr val="tx1"/>
              </a:buClr>
            </a:pPr>
            <a:r>
              <a:rPr lang="bg-BG" b="1" dirty="0">
                <a:solidFill>
                  <a:schemeClr val="bg1"/>
                </a:solidFill>
              </a:rPr>
              <a:t>Опростяват</a:t>
            </a:r>
            <a:r>
              <a:rPr lang="en-US" dirty="0">
                <a:solidFill>
                  <a:schemeClr val="tx2">
                    <a:lumMod val="75000"/>
                  </a:schemeClr>
                </a:solidFill>
              </a:rPr>
              <a:t> </a:t>
            </a:r>
            <a:r>
              <a:rPr lang="bg-BG" dirty="0"/>
              <a:t>сложни заявки</a:t>
            </a:r>
            <a:endParaRPr lang="en-US" dirty="0"/>
          </a:p>
          <a:p>
            <a:pPr lvl="1">
              <a:buClr>
                <a:schemeClr val="tx1"/>
              </a:buClr>
            </a:pPr>
            <a:r>
              <a:rPr lang="bg-BG" b="1" dirty="0">
                <a:solidFill>
                  <a:schemeClr val="bg1"/>
                </a:solidFill>
              </a:rPr>
              <a:t>Ограничават достъпа </a:t>
            </a:r>
            <a:r>
              <a:rPr lang="bg-BG" dirty="0"/>
              <a:t>за конкретни потребители</a:t>
            </a:r>
            <a:endParaRPr lang="en-US" dirty="0"/>
          </a:p>
          <a:p>
            <a:pPr>
              <a:buClr>
                <a:schemeClr val="tx1"/>
              </a:buClr>
            </a:pPr>
            <a:r>
              <a:rPr lang="bg-BG" dirty="0"/>
              <a:t>Пример</a:t>
            </a:r>
            <a:r>
              <a:rPr lang="en-US" dirty="0"/>
              <a:t>: </a:t>
            </a:r>
            <a:r>
              <a:rPr lang="bg-BG" dirty="0"/>
              <a:t>Извличане </a:t>
            </a:r>
            <a:r>
              <a:rPr lang="en-US" b="1" dirty="0">
                <a:solidFill>
                  <a:schemeClr val="bg1"/>
                </a:solidFill>
              </a:rPr>
              <a:t>names</a:t>
            </a:r>
            <a:r>
              <a:rPr lang="en-US" dirty="0"/>
              <a:t> </a:t>
            </a:r>
            <a:r>
              <a:rPr lang="bg-BG" dirty="0"/>
              <a:t>и</a:t>
            </a:r>
            <a:r>
              <a:rPr lang="en-US" dirty="0"/>
              <a:t> </a:t>
            </a:r>
            <a:r>
              <a:rPr lang="en-US" b="1" dirty="0">
                <a:solidFill>
                  <a:schemeClr val="bg1"/>
                </a:solidFill>
              </a:rPr>
              <a:t>salaries</a:t>
            </a:r>
            <a:r>
              <a:rPr lang="en-US" dirty="0"/>
              <a:t>, </a:t>
            </a:r>
            <a:r>
              <a:rPr lang="bg-BG" dirty="0"/>
              <a:t>по отдели</a:t>
            </a:r>
            <a:endParaRPr lang="en-US"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bg-BG" dirty="0"/>
              <a:t>Изгледи (</a:t>
            </a:r>
            <a:r>
              <a:rPr lang="en-US" dirty="0"/>
              <a:t>Views</a:t>
            </a:r>
            <a:r>
              <a:rPr lang="bg-BG" dirty="0"/>
              <a:t>)</a:t>
            </a:r>
            <a:endParaRPr lang="en-US" dirty="0"/>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933797"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Изпълнява заявката</a:t>
            </a:r>
            <a:endParaRPr lang="en-US" sz="2400" b="1" dirty="0">
              <a:solidFill>
                <a:srgbClr val="FFFFFF"/>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
        <p:nvSpPr>
          <p:cNvPr id="12" name="Slide Number">
            <a:extLst>
              <a:ext uri="{FF2B5EF4-FFF2-40B4-BE49-F238E27FC236}">
                <a16:creationId xmlns:a16="http://schemas.microsoft.com/office/drawing/2014/main" id="{17E842D1-98DD-4C84-A336-0ABC00E1CD7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8369172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bg-BG" dirty="0"/>
              <a:t>Създайте</a:t>
            </a:r>
            <a:r>
              <a:rPr lang="en-US" dirty="0"/>
              <a:t> </a:t>
            </a:r>
            <a:r>
              <a:rPr lang="bg-BG" b="1" dirty="0">
                <a:solidFill>
                  <a:schemeClr val="bg1"/>
                </a:solidFill>
              </a:rPr>
              <a:t>изглед</a:t>
            </a:r>
            <a:r>
              <a:rPr lang="en-US" dirty="0"/>
              <a:t> </a:t>
            </a:r>
            <a:r>
              <a:rPr lang="bg-BG" dirty="0"/>
              <a:t>който извлича всичката информация за </a:t>
            </a:r>
            <a:r>
              <a:rPr lang="bg-BG" b="1" dirty="0">
                <a:solidFill>
                  <a:schemeClr val="bg1"/>
                </a:solidFill>
              </a:rPr>
              <a:t>най– високият връх</a:t>
            </a:r>
            <a:endParaRPr lang="en-US" b="1" dirty="0">
              <a:solidFill>
                <a:schemeClr val="bg1"/>
              </a:solidFill>
            </a:endParaRPr>
          </a:p>
          <a:p>
            <a:pPr lvl="1"/>
            <a:r>
              <a:rPr lang="bg-BG" dirty="0"/>
              <a:t>Именувайте го</a:t>
            </a:r>
            <a:r>
              <a:rPr lang="en-US" dirty="0"/>
              <a:t>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bg-BG" dirty="0"/>
              <a:t>Бележка</a:t>
            </a:r>
            <a:r>
              <a:rPr lang="en-US" dirty="0"/>
              <a:t>: </a:t>
            </a:r>
            <a:r>
              <a:rPr lang="bg-BG" dirty="0"/>
              <a:t>Заявка към</a:t>
            </a:r>
            <a:r>
              <a:rPr lang="en-US" dirty="0"/>
              <a:t> </a:t>
            </a:r>
            <a:r>
              <a:rPr lang="bg-BG" dirty="0"/>
              <a:t>БД </a:t>
            </a:r>
            <a:r>
              <a:rPr lang="en-US" b="1" dirty="0">
                <a:solidFill>
                  <a:schemeClr val="bg1"/>
                </a:solidFill>
              </a:rPr>
              <a:t>Geography</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bg-BG" dirty="0"/>
              <a:t>Задача</a:t>
            </a:r>
            <a:r>
              <a:rPr lang="en-US" dirty="0"/>
              <a:t>: </a:t>
            </a:r>
            <a:r>
              <a:rPr lang="bg-BG" dirty="0"/>
              <a:t>Най – високият връх</a:t>
            </a:r>
            <a:endParaRPr lang="en-US" dirty="0"/>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8EA787D1-68F8-45E8-A35E-017A10C716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9892769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bg-BG" dirty="0"/>
              <a:t>Заявки - основи</a:t>
            </a:r>
            <a:endParaRPr lang="en-US" dirty="0"/>
          </a:p>
          <a:p>
            <a:pPr marL="746433" lvl="1" indent="-457200">
              <a:lnSpc>
                <a:spcPts val="4000"/>
              </a:lnSpc>
            </a:pPr>
            <a:r>
              <a:rPr lang="bg-BG" dirty="0"/>
              <a:t>Създаване на таблици</a:t>
            </a:r>
            <a:endParaRPr lang="en-US" dirty="0"/>
          </a:p>
          <a:p>
            <a:pPr marL="446088" indent="-446088">
              <a:lnSpc>
                <a:spcPts val="4000"/>
              </a:lnSpc>
              <a:buFontTx/>
              <a:buAutoNum type="arabicPeriod"/>
            </a:pPr>
            <a:r>
              <a:rPr lang="bg-BG" dirty="0"/>
              <a:t>Извличане на данни</a:t>
            </a:r>
            <a:endParaRPr lang="en-US" dirty="0"/>
          </a:p>
          <a:p>
            <a:pPr marL="746433" lvl="1" indent="-457200">
              <a:lnSpc>
                <a:spcPts val="4000"/>
              </a:lnSpc>
            </a:pPr>
            <a:r>
              <a:rPr lang="en-US" dirty="0"/>
              <a:t>SELECT</a:t>
            </a:r>
          </a:p>
          <a:p>
            <a:pPr marL="746433" lvl="1" indent="-457200">
              <a:lnSpc>
                <a:spcPts val="4000"/>
              </a:lnSpc>
            </a:pPr>
            <a:r>
              <a:rPr lang="en-US" dirty="0"/>
              <a:t>Views</a:t>
            </a:r>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6" name="Slide Number">
            <a:extLst>
              <a:ext uri="{FF2B5EF4-FFF2-40B4-BE49-F238E27FC236}">
                <a16:creationId xmlns:a16="http://schemas.microsoft.com/office/drawing/2014/main" id="{42298FF3-CD7C-4F55-9367-0FEA37A310D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10370455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a:t>
            </a:r>
            <a:r>
              <a:rPr lang="bg-BG" dirty="0"/>
              <a:t>избира първите </a:t>
            </a:r>
            <a:r>
              <a:rPr lang="en-US" b="1" dirty="0">
                <a:solidFill>
                  <a:schemeClr val="bg1"/>
                </a:solidFill>
                <a:latin typeface="Consolas" panose="020B0609020204030204" pitchFamily="49" charset="0"/>
              </a:rPr>
              <a:t>x</a:t>
            </a:r>
            <a:r>
              <a:rPr lang="en-US" dirty="0"/>
              <a:t> </a:t>
            </a:r>
            <a:r>
              <a:rPr lang="bg-BG" dirty="0"/>
              <a:t>на брой стойности</a:t>
            </a:r>
            <a:endParaRPr lang="en-US" dirty="0"/>
          </a:p>
          <a:p>
            <a:endParaRPr lang="bg-BG" dirty="0"/>
          </a:p>
        </p:txBody>
      </p:sp>
      <p:sp>
        <p:nvSpPr>
          <p:cNvPr id="4" name="Title 3"/>
          <p:cNvSpPr>
            <a:spLocks noGrp="1"/>
          </p:cNvSpPr>
          <p:nvPr>
            <p:ph type="title"/>
          </p:nvPr>
        </p:nvSpPr>
        <p:spPr/>
        <p:txBody>
          <a:bodyPr/>
          <a:lstStyle/>
          <a:p>
            <a:r>
              <a:rPr lang="bg-BG" dirty="0"/>
              <a:t>Решение</a:t>
            </a:r>
            <a:r>
              <a:rPr lang="en-US" dirty="0"/>
              <a:t>: </a:t>
            </a:r>
            <a:r>
              <a:rPr lang="bg-BG" dirty="0"/>
              <a:t>Най – високият връх</a:t>
            </a:r>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Най – голямата стойност е първа</a:t>
            </a:r>
            <a:endParaRPr lang="en-US" sz="2400" b="1" dirty="0">
              <a:solidFill>
                <a:srgbClr val="FFFFFF"/>
              </a:solidFill>
              <a:effectLst>
                <a:outerShdw blurRad="38100" dist="38100" dir="2700000" algn="tl">
                  <a:srgbClr val="000000">
                    <a:alpha val="43137"/>
                  </a:srgbClr>
                </a:outerShdw>
              </a:effectLst>
            </a:endParaRP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Сортира по колона</a:t>
            </a:r>
            <a:endParaRPr lang="en-US" sz="2400" b="1" dirty="0">
              <a:solidFill>
                <a:srgbClr val="FFFFFF"/>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
        <p:nvSpPr>
          <p:cNvPr id="11" name="Slide Number">
            <a:extLst>
              <a:ext uri="{FF2B5EF4-FFF2-40B4-BE49-F238E27FC236}">
                <a16:creationId xmlns:a16="http://schemas.microsoft.com/office/drawing/2014/main" id="{F352552F-5D67-4687-A197-3E53221663E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4860053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8254161"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lumMod val="60000"/>
                    <a:lumOff val="40000"/>
                  </a:schemeClr>
                </a:solidFill>
              </a:rPr>
              <a:t>T-SQL</a:t>
            </a:r>
            <a:r>
              <a:rPr lang="en-US" sz="3200" dirty="0">
                <a:solidFill>
                  <a:schemeClr val="bg2"/>
                </a:solidFill>
              </a:rPr>
              <a:t> </a:t>
            </a:r>
            <a:r>
              <a:rPr lang="bg-BG" sz="3200" dirty="0">
                <a:solidFill>
                  <a:schemeClr val="bg2"/>
                </a:solidFill>
              </a:rPr>
              <a:t>е езикът на</a:t>
            </a:r>
            <a:r>
              <a:rPr lang="en-US" sz="3200" dirty="0">
                <a:solidFill>
                  <a:schemeClr val="bg2"/>
                </a:solidFill>
              </a:rPr>
              <a:t> </a:t>
            </a:r>
            <a:r>
              <a:rPr lang="en-US" sz="3200" b="1" dirty="0">
                <a:solidFill>
                  <a:schemeClr val="bg1">
                    <a:lumMod val="60000"/>
                    <a:lumOff val="40000"/>
                  </a:schemeClr>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buClr>
                <a:schemeClr val="bg2"/>
              </a:buClr>
            </a:pPr>
            <a:r>
              <a:rPr lang="en-US" sz="3200" b="1" dirty="0">
                <a:solidFill>
                  <a:schemeClr val="bg1">
                    <a:lumMod val="60000"/>
                    <a:lumOff val="40000"/>
                  </a:schemeClr>
                </a:solidFill>
              </a:rPr>
              <a:t>Views</a:t>
            </a:r>
            <a:r>
              <a:rPr lang="en-US" sz="3200" dirty="0">
                <a:solidFill>
                  <a:schemeClr val="bg2"/>
                </a:solidFill>
              </a:rPr>
              <a:t> </a:t>
            </a:r>
            <a:r>
              <a:rPr lang="bg-BG" sz="3200" dirty="0">
                <a:solidFill>
                  <a:schemeClr val="bg2"/>
                </a:solidFill>
              </a:rPr>
              <a:t>ни позволяват да</a:t>
            </a:r>
            <a:r>
              <a:rPr lang="en-US" sz="3200" dirty="0">
                <a:solidFill>
                  <a:schemeClr val="bg2"/>
                </a:solidFill>
              </a:rPr>
              <a:t> </a:t>
            </a:r>
            <a:r>
              <a:rPr lang="bg-BG" sz="3200" b="1" dirty="0">
                <a:solidFill>
                  <a:schemeClr val="bg1">
                    <a:lumMod val="60000"/>
                    <a:lumOff val="40000"/>
                  </a:schemeClr>
                </a:solidFill>
              </a:rPr>
              <a:t>съхраняваме </a:t>
            </a:r>
            <a:br>
              <a:rPr lang="bg-BG" sz="3200" b="1" dirty="0">
                <a:solidFill>
                  <a:schemeClr val="bg1">
                    <a:lumMod val="60000"/>
                    <a:lumOff val="40000"/>
                  </a:schemeClr>
                </a:solidFill>
              </a:rPr>
            </a:br>
            <a:r>
              <a:rPr lang="bg-BG" sz="3200" b="1" dirty="0">
                <a:solidFill>
                  <a:schemeClr val="bg1">
                    <a:lumMod val="60000"/>
                    <a:lumOff val="40000"/>
                  </a:schemeClr>
                </a:solidFill>
              </a:rPr>
              <a:t>заявки </a:t>
            </a:r>
            <a:r>
              <a:rPr lang="bg-BG" sz="3200" dirty="0">
                <a:solidFill>
                  <a:schemeClr val="bg2"/>
                </a:solidFill>
              </a:rPr>
              <a:t>за по – лесна употреба</a:t>
            </a:r>
            <a:endParaRPr lang="en-US" sz="3200" dirty="0">
              <a:solidFill>
                <a:schemeClr val="bg2"/>
              </a:solidFill>
            </a:endParaRP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lumMod val="60000"/>
                    <a:lumOff val="40000"/>
                  </a:schemeClr>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
        <p:nvSpPr>
          <p:cNvPr id="18" name="Slide Number">
            <a:extLst>
              <a:ext uri="{FF2B5EF4-FFF2-40B4-BE49-F238E27FC236}">
                <a16:creationId xmlns:a16="http://schemas.microsoft.com/office/drawing/2014/main" id="{C76816B0-290B-4CCE-AD4C-BB549E92DA2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0113017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sz="8800" dirty="0">
                <a:solidFill>
                  <a:srgbClr val="234465"/>
                </a:solidFill>
              </a:rPr>
              <a:t>Въпроси</a:t>
            </a:r>
            <a:r>
              <a:rPr lang="en-US" sz="8800" dirty="0">
                <a:solidFill>
                  <a:srgbClr val="234465"/>
                </a:solidFill>
              </a:rPr>
              <a:t>?</a:t>
            </a:r>
            <a:endParaRPr lang="en-US" sz="8800" dirty="0"/>
          </a:p>
        </p:txBody>
      </p:sp>
    </p:spTree>
    <p:extLst>
      <p:ext uri="{BB962C8B-B14F-4D97-AF65-F5344CB8AC3E}">
        <p14:creationId xmlns:p14="http://schemas.microsoft.com/office/powerpoint/2010/main" val="14621253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38E5F53-1E69-4DB4-B721-28C0F42F354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6216771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bg-BG" dirty="0"/>
              <a:t>Този курс</a:t>
            </a:r>
            <a:r>
              <a:rPr lang="en-US" dirty="0"/>
              <a:t> (</a:t>
            </a:r>
            <a:r>
              <a:rPr lang="bg-BG" dirty="0"/>
              <a:t>слайдове</a:t>
            </a:r>
            <a:r>
              <a:rPr lang="en-US" dirty="0"/>
              <a:t>, </a:t>
            </a:r>
            <a:r>
              <a:rPr lang="bg-BG" dirty="0"/>
              <a:t>примери</a:t>
            </a:r>
            <a:r>
              <a:rPr lang="en-US" dirty="0"/>
              <a:t>, </a:t>
            </a:r>
            <a:r>
              <a:rPr lang="bg-BG" dirty="0"/>
              <a:t>демо</a:t>
            </a:r>
            <a:r>
              <a:rPr lang="en-US" dirty="0"/>
              <a:t>, </a:t>
            </a:r>
            <a:r>
              <a:rPr lang="bg-BG" dirty="0"/>
              <a:t>упражнения</a:t>
            </a:r>
            <a:r>
              <a:rPr lang="en-US" dirty="0"/>
              <a:t>, </a:t>
            </a:r>
            <a:r>
              <a:rPr lang="bg-BG" dirty="0"/>
              <a:t>домашни работи</a:t>
            </a:r>
            <a:r>
              <a:rPr lang="en-US" dirty="0"/>
              <a:t>, </a:t>
            </a:r>
            <a:r>
              <a:rPr lang="bg-BG" dirty="0"/>
              <a:t>документи</a:t>
            </a:r>
            <a:r>
              <a:rPr lang="en-US" dirty="0"/>
              <a:t>, </a:t>
            </a:r>
            <a:r>
              <a:rPr lang="bg-BG" dirty="0"/>
              <a:t>видеа</a:t>
            </a:r>
            <a:r>
              <a:rPr lang="en-US" dirty="0"/>
              <a:t> </a:t>
            </a:r>
            <a:r>
              <a:rPr lang="bg-BG" dirty="0"/>
              <a:t>и други подобни</a:t>
            </a:r>
            <a:r>
              <a:rPr lang="en-US" dirty="0"/>
              <a:t>) </a:t>
            </a:r>
            <a:r>
              <a:rPr lang="bg-BG" dirty="0"/>
              <a:t>са</a:t>
            </a:r>
            <a:r>
              <a:rPr lang="en-US" dirty="0"/>
              <a:t> </a:t>
            </a:r>
            <a:r>
              <a:rPr lang="bg-BG" b="1" dirty="0"/>
              <a:t>обект на авторско право</a:t>
            </a:r>
            <a:endParaRPr lang="en-US" dirty="0"/>
          </a:p>
          <a:p>
            <a:pPr>
              <a:lnSpc>
                <a:spcPct val="120000"/>
              </a:lnSpc>
            </a:pPr>
            <a:r>
              <a:rPr lang="ru-RU" dirty="0"/>
              <a:t>Не</a:t>
            </a:r>
            <a:r>
              <a:rPr lang="bg-BG" dirty="0"/>
              <a:t>позволено</a:t>
            </a:r>
            <a:r>
              <a:rPr lang="ru-RU" dirty="0"/>
              <a:t> </a:t>
            </a:r>
            <a:r>
              <a:rPr lang="ru-RU" dirty="0" err="1"/>
              <a:t>копиране</a:t>
            </a:r>
            <a:r>
              <a:rPr lang="ru-RU" dirty="0"/>
              <a:t>, </a:t>
            </a:r>
            <a:r>
              <a:rPr lang="ru-RU" dirty="0" err="1"/>
              <a:t>възпроизвеждане</a:t>
            </a:r>
            <a:r>
              <a:rPr lang="ru-RU" dirty="0"/>
              <a:t> или </a:t>
            </a:r>
            <a:r>
              <a:rPr lang="ru-RU" dirty="0" err="1"/>
              <a:t>използване</a:t>
            </a:r>
            <a:r>
              <a:rPr lang="ru-RU" dirty="0"/>
              <a:t> е незаконно
</a:t>
            </a: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7" name="Slide Number">
            <a:extLst>
              <a:ext uri="{FF2B5EF4-FFF2-40B4-BE49-F238E27FC236}">
                <a16:creationId xmlns:a16="http://schemas.microsoft.com/office/drawing/2014/main" id="{456A2C7A-7301-4EC5-A522-02D6FC8D0D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707996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Ð ÐµÐ·ÑÐ»ÑÐ°Ñ Ñ Ð¸Ð·Ð¾Ð±ÑÐ°Ð¶ÐµÐ½Ð¸Ðµ Ð·Ð° query png">
            <a:extLst>
              <a:ext uri="{FF2B5EF4-FFF2-40B4-BE49-F238E27FC236}">
                <a16:creationId xmlns:a16="http://schemas.microsoft.com/office/drawing/2014/main" id="{B4F84FFF-E90B-499C-8241-2AEA2FA77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982" y="1534178"/>
            <a:ext cx="2498035" cy="249803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F55169BB-81B7-4A40-8E47-6EC715298905}"/>
              </a:ext>
            </a:extLst>
          </p:cNvPr>
          <p:cNvSpPr>
            <a:spLocks noGrp="1"/>
          </p:cNvSpPr>
          <p:nvPr>
            <p:ph type="title" sz="quarter" idx="10"/>
          </p:nvPr>
        </p:nvSpPr>
        <p:spPr/>
        <p:txBody>
          <a:bodyPr/>
          <a:lstStyle/>
          <a:p>
            <a:r>
              <a:rPr lang="bg-BG" dirty="0"/>
              <a:t>Основни</a:t>
            </a:r>
            <a:r>
              <a:rPr lang="en-GB" dirty="0"/>
              <a:t> SQL </a:t>
            </a:r>
            <a:r>
              <a:rPr lang="bg-BG" dirty="0"/>
              <a:t>Заявки</a:t>
            </a:r>
            <a:endParaRPr lang="en-GB" dirty="0"/>
          </a:p>
        </p:txBody>
      </p:sp>
      <p:sp>
        <p:nvSpPr>
          <p:cNvPr id="7" name="Subtitle 6">
            <a:extLst>
              <a:ext uri="{FF2B5EF4-FFF2-40B4-BE49-F238E27FC236}">
                <a16:creationId xmlns:a16="http://schemas.microsoft.com/office/drawing/2014/main" id="{FF132F71-5B68-4B9B-80B0-159A83D8782B}"/>
              </a:ext>
            </a:extLst>
          </p:cNvPr>
          <p:cNvSpPr>
            <a:spLocks noGrp="1"/>
          </p:cNvSpPr>
          <p:nvPr>
            <p:ph type="subTitle" sz="quarter" idx="11"/>
          </p:nvPr>
        </p:nvSpPr>
        <p:spPr/>
        <p:txBody>
          <a:bodyPr/>
          <a:lstStyle/>
          <a:p>
            <a:r>
              <a:rPr lang="bg-BG" dirty="0"/>
              <a:t>Дефиниране на данни с помощта на</a:t>
            </a:r>
            <a:r>
              <a:rPr lang="en-GB" dirty="0"/>
              <a:t> T-SQL</a:t>
            </a:r>
          </a:p>
        </p:txBody>
      </p:sp>
    </p:spTree>
    <p:extLst>
      <p:ext uri="{BB962C8B-B14F-4D97-AF65-F5344CB8AC3E}">
        <p14:creationId xmlns:p14="http://schemas.microsoft.com/office/powerpoint/2010/main" val="1408268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a:lnSpc>
                <a:spcPct val="110000"/>
              </a:lnSpc>
              <a:buClr>
                <a:schemeClr val="tx1"/>
              </a:buClr>
            </a:pPr>
            <a:r>
              <a:rPr lang="en-US" sz="3600" b="1" dirty="0">
                <a:solidFill>
                  <a:schemeClr val="bg1"/>
                </a:solidFill>
              </a:rPr>
              <a:t>SQL (</a:t>
            </a:r>
            <a:r>
              <a:rPr lang="bg-BG" sz="3600" b="1" dirty="0" err="1">
                <a:solidFill>
                  <a:schemeClr val="bg1"/>
                </a:solidFill>
              </a:rPr>
              <a:t>Structured</a:t>
            </a:r>
            <a:r>
              <a:rPr lang="bg-BG" sz="3600" b="1" dirty="0">
                <a:solidFill>
                  <a:schemeClr val="bg1"/>
                </a:solidFill>
              </a:rPr>
              <a:t> </a:t>
            </a:r>
            <a:r>
              <a:rPr lang="bg-BG" sz="3600" b="1" dirty="0" err="1">
                <a:solidFill>
                  <a:schemeClr val="bg1"/>
                </a:solidFill>
              </a:rPr>
              <a:t>Query</a:t>
            </a:r>
            <a:r>
              <a:rPr lang="bg-BG" sz="3600" b="1" dirty="0">
                <a:solidFill>
                  <a:schemeClr val="bg1"/>
                </a:solidFill>
              </a:rPr>
              <a:t> </a:t>
            </a:r>
            <a:r>
              <a:rPr lang="bg-BG" sz="3600" b="1" dirty="0" err="1">
                <a:solidFill>
                  <a:schemeClr val="bg1"/>
                </a:solidFill>
              </a:rPr>
              <a:t>Language</a:t>
            </a:r>
            <a:r>
              <a:rPr lang="en-US" sz="3600" b="1" dirty="0">
                <a:solidFill>
                  <a:schemeClr val="bg1"/>
                </a:solidFill>
              </a:rPr>
              <a:t>)</a:t>
            </a:r>
            <a:endParaRPr lang="bg-BG" sz="3600" b="1" dirty="0">
              <a:solidFill>
                <a:schemeClr val="bg1"/>
              </a:solidFill>
            </a:endParaRPr>
          </a:p>
          <a:p>
            <a:pPr lvl="1">
              <a:lnSpc>
                <a:spcPct val="110000"/>
              </a:lnSpc>
            </a:pPr>
            <a:r>
              <a:rPr lang="bg-BG" sz="3400" dirty="0"/>
              <a:t>Декларативен език
Подобен на обикновен английски език</a:t>
            </a:r>
          </a:p>
          <a:p>
            <a:pPr lvl="1">
              <a:lnSpc>
                <a:spcPct val="110000"/>
              </a:lnSpc>
            </a:pPr>
            <a:endParaRPr lang="bg-BG" sz="3400" dirty="0"/>
          </a:p>
          <a:p>
            <a:pPr lvl="1">
              <a:lnSpc>
                <a:spcPct val="110000"/>
              </a:lnSpc>
            </a:pPr>
            <a:r>
              <a:rPr lang="bg-BG" sz="3400" dirty="0"/>
              <a:t>Поддържа дефиниция, манипулация и контрол на достъпа на записите
</a:t>
            </a:r>
            <a:r>
              <a:rPr lang="bg-BG" sz="3600" b="1" dirty="0" err="1">
                <a:solidFill>
                  <a:schemeClr val="bg1"/>
                </a:solidFill>
              </a:rPr>
              <a:t>Transact</a:t>
            </a:r>
            <a:r>
              <a:rPr lang="bg-BG" sz="3600" b="1" dirty="0">
                <a:solidFill>
                  <a:schemeClr val="bg1"/>
                </a:solidFill>
              </a:rPr>
              <a:t>-SQL (T-SQL) </a:t>
            </a:r>
            <a:r>
              <a:rPr lang="bg-BG" sz="3600" dirty="0"/>
              <a:t>– SQL за </a:t>
            </a:r>
            <a:r>
              <a:rPr lang="en-US" sz="3600" dirty="0"/>
              <a:t>SQL Server</a:t>
            </a:r>
            <a:endParaRPr lang="bg-BG" sz="3600" dirty="0"/>
          </a:p>
          <a:p>
            <a:pPr lvl="1">
              <a:lnSpc>
                <a:spcPct val="110000"/>
              </a:lnSpc>
            </a:pPr>
            <a:r>
              <a:rPr lang="bg-BG" sz="3400" dirty="0"/>
              <a:t>Подпомага контролирането на потока (</a:t>
            </a:r>
            <a:r>
              <a:rPr lang="bg-BG" sz="3400" b="1" dirty="0">
                <a:solidFill>
                  <a:schemeClr val="bg1"/>
                </a:solidFill>
                <a:latin typeface="Consolas" panose="020B0609020204030204" pitchFamily="49" charset="0"/>
              </a:rPr>
              <a:t>условни оператори</a:t>
            </a:r>
            <a:r>
              <a:rPr lang="bg-BG" sz="3400" dirty="0"/>
              <a:t>, </a:t>
            </a:r>
            <a:r>
              <a:rPr lang="bg-BG" sz="3400" b="1" dirty="0">
                <a:solidFill>
                  <a:schemeClr val="bg1"/>
                </a:solidFill>
              </a:rPr>
              <a:t>цикли</a:t>
            </a:r>
            <a:r>
              <a:rPr lang="bg-BG" sz="3400" dirty="0"/>
              <a:t>)</a:t>
            </a:r>
          </a:p>
          <a:p>
            <a:pPr lvl="1">
              <a:lnSpc>
                <a:spcPct val="110000"/>
              </a:lnSpc>
            </a:pPr>
            <a:r>
              <a:rPr lang="bg-BG" sz="3400" dirty="0"/>
              <a:t>Разработен за писане на </a:t>
            </a:r>
            <a:r>
              <a:rPr lang="bg-BG" sz="3400" b="1" dirty="0">
                <a:solidFill>
                  <a:schemeClr val="bg1"/>
                </a:solidFill>
              </a:rPr>
              <a:t>логиката</a:t>
            </a:r>
            <a:r>
              <a:rPr lang="bg-BG" sz="3400" dirty="0"/>
              <a:t> вътре в БД</a:t>
            </a:r>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a:t>
            </a:r>
            <a:r>
              <a:rPr lang="en-US" dirty="0"/>
              <a:t> T-SQL?</a:t>
            </a:r>
            <a:endParaRPr lang="bg-BG" dirty="0"/>
          </a:p>
        </p:txBody>
      </p:sp>
      <p:sp>
        <p:nvSpPr>
          <p:cNvPr id="5" name="Rectangle 3"/>
          <p:cNvSpPr>
            <a:spLocks noChangeArrowheads="1"/>
          </p:cNvSpPr>
          <p:nvPr/>
        </p:nvSpPr>
        <p:spPr bwMode="auto">
          <a:xfrm>
            <a:off x="914400" y="2981557"/>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7" name="Slide Number">
            <a:extLst>
              <a:ext uri="{FF2B5EF4-FFF2-40B4-BE49-F238E27FC236}">
                <a16:creationId xmlns:a16="http://schemas.microsoft.com/office/drawing/2014/main" id="{D10A6F80-B742-4059-88FB-2CB7108E89B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36430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dirty="0"/>
              <a:t>Можем да комуникираме с машината на БД чрез</a:t>
            </a:r>
            <a:r>
              <a:rPr lang="en-US" dirty="0"/>
              <a:t> SQL</a:t>
            </a:r>
          </a:p>
          <a:p>
            <a:r>
              <a:rPr lang="bg-BG" dirty="0"/>
              <a:t>Заявките осигуряват по – голям </a:t>
            </a:r>
            <a:r>
              <a:rPr lang="bg-BG" b="1" dirty="0">
                <a:solidFill>
                  <a:schemeClr val="bg1"/>
                </a:solidFill>
              </a:rPr>
              <a:t>контрол</a:t>
            </a:r>
            <a:r>
              <a:rPr lang="en-US" dirty="0"/>
              <a:t> </a:t>
            </a:r>
            <a:r>
              <a:rPr lang="bg-BG" dirty="0"/>
              <a:t>и</a:t>
            </a:r>
            <a:r>
              <a:rPr lang="en-US" dirty="0"/>
              <a:t> </a:t>
            </a:r>
            <a:r>
              <a:rPr lang="bg-BG" b="1" dirty="0">
                <a:solidFill>
                  <a:schemeClr val="bg1"/>
                </a:solidFill>
              </a:rPr>
              <a:t>гъвкавост</a:t>
            </a:r>
            <a:endParaRPr lang="en-US" b="1" dirty="0">
              <a:solidFill>
                <a:schemeClr val="bg1"/>
              </a:solidFill>
            </a:endParaRPr>
          </a:p>
          <a:p>
            <a:r>
              <a:rPr lang="bg-BG" dirty="0"/>
              <a:t>Създаване на БД с</a:t>
            </a:r>
            <a:r>
              <a:rPr lang="en-US" dirty="0"/>
              <a:t> SQL:</a:t>
            </a:r>
          </a:p>
          <a:p>
            <a:endParaRPr lang="en-US" dirty="0"/>
          </a:p>
          <a:p>
            <a:endParaRPr lang="en-US" dirty="0"/>
          </a:p>
          <a:p>
            <a:r>
              <a:rPr lang="bg-BG" dirty="0"/>
              <a:t>Ключовите думи в </a:t>
            </a:r>
            <a:r>
              <a:rPr lang="en-US" dirty="0"/>
              <a:t>SQL </a:t>
            </a:r>
            <a:r>
              <a:rPr lang="bg-BG" dirty="0"/>
              <a:t>се изписват с</a:t>
            </a:r>
            <a:r>
              <a:rPr lang="en-US" dirty="0"/>
              <a:t> </a:t>
            </a:r>
            <a:r>
              <a:rPr lang="bg-BG" b="1" dirty="0">
                <a:solidFill>
                  <a:schemeClr val="bg1"/>
                </a:solidFill>
              </a:rPr>
              <a:t>главни букви</a:t>
            </a:r>
            <a:endParaRPr lang="en-US" b="1" dirty="0">
              <a:solidFill>
                <a:schemeClr val="bg1"/>
              </a:solidFill>
            </a:endParaRPr>
          </a:p>
          <a:p>
            <a:endParaRPr lang="en-US" dirty="0"/>
          </a:p>
          <a:p>
            <a:endParaRPr lang="bg-BG" dirty="0"/>
          </a:p>
          <a:p>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5" name="Rectangle 4"/>
          <p:cNvSpPr>
            <a:spLocks noChangeArrowheads="1"/>
          </p:cNvSpPr>
          <p:nvPr/>
        </p:nvSpPr>
        <p:spPr bwMode="auto">
          <a:xfrm>
            <a:off x="2654587" y="3616569"/>
            <a:ext cx="6882829" cy="5856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DATABASE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latin typeface="Consolas" panose="020B0609020204030204" pitchFamily="49" charset="0"/>
                <a:cs typeface="Arial" panose="020B0604020202020204" pitchFamily="34" charset="0"/>
              </a:rPr>
              <a:t>Employees</a:t>
            </a:r>
          </a:p>
        </p:txBody>
      </p:sp>
      <p:sp>
        <p:nvSpPr>
          <p:cNvPr id="6" name="AutoShape 5"/>
          <p:cNvSpPr>
            <a:spLocks noChangeArrowheads="1"/>
          </p:cNvSpPr>
          <p:nvPr/>
        </p:nvSpPr>
        <p:spPr bwMode="auto">
          <a:xfrm>
            <a:off x="7906042" y="2684664"/>
            <a:ext cx="2465363" cy="550363"/>
          </a:xfrm>
          <a:prstGeom prst="wedgeRoundRectCallout">
            <a:avLst>
              <a:gd name="adj1" fmla="val -39791"/>
              <a:gd name="adj2" fmla="val 104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Име на БД</a:t>
            </a:r>
          </a:p>
        </p:txBody>
      </p:sp>
      <p:sp>
        <p:nvSpPr>
          <p:cNvPr id="9" name="Slide Number">
            <a:extLst>
              <a:ext uri="{FF2B5EF4-FFF2-40B4-BE49-F238E27FC236}">
                <a16:creationId xmlns:a16="http://schemas.microsoft.com/office/drawing/2014/main" id="{07901521-E17C-4BE7-B37A-E62F9A58F4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9540033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a:t>Създаване на таблица в </a:t>
            </a:r>
            <a:r>
              <a:rPr lang="en-US" dirty="0"/>
              <a:t>SQL</a:t>
            </a:r>
            <a:endParaRPr lang="bg-BG" dirty="0"/>
          </a:p>
        </p:txBody>
      </p:sp>
      <p:sp>
        <p:nvSpPr>
          <p:cNvPr id="6" name="Content Placeholder 5"/>
          <p:cNvSpPr>
            <a:spLocks noGrp="1" noChangeArrowheads="1"/>
          </p:cNvSpPr>
          <p:nvPr>
            <p:ph idx="4294967295"/>
          </p:nvPr>
        </p:nvSpPr>
        <p:spPr bwMode="auto">
          <a:xfrm>
            <a:off x="2419644" y="1797050"/>
            <a:ext cx="7315200" cy="366871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marL="0" indent="0">
              <a:spcBef>
                <a:spcPts val="0"/>
              </a:spcBef>
              <a:spcAft>
                <a:spcPts val="0"/>
              </a:spcAft>
              <a:buNone/>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TABLE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People</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Id </a:t>
            </a:r>
            <a:r>
              <a:rPr lang="en-US" sz="3200" b="1" noProof="1">
                <a:solidFill>
                  <a:schemeClr val="bg1"/>
                </a:solidFill>
                <a:latin typeface="Consolas" panose="020B0609020204030204" pitchFamily="49" charset="0"/>
                <a:cs typeface="Arial" panose="020B0604020202020204" pitchFamily="34" charset="0"/>
              </a:rPr>
              <a:t>INT NOT NULL</a:t>
            </a: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Email </a:t>
            </a:r>
            <a:r>
              <a:rPr lang="en-US" sz="3200" b="1" noProof="1">
                <a:solidFill>
                  <a:schemeClr val="bg1"/>
                </a:solidFill>
                <a:latin typeface="Consolas" panose="020B0609020204030204" pitchFamily="49" charset="0"/>
                <a:cs typeface="Arial" panose="020B0604020202020204" pitchFamily="34" charset="0"/>
              </a:rPr>
              <a:t>VARCHAR(50) NOT NULL</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FirstName </a:t>
            </a:r>
            <a:r>
              <a:rPr lang="en-US" sz="3200" b="1" noProof="1">
                <a:solidFill>
                  <a:schemeClr val="bg1"/>
                </a:solidFill>
                <a:latin typeface="Consolas" panose="020B0609020204030204" pitchFamily="49" charset="0"/>
                <a:cs typeface="Arial" panose="020B0604020202020204" pitchFamily="34" charset="0"/>
              </a:rPr>
              <a:t>VARCHAR(50)</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LastName </a:t>
            </a:r>
            <a:r>
              <a:rPr lang="en-US" sz="3200" b="1" noProof="1">
                <a:solidFill>
                  <a:schemeClr val="bg1"/>
                </a:solidFill>
                <a:latin typeface="Consolas" panose="020B0609020204030204" pitchFamily="49" charset="0"/>
                <a:cs typeface="Arial" panose="020B0604020202020204" pitchFamily="34" charset="0"/>
              </a:rPr>
              <a:t>VARCHAR(50)</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p>
        </p:txBody>
      </p:sp>
      <p:sp>
        <p:nvSpPr>
          <p:cNvPr id="16" name="Rectangle: Rounded Corners 12"/>
          <p:cNvSpPr/>
          <p:nvPr/>
        </p:nvSpPr>
        <p:spPr>
          <a:xfrm>
            <a:off x="2894643" y="4378715"/>
            <a:ext cx="1941194"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9" name="AutoShape 5"/>
          <p:cNvSpPr>
            <a:spLocks noChangeArrowheads="1"/>
          </p:cNvSpPr>
          <p:nvPr/>
        </p:nvSpPr>
        <p:spPr bwMode="auto">
          <a:xfrm>
            <a:off x="7480300" y="2413976"/>
            <a:ext cx="3520700" cy="497870"/>
          </a:xfrm>
          <a:prstGeom prst="wedgeRoundRectCallout">
            <a:avLst>
              <a:gd name="adj1" fmla="val -41776"/>
              <a:gd name="adj2" fmla="val 10667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Потребителски атрибути</a:t>
            </a:r>
          </a:p>
        </p:txBody>
      </p:sp>
      <p:sp>
        <p:nvSpPr>
          <p:cNvPr id="20" name="AutoShape 5"/>
          <p:cNvSpPr>
            <a:spLocks noChangeArrowheads="1"/>
          </p:cNvSpPr>
          <p:nvPr/>
        </p:nvSpPr>
        <p:spPr bwMode="auto">
          <a:xfrm>
            <a:off x="7609992" y="5202533"/>
            <a:ext cx="1801924" cy="522188"/>
          </a:xfrm>
          <a:prstGeom prst="wedgeRoundRectCallout">
            <a:avLst>
              <a:gd name="adj1" fmla="val -48930"/>
              <a:gd name="adj2" fmla="val -1258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Тип данни</a:t>
            </a:r>
          </a:p>
        </p:txBody>
      </p:sp>
      <p:sp>
        <p:nvSpPr>
          <p:cNvPr id="21" name="AutoShape 5"/>
          <p:cNvSpPr>
            <a:spLocks noChangeArrowheads="1"/>
          </p:cNvSpPr>
          <p:nvPr/>
        </p:nvSpPr>
        <p:spPr bwMode="auto">
          <a:xfrm>
            <a:off x="2219960" y="5438570"/>
            <a:ext cx="2492717" cy="497996"/>
          </a:xfrm>
          <a:prstGeom prst="wedgeRoundRectCallout">
            <a:avLst>
              <a:gd name="adj1" fmla="val -6037"/>
              <a:gd name="adj2" fmla="val -13083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Име на колона</a:t>
            </a:r>
          </a:p>
        </p:txBody>
      </p:sp>
      <p:sp>
        <p:nvSpPr>
          <p:cNvPr id="22" name="Rectangle: Rounded Corners 12">
            <a:extLst>
              <a:ext uri="{FF2B5EF4-FFF2-40B4-BE49-F238E27FC236}">
                <a16:creationId xmlns:a16="http://schemas.microsoft.com/office/drawing/2014/main" id="{78DEEA80-B426-444B-98F3-3964F9E4607C}"/>
              </a:ext>
            </a:extLst>
          </p:cNvPr>
          <p:cNvSpPr/>
          <p:nvPr/>
        </p:nvSpPr>
        <p:spPr>
          <a:xfrm>
            <a:off x="4950461" y="4378716"/>
            <a:ext cx="2529839"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Rectangle: Rounded Corners 12">
            <a:extLst>
              <a:ext uri="{FF2B5EF4-FFF2-40B4-BE49-F238E27FC236}">
                <a16:creationId xmlns:a16="http://schemas.microsoft.com/office/drawing/2014/main" id="{F9297EF3-D174-4ED7-B594-2C3D41A29471}"/>
              </a:ext>
            </a:extLst>
          </p:cNvPr>
          <p:cNvSpPr/>
          <p:nvPr/>
        </p:nvSpPr>
        <p:spPr>
          <a:xfrm>
            <a:off x="6912293" y="3362931"/>
            <a:ext cx="1944688" cy="49787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4" name="Rectangle: Rounded Corners 12">
            <a:extLst>
              <a:ext uri="{FF2B5EF4-FFF2-40B4-BE49-F238E27FC236}">
                <a16:creationId xmlns:a16="http://schemas.microsoft.com/office/drawing/2014/main" id="{9DA28A83-547E-448D-9FBA-384C606E5B39}"/>
              </a:ext>
            </a:extLst>
          </p:cNvPr>
          <p:cNvSpPr/>
          <p:nvPr/>
        </p:nvSpPr>
        <p:spPr>
          <a:xfrm>
            <a:off x="5369560" y="1796809"/>
            <a:ext cx="1508760"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AutoShape 5"/>
          <p:cNvSpPr>
            <a:spLocks noChangeArrowheads="1"/>
          </p:cNvSpPr>
          <p:nvPr/>
        </p:nvSpPr>
        <p:spPr bwMode="auto">
          <a:xfrm>
            <a:off x="6263444" y="1129583"/>
            <a:ext cx="2757555" cy="408268"/>
          </a:xfrm>
          <a:prstGeom prst="wedgeRoundRectCallout">
            <a:avLst>
              <a:gd name="adj1" fmla="val -41025"/>
              <a:gd name="adj2" fmla="val 9323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solidFill>
                  <a:srgbClr val="FFFFFF"/>
                </a:solidFill>
                <a:effectLst>
                  <a:outerShdw blurRad="38100" dist="38100" dir="2700000" algn="tl">
                    <a:srgbClr val="000000">
                      <a:alpha val="43137"/>
                    </a:srgbClr>
                  </a:outerShdw>
                </a:effectLst>
              </a:rPr>
              <a:t>Име на таблицата</a:t>
            </a:r>
          </a:p>
        </p:txBody>
      </p:sp>
      <p:sp>
        <p:nvSpPr>
          <p:cNvPr id="15" name="Slide Number">
            <a:extLst>
              <a:ext uri="{FF2B5EF4-FFF2-40B4-BE49-F238E27FC236}">
                <a16:creationId xmlns:a16="http://schemas.microsoft.com/office/drawing/2014/main" id="{989F78BD-E7AB-41D9-B2B6-EE0FBF080A8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4133070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7C04F-68D0-46E2-B674-24AF524B8B2F}"/>
              </a:ext>
            </a:extLst>
          </p:cNvPr>
          <p:cNvSpPr>
            <a:spLocks noGrp="1"/>
          </p:cNvSpPr>
          <p:nvPr>
            <p:ph type="title" sz="quarter" idx="10"/>
          </p:nvPr>
        </p:nvSpPr>
        <p:spPr/>
        <p:txBody>
          <a:bodyPr/>
          <a:lstStyle/>
          <a:p>
            <a:r>
              <a:rPr lang="bg-BG" dirty="0"/>
              <a:t>Използване на</a:t>
            </a:r>
            <a:r>
              <a:rPr lang="en-US" dirty="0"/>
              <a:t> SQL SELECT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469082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bg-BG" dirty="0"/>
              <a:t>Възможности на</a:t>
            </a:r>
            <a:r>
              <a:rPr lang="en-US" dirty="0"/>
              <a:t> SQL SELECT </a:t>
            </a:r>
          </a:p>
        </p:txBody>
      </p:sp>
      <p:grpSp>
        <p:nvGrpSpPr>
          <p:cNvPr id="10" name="Group 9"/>
          <p:cNvGrpSpPr/>
          <p:nvPr/>
        </p:nvGrpSpPr>
        <p:grpSpPr>
          <a:xfrm>
            <a:off x="1128712" y="1140306"/>
            <a:ext cx="10506723" cy="2927322"/>
            <a:chOff x="1128712" y="1140306"/>
            <a:chExt cx="10506723" cy="2927322"/>
          </a:xfrm>
        </p:grpSpPr>
        <p:grpSp>
          <p:nvGrpSpPr>
            <p:cNvPr id="11" name="Group 10"/>
            <p:cNvGrpSpPr/>
            <p:nvPr/>
          </p:nvGrpSpPr>
          <p:grpSpPr>
            <a:xfrm>
              <a:off x="6192837" y="1145296"/>
              <a:ext cx="5442598" cy="2922332"/>
              <a:chOff x="6191248" y="1116268"/>
              <a:chExt cx="5442598"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5262210" cy="984885"/>
              </a:xfrm>
              <a:prstGeom prst="rect">
                <a:avLst/>
              </a:prstGeom>
              <a:noFill/>
              <a:ln w="9525">
                <a:noFill/>
                <a:miter lim="800000"/>
                <a:headEnd/>
                <a:tailEnd/>
              </a:ln>
              <a:effectLst/>
            </p:spPr>
            <p:txBody>
              <a:bodyPr wrap="square">
                <a:spAutoFit/>
              </a:bodyPr>
              <a:lstStyle/>
              <a:p>
                <a:pPr>
                  <a:lnSpc>
                    <a:spcPct val="100000"/>
                  </a:lnSpc>
                </a:pPr>
                <a:r>
                  <a:rPr lang="bg-BG" sz="3200" b="1" dirty="0"/>
                  <a:t>Селекция</a:t>
                </a:r>
                <a:endParaRPr lang="en-US" sz="3200" b="1" dirty="0"/>
              </a:p>
              <a:p>
                <a:pPr>
                  <a:lnSpc>
                    <a:spcPct val="100000"/>
                  </a:lnSpc>
                </a:pPr>
                <a:r>
                  <a:rPr lang="bg-BG" sz="2400" b="1" dirty="0"/>
                  <a:t>Връща подмножество от редове</a:t>
                </a:r>
                <a:endParaRPr lang="en-US" sz="2400" b="1" dirty="0"/>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5272918" cy="954107"/>
            </a:xfrm>
            <a:prstGeom prst="rect">
              <a:avLst/>
            </a:prstGeom>
            <a:noFill/>
            <a:ln w="9525">
              <a:noFill/>
              <a:miter lim="800000"/>
              <a:headEnd/>
              <a:tailEnd/>
            </a:ln>
            <a:effectLst/>
          </p:spPr>
          <p:txBody>
            <a:bodyPr wrap="square">
              <a:spAutoFit/>
            </a:bodyPr>
            <a:lstStyle/>
            <a:p>
              <a:pPr>
                <a:lnSpc>
                  <a:spcPct val="100000"/>
                </a:lnSpc>
              </a:pPr>
              <a:r>
                <a:rPr lang="bg-BG" sz="3200" b="1" dirty="0"/>
                <a:t>Проекция</a:t>
              </a:r>
              <a:endParaRPr lang="en-US" sz="2800" b="1" dirty="0"/>
            </a:p>
            <a:p>
              <a:pPr>
                <a:lnSpc>
                  <a:spcPct val="100000"/>
                </a:lnSpc>
              </a:pPr>
              <a:r>
                <a:rPr lang="bg-BG" sz="2400" b="1" dirty="0"/>
                <a:t>Връща подмножество от колони</a:t>
              </a:r>
              <a:endParaRPr lang="en-US" sz="2400" b="1" dirty="0"/>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877437"/>
            </a:xfrm>
            <a:prstGeom prst="rect">
              <a:avLst/>
            </a:prstGeom>
            <a:noFill/>
            <a:ln w="9525">
              <a:noFill/>
              <a:miter lim="800000"/>
              <a:headEnd/>
              <a:tailEnd/>
            </a:ln>
            <a:effectLst/>
          </p:spPr>
          <p:txBody>
            <a:bodyPr wrap="square">
              <a:spAutoFit/>
            </a:bodyPr>
            <a:lstStyle/>
            <a:p>
              <a:pPr>
                <a:lnSpc>
                  <a:spcPct val="100000"/>
                </a:lnSpc>
              </a:pPr>
              <a:r>
                <a:rPr lang="bg-BG" sz="3200" b="1" dirty="0"/>
                <a:t>Сливане</a:t>
              </a:r>
              <a:endParaRPr lang="en-US" sz="3200" b="1" dirty="0"/>
            </a:p>
            <a:p>
              <a:pPr>
                <a:lnSpc>
                  <a:spcPct val="100000"/>
                </a:lnSpc>
              </a:pPr>
              <a:r>
                <a:rPr lang="bg-BG" sz="2800" b="1" dirty="0"/>
                <a:t>Комбинира таблица по някоя колона </a:t>
              </a:r>
              <a:endParaRPr lang="en-US" sz="2800" b="1" dirty="0"/>
            </a:p>
          </p:txBody>
        </p:sp>
      </p:grpSp>
      <p:sp>
        <p:nvSpPr>
          <p:cNvPr id="82" name="Slide Number">
            <a:extLst>
              <a:ext uri="{FF2B5EF4-FFF2-40B4-BE49-F238E27FC236}">
                <a16:creationId xmlns:a16="http://schemas.microsoft.com/office/drawing/2014/main" id="{90B07CF1-334A-4218-8EF1-D5F09E9D7F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2313897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 </a:t>
            </a:r>
            <a:r>
              <a:rPr lang="bg-BG" b="1" dirty="0">
                <a:solidFill>
                  <a:schemeClr val="bg1"/>
                </a:solidFill>
              </a:rPr>
              <a:t>определени</a:t>
            </a:r>
            <a:r>
              <a:rPr lang="en-US" dirty="0"/>
              <a:t>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id="{8449B4AA-96C8-46CA-B2A2-9FE3ED4467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9469005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theme/theme1.xml><?xml version="1.0" encoding="utf-8"?>
<a:theme xmlns:a="http://schemas.openxmlformats.org/drawingml/2006/main" name="SoftUni">
  <a:themeElements>
    <a:clrScheme name="Custom 28">
      <a:dk1>
        <a:srgbClr val="234465"/>
      </a:dk1>
      <a:lt1>
        <a:srgbClr val="FFA000"/>
      </a:lt1>
      <a:dk2>
        <a:srgbClr val="234465"/>
      </a:dk2>
      <a:lt2>
        <a:srgbClr val="FFFFFF"/>
      </a:lt2>
      <a:accent1>
        <a:srgbClr val="F296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4302</TotalTime>
  <Words>2388</Words>
  <Application>Microsoft Office PowerPoint</Application>
  <PresentationFormat>Широк екран</PresentationFormat>
  <Paragraphs>365</Paragraphs>
  <Slides>24</Slides>
  <Notes>15</Notes>
  <HiddenSlides>0</HiddenSlides>
  <MMClips>0</MMClips>
  <ScaleCrop>false</ScaleCrop>
  <HeadingPairs>
    <vt:vector size="6" baseType="variant">
      <vt:variant>
        <vt:lpstr>Използвани шрифтове</vt:lpstr>
      </vt:variant>
      <vt:variant>
        <vt:i4>7</vt:i4>
      </vt:variant>
      <vt:variant>
        <vt:lpstr>Тема</vt:lpstr>
      </vt:variant>
      <vt:variant>
        <vt:i4>1</vt:i4>
      </vt:variant>
      <vt:variant>
        <vt:lpstr>Заглавия на слайдовете</vt:lpstr>
      </vt:variant>
      <vt:variant>
        <vt:i4>24</vt:i4>
      </vt:variant>
    </vt:vector>
  </HeadingPairs>
  <TitlesOfParts>
    <vt:vector size="32" baseType="lpstr">
      <vt:lpstr>Arial</vt:lpstr>
      <vt:lpstr>Calibri</vt:lpstr>
      <vt:lpstr>Consolas</vt:lpstr>
      <vt:lpstr>Courier New</vt:lpstr>
      <vt:lpstr>Times</vt:lpstr>
      <vt:lpstr>Wingdings</vt:lpstr>
      <vt:lpstr>Wingdings 2</vt:lpstr>
      <vt:lpstr>SoftUni</vt:lpstr>
      <vt:lpstr>Основни CRUD операции в SQL Server</vt:lpstr>
      <vt:lpstr>Съдържание</vt:lpstr>
      <vt:lpstr>Основни SQL Заявки</vt:lpstr>
      <vt:lpstr>Какво са SQL и T-SQL?</vt:lpstr>
      <vt:lpstr>SQL заявки</vt:lpstr>
      <vt:lpstr>Създаване на таблица в SQL</vt:lpstr>
      <vt:lpstr>Използване на SQL SELECT</vt:lpstr>
      <vt:lpstr>Възможности на SQL SELECT </vt:lpstr>
      <vt:lpstr>SELECT – Пример</vt:lpstr>
      <vt:lpstr>Псевдоними на колони</vt:lpstr>
      <vt:lpstr>Оператор за конкатенация/слепване</vt:lpstr>
      <vt:lpstr>Задача: Обобщение за служители</vt:lpstr>
      <vt:lpstr>Решение: Обобщение за служители</vt:lpstr>
      <vt:lpstr>Филтриране на избрани редове</vt:lpstr>
      <vt:lpstr>Други условия за сравняване</vt:lpstr>
      <vt:lpstr>Сравняване с NULL</vt:lpstr>
      <vt:lpstr>Сортиране на резултата</vt:lpstr>
      <vt:lpstr>Изгледи (Views)</vt:lpstr>
      <vt:lpstr>Задача: Най – високият връх</vt:lpstr>
      <vt:lpstr>Решение: Най – високият връх</vt:lpstr>
      <vt:lpstr>Обобщение</vt:lpstr>
      <vt:lpstr>Въпроси?</vt:lpstr>
      <vt:lpstr>Trainings @ Software University (SoftUni)</vt:lpstr>
      <vt:lpstr>Лиценз</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Tanya Evtimova</cp:lastModifiedBy>
  <cp:revision>12</cp:revision>
  <dcterms:created xsi:type="dcterms:W3CDTF">2018-05-23T13:08:44Z</dcterms:created>
  <dcterms:modified xsi:type="dcterms:W3CDTF">2021-08-15T09:11:52Z</dcterms:modified>
  <cp:category>db;databases;sql;programming;computer programming;software development</cp:category>
</cp:coreProperties>
</file>