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678" r:id="rId2"/>
    <p:sldId id="679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81" r:id="rId12"/>
    <p:sldId id="646" r:id="rId13"/>
    <p:sldId id="405" r:id="rId14"/>
    <p:sldId id="6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FC2AE9-76D6-4BBB-9D64-81A993233F57}">
          <p14:sldIdLst>
            <p14:sldId id="678"/>
            <p14:sldId id="679"/>
          </p14:sldIdLst>
        </p14:section>
        <p14:section name="Writing Data in Tables" id="{4D2B2583-AED7-42AD-82AE-4CDCB7A14592}">
          <p14:sldIdLst>
            <p14:sldId id="669"/>
            <p14:sldId id="670"/>
            <p14:sldId id="671"/>
            <p14:sldId id="672"/>
          </p14:sldIdLst>
        </p14:section>
        <p14:section name="Modifying Existing Records" id="{09A26F64-DF3F-475B-A2EC-8672E91F4734}">
          <p14:sldIdLst>
            <p14:sldId id="673"/>
            <p14:sldId id="674"/>
            <p14:sldId id="675"/>
            <p14:sldId id="676"/>
            <p14:sldId id="681"/>
          </p14:sldIdLst>
        </p14:section>
        <p14:section name="Conclusion" id="{5ADE6E40-891F-431A-B0ED-FE24BDB6A839}">
          <p14:sldIdLst>
            <p14:sldId id="646"/>
            <p14:sldId id="405"/>
            <p14:sldId id="6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2" y="8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A1220-574D-4338-A5ED-5ED3BE42A3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774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AFA982-7134-4455-9079-E8E809174D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40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085D9-18F7-4846-B589-891CC68D6FE8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135CA2-490C-4FCF-9610-93630B946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503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6EE595-0596-4FD9-B740-615B7DF58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024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1B436D-F982-4603-A9C9-25D97DBAEA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709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1E055-086A-477F-A129-10A5D459BF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880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726EC7-1393-49B9-A262-2CD95FCCA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41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bg-BG" sz="2800" dirty="0"/>
              <a:t>Промяна/</a:t>
            </a:r>
            <a:r>
              <a:rPr lang="en-GB" sz="2800" dirty="0"/>
              <a:t>Update </a:t>
            </a:r>
            <a:r>
              <a:rPr lang="bg-BG" sz="2800" dirty="0"/>
              <a:t>и</a:t>
            </a:r>
            <a:r>
              <a:rPr lang="en-GB" sz="2800" dirty="0"/>
              <a:t> </a:t>
            </a:r>
            <a:r>
              <a:rPr lang="bg-BG" sz="2800" dirty="0"/>
              <a:t>Изтриване/</a:t>
            </a:r>
            <a:r>
              <a:rPr lang="en-GB" sz="2800" dirty="0"/>
              <a:t>Delete </a:t>
            </a:r>
            <a:r>
              <a:rPr lang="bg-BG" sz="2800" dirty="0"/>
              <a:t>чрез</a:t>
            </a:r>
            <a:r>
              <a:rPr lang="en-GB" sz="2800" dirty="0"/>
              <a:t> SQL </a:t>
            </a:r>
            <a:r>
              <a:rPr lang="bg-BG" sz="2800" dirty="0"/>
              <a:t>заявки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</a:t>
            </a:r>
            <a:r>
              <a:rPr lang="en-US" dirty="0"/>
              <a:t> CRUD </a:t>
            </a:r>
            <a:r>
              <a:rPr lang="bg-BG" dirty="0"/>
              <a:t>операции в</a:t>
            </a:r>
            <a:r>
              <a:rPr lang="en-US" dirty="0"/>
              <a:t> SQL Server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41340" y="2677547"/>
            <a:ext cx="4016339" cy="2261864"/>
            <a:chOff x="3056094" y="1995552"/>
            <a:chExt cx="5026085" cy="28813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094" y="3084425"/>
              <a:ext cx="1792467" cy="179246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3779" y="1995552"/>
              <a:ext cx="2438400" cy="2438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986" y="2226986"/>
              <a:ext cx="1543051" cy="1543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127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Маркирайте </a:t>
            </a:r>
            <a:r>
              <a:rPr lang="bg-BG" b="1" dirty="0" err="1">
                <a:solidFill>
                  <a:schemeClr val="bg1"/>
                </a:solidFill>
              </a:rPr>
              <a:t>всични</a:t>
            </a:r>
            <a:r>
              <a:rPr lang="bg-BG" b="1" dirty="0">
                <a:solidFill>
                  <a:schemeClr val="bg1"/>
                </a:solidFill>
              </a:rPr>
              <a:t> незавършени </a:t>
            </a:r>
            <a:r>
              <a:rPr lang="bg-BG" dirty="0"/>
              <a:t>проекти</a:t>
            </a:r>
            <a:r>
              <a:rPr lang="en-US" dirty="0"/>
              <a:t> </a:t>
            </a:r>
            <a:r>
              <a:rPr lang="bg-BG" dirty="0"/>
              <a:t>като </a:t>
            </a:r>
            <a:r>
              <a:rPr lang="bg-BG" b="1" dirty="0">
                <a:solidFill>
                  <a:schemeClr val="bg1"/>
                </a:solidFill>
              </a:rPr>
              <a:t>завършени днес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Подсказка</a:t>
            </a:r>
            <a:r>
              <a:rPr lang="en-US" dirty="0"/>
              <a:t>: </a:t>
            </a:r>
            <a:r>
              <a:rPr lang="bg-BG" dirty="0"/>
              <a:t>Незавършените проекти имат </a:t>
            </a:r>
            <a:r>
              <a:rPr lang="en-US" noProof="1"/>
              <a:t>EndDate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</a:p>
          <a:p>
            <a:pPr>
              <a:spcBef>
                <a:spcPts val="23400"/>
              </a:spcBef>
            </a:pPr>
            <a:r>
              <a:rPr lang="bg-BG" dirty="0"/>
              <a:t>Забележка</a:t>
            </a:r>
            <a:r>
              <a:rPr lang="en-US" dirty="0"/>
              <a:t>: </a:t>
            </a:r>
            <a:r>
              <a:rPr lang="bg-BG" dirty="0"/>
              <a:t>Заявка в БД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SoftUn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Актуализиране на проекти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61684"/>
              </p:ext>
            </p:extLst>
          </p:nvPr>
        </p:nvGraphicFramePr>
        <p:xfrm>
          <a:off x="762000" y="3046968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21520"/>
              </p:ext>
            </p:extLst>
          </p:nvPr>
        </p:nvGraphicFramePr>
        <p:xfrm>
          <a:off x="6181405" y="3046969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2017-01-23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2017-01-23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2017-01-23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2962" y="4031629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3579A7F-C3E9-43C4-87B4-CE2875609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86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Актуализиране на проекти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68" y="4641045"/>
            <a:ext cx="3694176" cy="819911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 само записите без стойност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8979BB0-4428-47FF-AE88-59091E6A9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7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507" y="1383275"/>
            <a:ext cx="8963493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2" y="1664770"/>
            <a:ext cx="853610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bg2"/>
                </a:solidFill>
              </a:rPr>
              <a:t>Заявките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осигуряват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гъвкав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мощен метод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за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манипулиране със записи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bg2"/>
                </a:solidFill>
              </a:rPr>
              <a:t>Записване на данни в таблица -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bg2"/>
                </a:solidFill>
              </a:rPr>
              <a:t>Промяна на съществуващи данни с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358775" indent="-358775">
              <a:lnSpc>
                <a:spcPct val="95000"/>
              </a:lnSpc>
            </a:pP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EB5FD55-C311-4C1F-8AE2-133CFF855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86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CEE481-6CCB-4C7C-884C-910439E690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демо</a:t>
            </a:r>
            <a:r>
              <a:rPr lang="en-US" dirty="0"/>
              <a:t>, </a:t>
            </a:r>
            <a:r>
              <a:rPr lang="bg-BG" dirty="0"/>
              <a:t>упражнения</a:t>
            </a:r>
            <a:r>
              <a:rPr lang="en-US" dirty="0"/>
              <a:t>, </a:t>
            </a:r>
            <a:r>
              <a:rPr lang="bg-BG" dirty="0"/>
              <a:t>домашни работи</a:t>
            </a:r>
            <a:r>
              <a:rPr lang="en-US" dirty="0"/>
              <a:t>, </a:t>
            </a:r>
            <a:r>
              <a:rPr lang="bg-BG" dirty="0"/>
              <a:t>документи</a:t>
            </a:r>
            <a:r>
              <a:rPr lang="en-US" dirty="0"/>
              <a:t>, </a:t>
            </a:r>
            <a:r>
              <a:rPr lang="bg-BG" dirty="0"/>
              <a:t>видеа</a:t>
            </a:r>
            <a:r>
              <a:rPr lang="en-US" dirty="0"/>
              <a:t> </a:t>
            </a:r>
            <a:r>
              <a:rPr lang="bg-BG" dirty="0"/>
              <a:t>и други подобни</a:t>
            </a:r>
            <a:r>
              <a:rPr lang="en-US" dirty="0"/>
              <a:t>)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/>
              <a:t>обект на авторско право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Не</a:t>
            </a:r>
            <a:r>
              <a:rPr lang="bg-BG" dirty="0"/>
              <a:t>позволено</a:t>
            </a:r>
            <a:r>
              <a:rPr lang="ru-RU" dirty="0"/>
              <a:t> </a:t>
            </a:r>
            <a:r>
              <a:rPr lang="ru-RU" dirty="0" err="1"/>
              <a:t>копиране</a:t>
            </a:r>
            <a:r>
              <a:rPr lang="ru-RU" dirty="0"/>
              <a:t>, </a:t>
            </a:r>
            <a:r>
              <a:rPr lang="ru-RU" dirty="0" err="1"/>
              <a:t>възпроизвеждане</a:t>
            </a:r>
            <a:r>
              <a:rPr lang="ru-RU" dirty="0"/>
              <a:t> или </a:t>
            </a:r>
            <a:r>
              <a:rPr lang="ru-RU" dirty="0" err="1"/>
              <a:t>използване</a:t>
            </a:r>
            <a:r>
              <a:rPr lang="ru-RU" dirty="0"/>
              <a:t> е незаконно
</a:t>
            </a: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6A2C7A-7301-4EC5-A522-02D6FC8D0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Запис на данни</a:t>
            </a:r>
            <a:endParaRPr lang="en-US" dirty="0"/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INSERT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Промяна на съществуващи записи</a:t>
            </a:r>
            <a:endParaRPr lang="en-US" dirty="0"/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UPDATE and DELETE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92E37FD-90D9-4F0D-A489-7E44AC76F2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E3E7-276B-42AA-9604-0E0D3E1786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командата </a:t>
            </a:r>
            <a:r>
              <a:rPr lang="en-US" dirty="0"/>
              <a:t>INSERT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87" y="1525866"/>
            <a:ext cx="2151803" cy="22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en-US" sz="3600" dirty="0"/>
              <a:t>SQL </a:t>
            </a:r>
            <a:r>
              <a:rPr lang="bg-BG" sz="3600" dirty="0"/>
              <a:t>команда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INSERT</a:t>
            </a:r>
            <a:endParaRPr lang="bg-BG" sz="3600" dirty="0"/>
          </a:p>
          <a:p>
            <a:pPr marL="357188" indent="-357188">
              <a:lnSpc>
                <a:spcPct val="100000"/>
              </a:lnSpc>
            </a:pPr>
            <a:endParaRPr lang="bg-BG" sz="3600" b="1" dirty="0">
              <a:solidFill>
                <a:schemeClr val="bg1"/>
              </a:solidFill>
            </a:endParaRPr>
          </a:p>
          <a:p>
            <a:pPr marL="357188" indent="-357188">
              <a:lnSpc>
                <a:spcPct val="100000"/>
              </a:lnSpc>
            </a:pPr>
            <a:endParaRPr lang="bg-BG" sz="3600" b="1" dirty="0">
              <a:solidFill>
                <a:schemeClr val="bg1"/>
              </a:solidFill>
            </a:endParaRPr>
          </a:p>
          <a:p>
            <a:pPr marL="357188" indent="-357188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Масиви от данни </a:t>
            </a:r>
            <a:r>
              <a:rPr lang="bg-BG" sz="3600" dirty="0"/>
              <a:t>могат да бъдат записани е една заявка, разделени със запетая</a:t>
            </a:r>
            <a:endParaRPr lang="en-US" sz="3600" dirty="0"/>
          </a:p>
          <a:p>
            <a:endParaRPr lang="bg-BG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11068" y="1911501"/>
            <a:ext cx="8210227" cy="492443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INTO Towns VALUES (33, 'Paris')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11067" y="4783473"/>
            <a:ext cx="5507089" cy="1692771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INTO EmployeesProjects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VALUES 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11067" y="2562049"/>
            <a:ext cx="8210227" cy="89255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INTO Projects (Name, StartDate)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VALUES ('Reflective Jacket', GETDATE())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66" y="4749170"/>
            <a:ext cx="2028628" cy="1825969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497F95B6-11DF-4029-A2EF-9B6D8BC64D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62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bg-BG" sz="3600" dirty="0"/>
              <a:t>Вмъкване в съществуваща таблица</a:t>
            </a:r>
            <a:r>
              <a:rPr lang="en-US" sz="3600" dirty="0"/>
              <a:t>:</a:t>
            </a:r>
          </a:p>
          <a:p>
            <a:pPr marL="357188" indent="-357188">
              <a:lnSpc>
                <a:spcPct val="100000"/>
              </a:lnSpc>
            </a:pPr>
            <a:endParaRPr lang="en-US" sz="3600" dirty="0"/>
          </a:p>
          <a:p>
            <a:pPr marL="357188" indent="-357188">
              <a:lnSpc>
                <a:spcPct val="100000"/>
              </a:lnSpc>
            </a:pPr>
            <a:endParaRPr lang="en-US" sz="3600" dirty="0"/>
          </a:p>
          <a:p>
            <a:pPr marL="357188" indent="-357188">
              <a:lnSpc>
                <a:spcPct val="100000"/>
              </a:lnSpc>
            </a:pPr>
            <a:r>
              <a:rPr lang="bg-BG" sz="3600" dirty="0"/>
              <a:t>Използване на съществуващи редове за създаване на </a:t>
            </a:r>
            <a:r>
              <a:rPr lang="bg-BG" sz="3600" b="1" dirty="0">
                <a:solidFill>
                  <a:schemeClr val="bg1"/>
                </a:solidFill>
              </a:rPr>
              <a:t>нова таблица</a:t>
            </a:r>
            <a:endParaRPr lang="en-US" sz="3600" dirty="0"/>
          </a:p>
          <a:p>
            <a:endParaRPr lang="bg-BG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1447800" y="1867034"/>
            <a:ext cx="92964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Projects (Name, StartDate)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SELECT Name + ' Restructuring', GETDATE()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FROM Departments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7801" y="4664079"/>
            <a:ext cx="92964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CustomerID, FirstName, Email, Phone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INTO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CustomerContacts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Customers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748144" y="5439213"/>
            <a:ext cx="3577856" cy="584855"/>
          </a:xfrm>
          <a:prstGeom prst="wedgeRoundRectCallout">
            <a:avLst>
              <a:gd name="adj1" fmla="val -63924"/>
              <a:gd name="adj2" fmla="val -524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новата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754856" y="6117267"/>
            <a:ext cx="3456144" cy="602716"/>
          </a:xfrm>
          <a:prstGeom prst="wedgeRoundRectCallout">
            <a:avLst>
              <a:gd name="adj1" fmla="val -47218"/>
              <a:gd name="adj2" fmla="val -993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Съществуващ източник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716000" y="1173683"/>
            <a:ext cx="2728672" cy="584855"/>
          </a:xfrm>
          <a:prstGeom prst="wedgeRoundRectCallout">
            <a:avLst>
              <a:gd name="adj1" fmla="val -39828"/>
              <a:gd name="adj2" fmla="val 987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от колони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F1D143D-1250-4C17-A530-D931A75B2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851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Sequences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special object</a:t>
            </a:r>
            <a:r>
              <a:rPr lang="en-US" dirty="0"/>
              <a:t> in SQL Server</a:t>
            </a:r>
          </a:p>
          <a:p>
            <a:pPr lvl="1"/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IDENTITY</a:t>
            </a:r>
            <a:r>
              <a:rPr lang="en-US" dirty="0"/>
              <a:t> fields</a:t>
            </a:r>
          </a:p>
          <a:p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incrementing value </a:t>
            </a:r>
            <a:r>
              <a:rPr lang="en-US" dirty="0"/>
              <a:t>every time it's used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38200" y="3214079"/>
            <a:ext cx="10515600" cy="2062103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SEQUENCE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seq_Customers_CustomerID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 WITH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INCREMENT BY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5414904"/>
            <a:ext cx="10515600" cy="58477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NEXT VALUE FOR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seq_Customers_CustomerID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1E79E08-E551-4AE5-9488-5A596C32F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3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5249D2-846B-4BE8-9C09-5032F076AAC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SQL </a:t>
            </a:r>
            <a:r>
              <a:rPr lang="bg-BG" dirty="0"/>
              <a:t>командите </a:t>
            </a:r>
            <a:r>
              <a:rPr lang="en-GB" dirty="0"/>
              <a:t>UPDATE </a:t>
            </a:r>
            <a:r>
              <a:rPr lang="bg-BG" dirty="0"/>
              <a:t>и</a:t>
            </a:r>
            <a:r>
              <a:rPr lang="en-GB" dirty="0"/>
              <a:t> DELETE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155192"/>
            <a:ext cx="2761488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Изтриване на специфични редове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Забележка</a:t>
            </a:r>
            <a:r>
              <a:rPr lang="en-US" dirty="0"/>
              <a:t>: </a:t>
            </a:r>
            <a:r>
              <a:rPr lang="bg-BG" dirty="0"/>
              <a:t>Не забравяйте клаузата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Изтриване на всички редове от таблица </a:t>
            </a:r>
            <a:r>
              <a:rPr lang="en-US" dirty="0"/>
              <a:t>(</a:t>
            </a:r>
            <a:r>
              <a:rPr lang="bg-BG" dirty="0"/>
              <a:t>работи по – бързо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2225042" y="2098358"/>
            <a:ext cx="97535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WHERE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224091" y="5355337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803137" y="1060006"/>
            <a:ext cx="2133600" cy="754917"/>
          </a:xfrm>
          <a:prstGeom prst="wedgeRoundRectCallout">
            <a:avLst>
              <a:gd name="adj1" fmla="val 10260"/>
              <a:gd name="adj2" fmla="val 1016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99" y="4746988"/>
            <a:ext cx="1445808" cy="144580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A8070826-6392-4D3E-B348-E04A0EFFF2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98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</a:t>
            </a:r>
            <a:r>
              <a:rPr lang="bg-BG" dirty="0"/>
              <a:t>командата </a:t>
            </a:r>
            <a:r>
              <a:rPr lang="en-US" dirty="0"/>
              <a:t>UPDATE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Забележка</a:t>
            </a:r>
            <a:r>
              <a:rPr lang="en-US" dirty="0"/>
              <a:t>: </a:t>
            </a:r>
            <a:r>
              <a:rPr lang="bg-BG" dirty="0"/>
              <a:t>Не забравяйте клаузата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WHERE</a:t>
            </a:r>
            <a:r>
              <a:rPr lang="en-US" dirty="0"/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Актуализиране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249424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3205804-7BCE-4BCC-A35F-B14C28BA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86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3381</TotalTime>
  <Words>686</Words>
  <Application>Microsoft Office PowerPoint</Application>
  <PresentationFormat>Широк екран</PresentationFormat>
  <Paragraphs>145</Paragraphs>
  <Slides>14</Slides>
  <Notes>7</Notes>
  <HiddenSlides>1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</vt:lpstr>
      <vt:lpstr>Основни CRUD операции в SQL Server</vt:lpstr>
      <vt:lpstr>Съдържание</vt:lpstr>
      <vt:lpstr>SQL командата INSERT</vt:lpstr>
      <vt:lpstr>Вмъкване на данни</vt:lpstr>
      <vt:lpstr>Вмъкване на данни (2)</vt:lpstr>
      <vt:lpstr>Sequences</vt:lpstr>
      <vt:lpstr>SQL командите UPDATE и DELETE</vt:lpstr>
      <vt:lpstr>Изтриване на данни</vt:lpstr>
      <vt:lpstr>Актуализиране на данни</vt:lpstr>
      <vt:lpstr>Задача: Актуализиране на проекти</vt:lpstr>
      <vt:lpstr>Решение: Актуализиране на проекти</vt:lpstr>
      <vt:lpstr>Обобщение</vt:lpstr>
      <vt:lpstr>Trainings @ Software University (SoftUni)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CRUD in SQL Server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Tanya Evtimova</cp:lastModifiedBy>
  <cp:revision>12</cp:revision>
  <dcterms:created xsi:type="dcterms:W3CDTF">2018-05-23T13:08:44Z</dcterms:created>
  <dcterms:modified xsi:type="dcterms:W3CDTF">2021-08-25T16:16:23Z</dcterms:modified>
  <cp:category>db;databases;sql;programming;computer programming;software development</cp:category>
</cp:coreProperties>
</file>