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1220" r:id="rId2"/>
    <p:sldId id="1221" r:id="rId3"/>
    <p:sldId id="1223" r:id="rId4"/>
    <p:sldId id="1224" r:id="rId5"/>
    <p:sldId id="1225" r:id="rId6"/>
    <p:sldId id="1226" r:id="rId7"/>
    <p:sldId id="1227" r:id="rId8"/>
    <p:sldId id="1228" r:id="rId9"/>
    <p:sldId id="1263" r:id="rId10"/>
    <p:sldId id="1230" r:id="rId11"/>
    <p:sldId id="1258" r:id="rId12"/>
    <p:sldId id="1229" r:id="rId13"/>
    <p:sldId id="1257" r:id="rId14"/>
    <p:sldId id="1264" r:id="rId15"/>
    <p:sldId id="1231" r:id="rId16"/>
    <p:sldId id="1232" r:id="rId17"/>
    <p:sldId id="1233" r:id="rId18"/>
    <p:sldId id="1234" r:id="rId19"/>
    <p:sldId id="1235" r:id="rId20"/>
    <p:sldId id="1236" r:id="rId21"/>
    <p:sldId id="1237" r:id="rId22"/>
    <p:sldId id="1238" r:id="rId23"/>
    <p:sldId id="1239" r:id="rId24"/>
    <p:sldId id="1240" r:id="rId25"/>
    <p:sldId id="1241" r:id="rId26"/>
    <p:sldId id="1216" r:id="rId27"/>
    <p:sldId id="401" r:id="rId28"/>
    <p:sldId id="405" r:id="rId29"/>
    <p:sldId id="6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BB2C9F0-B2E7-44E6-B854-038D41526C4E}">
          <p14:sldIdLst>
            <p14:sldId id="1220"/>
            <p14:sldId id="1221"/>
          </p14:sldIdLst>
        </p14:section>
        <p14:section name="Database Design" id="{11FBA98E-E2AD-401C-8D1A-FAE21D92FABE}">
          <p14:sldIdLst>
            <p14:sldId id="1223"/>
            <p14:sldId id="1224"/>
            <p14:sldId id="1225"/>
            <p14:sldId id="1226"/>
            <p14:sldId id="1227"/>
            <p14:sldId id="1228"/>
          </p14:sldIdLst>
        </p14:section>
        <p14:section name="Database Normalization" id="{CFFD46AE-3F2F-44BB-8117-2B30F071EF13}">
          <p14:sldIdLst>
            <p14:sldId id="1263"/>
            <p14:sldId id="1230"/>
            <p14:sldId id="1258"/>
          </p14:sldIdLst>
        </p14:section>
        <p14:section name="Table Relations" id="{6192FE21-9E33-4A81-8833-87DFE519D422}">
          <p14:sldIdLst>
            <p14:sldId id="1229"/>
            <p14:sldId id="1257"/>
            <p14:sldId id="1264"/>
            <p14:sldId id="1231"/>
            <p14:sldId id="1232"/>
            <p14:sldId id="1233"/>
            <p14:sldId id="1234"/>
            <p14:sldId id="1235"/>
            <p14:sldId id="1236"/>
            <p14:sldId id="1237"/>
            <p14:sldId id="1238"/>
            <p14:sldId id="1239"/>
            <p14:sldId id="1240"/>
            <p14:sldId id="1241"/>
          </p14:sldIdLst>
        </p14:section>
        <p14:section name="Conclusion" id="{0F1EAB7A-6503-4378-9AF4-7BACB86CB929}">
          <p14:sldIdLst>
            <p14:sldId id="1216"/>
            <p14:sldId id="401"/>
            <p14:sldId id="405"/>
            <p14:sldId id="6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47" d="100"/>
          <a:sy n="47" d="100"/>
        </p:scale>
        <p:origin x="72" y="80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FEE440-81A0-443A-97E8-7A4109CE85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5133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In One</a:t>
            </a:r>
            <a:r>
              <a:rPr lang="en-US" baseline="0" noProof="1"/>
              <a:t>-to-One relationship each row of table Cars is related to exactly zero or one row in table Drivers. In table Cars.DriverID is a foreign key which means that there will be a relation to another table – Drivers in the case. Table Drivers has a column DriverID as well which is a primary key. The relation is always between a foreign key and a primary key. It means that all values in </a:t>
            </a:r>
            <a:r>
              <a:rPr lang="en-US" sz="1600" baseline="0" noProof="1"/>
              <a:t>Cars</a:t>
            </a:r>
            <a:r>
              <a:rPr lang="en-US" sz="1600" noProof="1"/>
              <a:t>.</a:t>
            </a:r>
            <a:r>
              <a:rPr lang="en-US" baseline="0" noProof="1"/>
              <a:t>DriverID should be present in </a:t>
            </a:r>
            <a:r>
              <a:rPr lang="en-US" sz="1600" noProof="1"/>
              <a:t>Drivers. DriverID</a:t>
            </a:r>
            <a:r>
              <a:rPr lang="en-US" sz="1600" baseline="0" noProof="1"/>
              <a:t> except NULL. Cars</a:t>
            </a:r>
            <a:r>
              <a:rPr lang="en-US" sz="1600" noProof="1"/>
              <a:t>.</a:t>
            </a:r>
            <a:r>
              <a:rPr lang="en-US" baseline="0" noProof="1"/>
              <a:t>DriverID can be NULL if it is not stated otherwise.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C892E85-AD2E-4870-B01B-C04132ED85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2472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EA4CD6B-69C8-443A-99E9-7EC40690B2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69308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6F50E90-2D42-4AE4-938B-05CAAB4484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7166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638A326-6691-4A63-B25E-AC86685E5C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1212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E52125B-0323-4B18-A36F-EED9488A6F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5183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781F230-A221-470E-AA25-C6DED3C700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4481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7726EC7-1393-49B9-A262-2CD95FCCA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3411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B2FE6C7-F178-426D-B554-B68EBAFA83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5351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релации = връзки = отношения = </a:t>
            </a:r>
            <a:r>
              <a:rPr lang="en-US" dirty="0"/>
              <a:t>relationship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723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One-to-Many</a:t>
            </a:r>
            <a:r>
              <a:rPr lang="en-US" baseline="0" dirty="0"/>
              <a:t> relationship means that each row from a table is related zero, one or many rows in the referent table. In the case above, each mountain can have 0, 1 or many peaks. The example shows that the mountain Caucasus has two peaks - One-to-Many. If you look the other way around many peaks has exactly one mountain – Many-to-One.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D9E0358-5C43-47A9-BBAE-981A81EC09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245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0F3B5DB-70F4-4F44-BF84-E91D67D295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5416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F4EDF5D-4825-4F03-A972-7A99F808A8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562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Many-to-Many</a:t>
            </a:r>
            <a:r>
              <a:rPr lang="en-US" baseline="0" noProof="1"/>
              <a:t> relationship relates many rows from a table to many rows in another table. For example. Employee.EmployeeID has many projects. Many projects are assigned to many employees which is the other way around. Usually we have a mapping table that takes care of the relations.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766AC89-0E86-49E3-82A3-ACAB626C93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5606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272C8E8-ADD0-4A66-B69F-7CCDB7A484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9356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2B17DA5-2F85-4E4B-8235-42D48E2A2A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335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Правила за проектиране на БД</a:t>
            </a:r>
            <a:endParaRPr lang="en-US" sz="3600" dirty="0"/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Връзки между таблиците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026" name="Picture 2" descr="Ð ÐµÐ·ÑÐ»ÑÐ°Ñ Ñ Ð¸Ð·Ð¾Ð±ÑÐ°Ð¶ÐµÐ½Ð¸Ðµ Ð·Ð° excel tables png">
            <a:extLst>
              <a:ext uri="{FF2B5EF4-FFF2-40B4-BE49-F238E27FC236}">
                <a16:creationId xmlns:a16="http://schemas.microsoft.com/office/drawing/2014/main" id="{1F038B27-A65D-4305-BE64-2F26F7BBB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296" y="2317555"/>
            <a:ext cx="2638740" cy="272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08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dirty="0"/>
              <a:t>Това е техника на организиране на данните в БД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Нормализацията</a:t>
            </a:r>
            <a:r>
              <a:rPr lang="en-US" dirty="0"/>
              <a:t> </a:t>
            </a:r>
            <a:r>
              <a:rPr lang="bg-BG" dirty="0"/>
              <a:t>е систематизиран подход за </a:t>
            </a:r>
            <a:r>
              <a:rPr lang="bg-BG" b="1" dirty="0">
                <a:solidFill>
                  <a:schemeClr val="bg1"/>
                </a:solidFill>
              </a:rPr>
              <a:t>декомпозиране</a:t>
            </a:r>
            <a:r>
              <a:rPr lang="en-US" dirty="0"/>
              <a:t> </a:t>
            </a:r>
            <a:r>
              <a:rPr lang="bg-BG" dirty="0"/>
              <a:t>на таблиците, с цел намаляване повторението и</a:t>
            </a:r>
            <a:r>
              <a:rPr lang="en-US" dirty="0"/>
              <a:t> </a:t>
            </a:r>
            <a:r>
              <a:rPr lang="bg-BG" dirty="0"/>
              <a:t>нежеланите случаи на </a:t>
            </a:r>
            <a:r>
              <a:rPr lang="bg-BG" b="1" dirty="0">
                <a:solidFill>
                  <a:schemeClr val="bg1"/>
                </a:solidFill>
              </a:rPr>
              <a:t>аномалии</a:t>
            </a:r>
            <a:r>
              <a:rPr lang="bg-BG" dirty="0"/>
              <a:t> при вмъкване, промяна и изтриване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dirty="0"/>
              <a:t>Това е </a:t>
            </a:r>
            <a:r>
              <a:rPr lang="bg-BG" dirty="0" err="1"/>
              <a:t>многостъпков</a:t>
            </a:r>
            <a:r>
              <a:rPr lang="bg-BG" dirty="0"/>
              <a:t> процес, който поставя данните в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таблична форма,</a:t>
            </a:r>
            <a:r>
              <a:rPr lang="en-US" dirty="0"/>
              <a:t> </a:t>
            </a:r>
            <a:r>
              <a:rPr lang="bg-BG" dirty="0"/>
              <a:t>като премахва дублираните данни от свързаните таблици</a:t>
            </a: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 на БД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658282A-1F5E-43C7-9492-E8C6A117D7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38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3400"/>
          </a:xfrm>
        </p:spPr>
        <p:txBody>
          <a:bodyPr>
            <a:normAutofit fontScale="70000" lnSpcReduction="2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Първа нормална форма</a:t>
            </a:r>
            <a:r>
              <a:rPr lang="en-US" b="1" dirty="0">
                <a:solidFill>
                  <a:schemeClr val="bg1"/>
                </a:solidFill>
              </a:rPr>
              <a:t> (1NF)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sz="3100" dirty="0"/>
              <a:t>Таблиците трябва да имат само единични стойности на данните (</a:t>
            </a:r>
            <a:r>
              <a:rPr lang="bg-BG" sz="3100" dirty="0" err="1"/>
              <a:t>неразложими</a:t>
            </a:r>
            <a:r>
              <a:rPr lang="bg-BG" sz="3100" dirty="0"/>
              <a:t>)</a:t>
            </a:r>
            <a:endParaRPr lang="en-US" sz="3100" dirty="0"/>
          </a:p>
          <a:p>
            <a:pPr lvl="1">
              <a:buClr>
                <a:schemeClr val="tx1"/>
              </a:buClr>
            </a:pPr>
            <a:r>
              <a:rPr lang="bg-BG" sz="3100" dirty="0"/>
              <a:t>Данните, съхранени в една колона трябва да са от един и същи тип</a:t>
            </a:r>
            <a:endParaRPr lang="en-US" sz="3100" dirty="0"/>
          </a:p>
          <a:p>
            <a:pPr lvl="1">
              <a:buClr>
                <a:schemeClr val="tx1"/>
              </a:buClr>
            </a:pPr>
            <a:r>
              <a:rPr lang="bg-BG" sz="3100" dirty="0"/>
              <a:t>Всички колони в таблицата ни трябвало да имат уникални имена</a:t>
            </a:r>
            <a:endParaRPr lang="en-US" sz="3100" dirty="0"/>
          </a:p>
          <a:p>
            <a:pPr lvl="1">
              <a:buClr>
                <a:schemeClr val="tx1"/>
              </a:buClr>
            </a:pPr>
            <a:r>
              <a:rPr lang="bg-BG" sz="3100" dirty="0"/>
              <a:t>Редът, в който данните се съхранени, не би следвало да има значение</a:t>
            </a:r>
            <a:endParaRPr lang="en-US" sz="3100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Втора нормална форма </a:t>
            </a:r>
            <a:r>
              <a:rPr lang="en-US" b="1" dirty="0">
                <a:solidFill>
                  <a:schemeClr val="bg1"/>
                </a:solidFill>
              </a:rPr>
              <a:t>(2NF)</a:t>
            </a:r>
          </a:p>
          <a:p>
            <a:pPr lvl="1">
              <a:buClr>
                <a:schemeClr val="tx1"/>
              </a:buClr>
            </a:pPr>
            <a:r>
              <a:rPr lang="bg-BG" sz="3100" dirty="0"/>
              <a:t>Таблиците трябва да бъдат в </a:t>
            </a:r>
            <a:r>
              <a:rPr lang="bg-BG" sz="3100" b="1" dirty="0">
                <a:solidFill>
                  <a:schemeClr val="bg1"/>
                </a:solidFill>
              </a:rPr>
              <a:t>Първа нормална форма</a:t>
            </a:r>
            <a:endParaRPr lang="en-US" sz="31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100" dirty="0"/>
              <a:t>Да няма</a:t>
            </a:r>
            <a:r>
              <a:rPr lang="en-US" sz="3100" dirty="0"/>
              <a:t> </a:t>
            </a:r>
            <a:r>
              <a:rPr lang="bg-BG" sz="3100" b="1" dirty="0">
                <a:solidFill>
                  <a:schemeClr val="bg1"/>
                </a:solidFill>
              </a:rPr>
              <a:t>частична зависимост </a:t>
            </a:r>
            <a:r>
              <a:rPr lang="bg-BG" sz="3100" dirty="0"/>
              <a:t>(зависимост само на част от колоните от първичния ключ</a:t>
            </a:r>
            <a:r>
              <a:rPr lang="en-US" sz="3100" dirty="0"/>
              <a:t>)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Трета нормална форма </a:t>
            </a:r>
            <a:r>
              <a:rPr lang="en-US" b="1" dirty="0">
                <a:solidFill>
                  <a:schemeClr val="bg1"/>
                </a:solidFill>
              </a:rPr>
              <a:t>(3NF)</a:t>
            </a:r>
          </a:p>
          <a:p>
            <a:pPr lvl="1">
              <a:buClr>
                <a:schemeClr val="tx1"/>
              </a:buClr>
            </a:pPr>
            <a:r>
              <a:rPr lang="bg-BG" sz="3100" dirty="0"/>
              <a:t>Таблицата е във </a:t>
            </a:r>
            <a:r>
              <a:rPr lang="bg-BG" sz="3100" b="1" dirty="0">
                <a:solidFill>
                  <a:schemeClr val="bg1"/>
                </a:solidFill>
              </a:rPr>
              <a:t>Втора нормална форма</a:t>
            </a:r>
            <a:endParaRPr lang="en-US" sz="31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100" dirty="0"/>
              <a:t>Няма </a:t>
            </a:r>
            <a:r>
              <a:rPr lang="bg-BG" sz="3100" b="1" dirty="0">
                <a:solidFill>
                  <a:schemeClr val="bg1"/>
                </a:solidFill>
              </a:rPr>
              <a:t>Транзитивна зависимост</a:t>
            </a:r>
            <a:endParaRPr lang="en-US" sz="3100" b="1" dirty="0">
              <a:solidFill>
                <a:schemeClr val="bg1"/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Нормални форми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F08C7F-B353-4BB5-B152-E05583BFD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000" y="4959248"/>
            <a:ext cx="5277609" cy="144139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8226604B-9B3A-41B1-B47D-C9F9146425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8152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6504432" y="2667000"/>
            <a:ext cx="201168" cy="201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Овал 15"/>
          <p:cNvSpPr/>
          <p:nvPr/>
        </p:nvSpPr>
        <p:spPr>
          <a:xfrm>
            <a:off x="5257800" y="264947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8" name="Group 7"/>
          <p:cNvGrpSpPr/>
          <p:nvPr/>
        </p:nvGrpSpPr>
        <p:grpSpPr>
          <a:xfrm>
            <a:off x="4653465" y="1201098"/>
            <a:ext cx="2926984" cy="2807948"/>
            <a:chOff x="4623485" y="1186108"/>
            <a:chExt cx="2926984" cy="2807948"/>
          </a:xfrm>
        </p:grpSpPr>
        <p:pic>
          <p:nvPicPr>
            <p:cNvPr id="1028" name="Picture 4" descr="Image result for tabl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485" y="2451952"/>
              <a:ext cx="1557265" cy="1314713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Image result for tabl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0863" y="2390324"/>
              <a:ext cx="1899606" cy="16037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Облаковидно 2"/>
            <p:cNvSpPr/>
            <p:nvPr/>
          </p:nvSpPr>
          <p:spPr>
            <a:xfrm>
              <a:off x="4983327" y="1186108"/>
              <a:ext cx="2057400" cy="1308064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pic>
          <p:nvPicPr>
            <p:cNvPr id="1034" name="Picture 10" descr="Image result for hearth animated lov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6252" y="1352141"/>
              <a:ext cx="971550" cy="97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DDAABDF9-93A9-4DCD-9767-3905F818F67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Връзки между таблиците</a:t>
            </a:r>
            <a:endParaRPr lang="en-GB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E731D2E6-75C9-42E0-97E3-96676AD0ACE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Релационен модел в действие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434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095234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Отношенията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между </a:t>
            </a:r>
            <a:r>
              <a:rPr lang="ru-RU" dirty="0" err="1"/>
              <a:t>таблиците</a:t>
            </a:r>
            <a:r>
              <a:rPr lang="ru-RU" dirty="0"/>
              <a:t> се </a:t>
            </a:r>
            <a:r>
              <a:rPr lang="ru-RU" dirty="0" err="1"/>
              <a:t>основават</a:t>
            </a:r>
            <a:r>
              <a:rPr lang="ru-RU" dirty="0"/>
              <a:t> на </a:t>
            </a:r>
            <a:r>
              <a:rPr lang="ru-RU" dirty="0" err="1"/>
              <a:t>взаимовръзки</a:t>
            </a:r>
            <a:r>
              <a:rPr lang="en-US" dirty="0"/>
              <a:t>:</a:t>
            </a:r>
            <a:r>
              <a:rPr lang="bg-BG" dirty="0"/>
              <a:t> първичен ключ </a:t>
            </a:r>
            <a:r>
              <a:rPr lang="bg-BG" b="1" dirty="0">
                <a:solidFill>
                  <a:schemeClr val="bg1"/>
                </a:solidFill>
              </a:rPr>
              <a:t>(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  <a:r>
              <a:rPr lang="bg-BG" b="1" dirty="0">
                <a:solidFill>
                  <a:schemeClr val="bg1"/>
                </a:solidFill>
              </a:rPr>
              <a:t>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bg-BG" dirty="0"/>
              <a:t>външен ключ </a:t>
            </a:r>
            <a:r>
              <a:rPr lang="bg-BG" b="1" dirty="0">
                <a:solidFill>
                  <a:schemeClr val="bg1"/>
                </a:solidFill>
              </a:rPr>
              <a:t>(</a:t>
            </a:r>
            <a:r>
              <a:rPr lang="en-US" b="1" dirty="0">
                <a:solidFill>
                  <a:schemeClr val="bg1"/>
                </a:solidFill>
              </a:rPr>
              <a:t>foreign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bg-BG" b="1" dirty="0">
                <a:solidFill>
                  <a:schemeClr val="bg1"/>
                </a:solidFill>
              </a:rPr>
              <a:t>)</a:t>
            </a:r>
          </a:p>
          <a:p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Връзки/отношения между таблиците</a:t>
            </a: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785010" y="3248874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96802" y="3429000"/>
          <a:ext cx="4901142" cy="2743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33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CountryId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Sofia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Varna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Munich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Berlin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Moscow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153400" y="3833192"/>
          <a:ext cx="25908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Bulgaria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Germany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Russia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2"/>
          <p:cNvSpPr txBox="1"/>
          <p:nvPr/>
        </p:nvSpPr>
        <p:spPr>
          <a:xfrm>
            <a:off x="3048001" y="2841075"/>
            <a:ext cx="112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cxnSp>
        <p:nvCxnSpPr>
          <p:cNvPr id="22" name="Straight Arrow Connector 11"/>
          <p:cNvCxnSpPr>
            <a:cxnSpLocks/>
          </p:cNvCxnSpPr>
          <p:nvPr/>
        </p:nvCxnSpPr>
        <p:spPr>
          <a:xfrm>
            <a:off x="6412244" y="4115798"/>
            <a:ext cx="1626856" cy="26647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cxnSpLocks/>
          </p:cNvCxnSpPr>
          <p:nvPr/>
        </p:nvCxnSpPr>
        <p:spPr>
          <a:xfrm flipV="1">
            <a:off x="6405796" y="4523873"/>
            <a:ext cx="1633305" cy="5339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cxnSpLocks/>
          </p:cNvCxnSpPr>
          <p:nvPr/>
        </p:nvCxnSpPr>
        <p:spPr>
          <a:xfrm flipV="1">
            <a:off x="6418694" y="4940813"/>
            <a:ext cx="1620407" cy="10375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1"/>
          <p:cNvCxnSpPr>
            <a:cxnSpLocks/>
          </p:cNvCxnSpPr>
          <p:nvPr/>
        </p:nvCxnSpPr>
        <p:spPr>
          <a:xfrm flipV="1">
            <a:off x="6412244" y="5083930"/>
            <a:ext cx="1626856" cy="42211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1"/>
          <p:cNvCxnSpPr>
            <a:cxnSpLocks/>
          </p:cNvCxnSpPr>
          <p:nvPr/>
        </p:nvCxnSpPr>
        <p:spPr>
          <a:xfrm flipV="1">
            <a:off x="6412244" y="5506040"/>
            <a:ext cx="1626856" cy="42211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87599" y="2769282"/>
            <a:ext cx="2363401" cy="524718"/>
          </a:xfrm>
          <a:prstGeom prst="wedgeRoundRectCallout">
            <a:avLst>
              <a:gd name="adj1" fmla="val 26868"/>
              <a:gd name="adj2" fmla="val 1048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4648201" y="2654968"/>
            <a:ext cx="2057400" cy="524718"/>
          </a:xfrm>
          <a:prstGeom prst="wedgeRoundRectCallout">
            <a:avLst>
              <a:gd name="adj1" fmla="val -37054"/>
              <a:gd name="adj2" fmla="val 987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7543800" y="2743200"/>
            <a:ext cx="2362200" cy="524718"/>
          </a:xfrm>
          <a:prstGeom prst="wedgeRoundRectCallout">
            <a:avLst>
              <a:gd name="adj1" fmla="val -176"/>
              <a:gd name="adj2" fmla="val 1348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7077215" y="6177464"/>
            <a:ext cx="3023785" cy="524718"/>
          </a:xfrm>
          <a:prstGeom prst="wedgeRoundRectCallout">
            <a:avLst>
              <a:gd name="adj1" fmla="val -38693"/>
              <a:gd name="adj2" fmla="val -10551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Отношение/връзка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AE770472-4736-4BC4-9401-5322472ED8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4516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4" grpId="0"/>
      <p:bldP spid="18" grpId="0"/>
      <p:bldP spid="19" grpId="0" animBg="1"/>
      <p:bldP spid="20" grpId="0" animBg="1"/>
      <p:bldP spid="28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Primary Key</a:t>
            </a:r>
            <a:r>
              <a:rPr lang="bg-BG" dirty="0"/>
              <a:t> (първичен ключ)</a:t>
            </a:r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Identity (auto-increment)</a:t>
            </a:r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Unique </a:t>
            </a:r>
            <a:r>
              <a:rPr lang="bg-BG" dirty="0"/>
              <a:t>ограничение</a:t>
            </a:r>
            <a:r>
              <a:rPr lang="en-US" dirty="0"/>
              <a:t> – </a:t>
            </a:r>
            <a:r>
              <a:rPr lang="bg-BG" dirty="0"/>
              <a:t>без повтарящи се стойности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Потребителски</a:t>
            </a:r>
            <a:r>
              <a:rPr lang="ru-RU" dirty="0"/>
              <a:t> свойства на колона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0062" y="1944000"/>
            <a:ext cx="6451396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NOT NULL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80062" y="3622661"/>
            <a:ext cx="6451396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INT PRIMARY KEY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IDENTITY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80062" y="5357176"/>
            <a:ext cx="6451396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VARCHAR(50)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UNIQUE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3889599-BE96-4A77-8A8D-D48B9F5B4E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959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Външният ключ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е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идентификатор</a:t>
            </a:r>
            <a:r>
              <a:rPr lang="en-US" sz="3200" dirty="0"/>
              <a:t> </a:t>
            </a:r>
            <a:r>
              <a:rPr lang="bg-BG" sz="3200" dirty="0"/>
              <a:t>на запис, който се намира в </a:t>
            </a:r>
            <a:r>
              <a:rPr lang="bg-BG" sz="3200" b="1" dirty="0">
                <a:solidFill>
                  <a:schemeClr val="bg1"/>
                </a:solidFill>
              </a:rPr>
              <a:t>друга таблица </a:t>
            </a:r>
            <a:r>
              <a:rPr lang="en-US" sz="3200" dirty="0"/>
              <a:t>(</a:t>
            </a:r>
            <a:r>
              <a:rPr lang="bg-BG" sz="3200" dirty="0"/>
              <a:t>обикновено е първичен ключ в нея</a:t>
            </a:r>
            <a:r>
              <a:rPr lang="en-US" sz="3200" dirty="0"/>
              <a:t>)</a:t>
            </a:r>
            <a:endParaRPr lang="bg-BG" sz="3200" dirty="0"/>
          </a:p>
          <a:p>
            <a:r>
              <a:rPr lang="bg-BG" sz="3200" dirty="0"/>
              <a:t>Използвайки отношения</a:t>
            </a:r>
            <a:r>
              <a:rPr lang="en-US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препращаме</a:t>
            </a:r>
            <a:r>
              <a:rPr lang="en-US" sz="3200" dirty="0"/>
              <a:t> </a:t>
            </a:r>
            <a:r>
              <a:rPr lang="bg-BG" sz="3200" dirty="0"/>
              <a:t>към данни (в друга таблица)</a:t>
            </a:r>
            <a:r>
              <a:rPr lang="en-US" sz="3200" dirty="0"/>
              <a:t> </a:t>
            </a:r>
            <a:r>
              <a:rPr lang="bg-BG" sz="3200" dirty="0"/>
              <a:t>вместо да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повтаряме</a:t>
            </a:r>
            <a:r>
              <a:rPr lang="en-US" sz="3200" dirty="0"/>
              <a:t> </a:t>
            </a:r>
            <a:r>
              <a:rPr lang="bg-BG" sz="3200" dirty="0"/>
              <a:t>данни</a:t>
            </a:r>
            <a:endParaRPr lang="en-US" sz="3200" dirty="0"/>
          </a:p>
          <a:p>
            <a:pPr lvl="1"/>
            <a:r>
              <a:rPr lang="en-US" sz="3000" dirty="0"/>
              <a:t>Country name is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repeated</a:t>
            </a:r>
            <a:r>
              <a:rPr lang="en-US" sz="3000" dirty="0"/>
              <a:t>, it is </a:t>
            </a:r>
            <a:r>
              <a:rPr lang="en-US" sz="3000" b="1" dirty="0">
                <a:solidFill>
                  <a:schemeClr val="bg1"/>
                </a:solidFill>
              </a:rPr>
              <a:t>referred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to</a:t>
            </a:r>
            <a:r>
              <a:rPr lang="en-US" sz="3000" dirty="0"/>
              <a:t> by its </a:t>
            </a:r>
            <a:r>
              <a:rPr lang="en-US" sz="3000" b="1" dirty="0">
                <a:solidFill>
                  <a:schemeClr val="bg1"/>
                </a:solidFill>
              </a:rPr>
              <a:t>primary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key</a:t>
            </a:r>
            <a:endParaRPr lang="bg-BG" sz="3000" b="1" dirty="0">
              <a:solidFill>
                <a:schemeClr val="bg1"/>
              </a:solidFill>
            </a:endParaRPr>
          </a:p>
          <a:p>
            <a:pPr lvl="2"/>
            <a:endParaRPr lang="bg-BG" sz="2800" dirty="0"/>
          </a:p>
          <a:p>
            <a:endParaRPr lang="bg-BG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Отношения</a:t>
            </a:r>
            <a:r>
              <a:rPr lang="en-US" dirty="0"/>
              <a:t>: </a:t>
            </a:r>
            <a:r>
              <a:rPr lang="bg-BG" dirty="0"/>
              <a:t>Външен ключ</a:t>
            </a:r>
          </a:p>
        </p:txBody>
      </p:sp>
      <p:sp>
        <p:nvSpPr>
          <p:cNvPr id="5" name="Text Box 52">
            <a:extLst>
              <a:ext uri="{FF2B5EF4-FFF2-40B4-BE49-F238E27FC236}">
                <a16:creationId xmlns:a16="http://schemas.microsoft.com/office/drawing/2014/main" id="{C6BF23FE-BEEC-4AD5-8BD5-0BA128D00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5010" y="4202874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8CED8D-F441-4F80-9D98-5DE148412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287440"/>
              </p:ext>
            </p:extLst>
          </p:nvPr>
        </p:nvGraphicFramePr>
        <p:xfrm>
          <a:off x="1396802" y="4383000"/>
          <a:ext cx="4901142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33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solidFill>
                            <a:schemeClr val="tx1"/>
                          </a:solidFill>
                          <a:effectLst/>
                        </a:rPr>
                        <a:t>CountryId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1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Sofia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1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2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Varna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1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3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Munich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2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4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Berlin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2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DB4D945-FDFD-44C0-8712-F8A48E431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951034"/>
              </p:ext>
            </p:extLst>
          </p:nvPr>
        </p:nvGraphicFramePr>
        <p:xfrm>
          <a:off x="8153400" y="4787192"/>
          <a:ext cx="2590800" cy="137128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Bulgaria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608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Germany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Arrow Connector 11">
            <a:extLst>
              <a:ext uri="{FF2B5EF4-FFF2-40B4-BE49-F238E27FC236}">
                <a16:creationId xmlns:a16="http://schemas.microsoft.com/office/drawing/2014/main" id="{206AA7B7-FEB4-4268-A3D4-05F11D92FF77}"/>
              </a:ext>
            </a:extLst>
          </p:cNvPr>
          <p:cNvCxnSpPr>
            <a:cxnSpLocks/>
          </p:cNvCxnSpPr>
          <p:nvPr/>
        </p:nvCxnSpPr>
        <p:spPr>
          <a:xfrm>
            <a:off x="6412244" y="5069798"/>
            <a:ext cx="1626856" cy="266475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1">
            <a:extLst>
              <a:ext uri="{FF2B5EF4-FFF2-40B4-BE49-F238E27FC236}">
                <a16:creationId xmlns:a16="http://schemas.microsoft.com/office/drawing/2014/main" id="{B1C8035F-78E6-47AA-B94F-0326A4A69FE5}"/>
              </a:ext>
            </a:extLst>
          </p:cNvPr>
          <p:cNvCxnSpPr>
            <a:cxnSpLocks/>
          </p:cNvCxnSpPr>
          <p:nvPr/>
        </p:nvCxnSpPr>
        <p:spPr>
          <a:xfrm flipV="1">
            <a:off x="6405796" y="5477873"/>
            <a:ext cx="1633305" cy="53394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1">
            <a:extLst>
              <a:ext uri="{FF2B5EF4-FFF2-40B4-BE49-F238E27FC236}">
                <a16:creationId xmlns:a16="http://schemas.microsoft.com/office/drawing/2014/main" id="{CDAF088D-BD0E-4906-B672-82D662E97AFA}"/>
              </a:ext>
            </a:extLst>
          </p:cNvPr>
          <p:cNvCxnSpPr>
            <a:cxnSpLocks/>
          </p:cNvCxnSpPr>
          <p:nvPr/>
        </p:nvCxnSpPr>
        <p:spPr>
          <a:xfrm flipV="1">
            <a:off x="6418694" y="5894813"/>
            <a:ext cx="1620407" cy="103758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1">
            <a:extLst>
              <a:ext uri="{FF2B5EF4-FFF2-40B4-BE49-F238E27FC236}">
                <a16:creationId xmlns:a16="http://schemas.microsoft.com/office/drawing/2014/main" id="{27BCD2E8-75F6-4234-ADA0-0674AEE82408}"/>
              </a:ext>
            </a:extLst>
          </p:cNvPr>
          <p:cNvCxnSpPr>
            <a:cxnSpLocks/>
          </p:cNvCxnSpPr>
          <p:nvPr/>
        </p:nvCxnSpPr>
        <p:spPr>
          <a:xfrm flipV="1">
            <a:off x="6412244" y="6037930"/>
            <a:ext cx="1626856" cy="422110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2AF077-C6F6-4A67-9D7C-B12BA44144AB}"/>
              </a:ext>
            </a:extLst>
          </p:cNvPr>
          <p:cNvSpPr txBox="1"/>
          <p:nvPr/>
        </p:nvSpPr>
        <p:spPr>
          <a:xfrm>
            <a:off x="3048001" y="3800714"/>
            <a:ext cx="112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BC125379-AFCD-4B06-9C4F-EE73693B1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788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Едно-към-много</a:t>
            </a:r>
            <a:r>
              <a:rPr lang="bg-BG" dirty="0"/>
              <a:t> – </a:t>
            </a:r>
            <a:r>
              <a:rPr lang="bg-BG" dirty="0" err="1"/>
              <a:t>пр</a:t>
            </a:r>
            <a:r>
              <a:rPr lang="en-US" dirty="0"/>
              <a:t>. </a:t>
            </a:r>
            <a:r>
              <a:rPr lang="bg-BG" dirty="0"/>
              <a:t>държава / градове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/>
              <a:t>Една държава има много градове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Много-към-много</a:t>
            </a:r>
            <a:r>
              <a:rPr lang="bg-BG" dirty="0"/>
              <a:t> – </a:t>
            </a:r>
            <a:r>
              <a:rPr lang="bg-BG" dirty="0" err="1"/>
              <a:t>пр</a:t>
            </a:r>
            <a:r>
              <a:rPr lang="en-US" dirty="0"/>
              <a:t>. </a:t>
            </a:r>
            <a:r>
              <a:rPr lang="bg-BG" dirty="0"/>
              <a:t>ученик / курс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/>
              <a:t>Един студент има много курсове</a:t>
            </a:r>
            <a:endParaRPr lang="en-US" sz="32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/>
              <a:t>Един курс има много студенти</a:t>
            </a: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Едно-към-едно</a:t>
            </a:r>
            <a:r>
              <a:rPr lang="en-US" dirty="0"/>
              <a:t> – </a:t>
            </a:r>
            <a:r>
              <a:rPr lang="bg-BG" dirty="0" err="1"/>
              <a:t>пр</a:t>
            </a:r>
            <a:r>
              <a:rPr lang="en-US" dirty="0"/>
              <a:t>. </a:t>
            </a:r>
            <a:r>
              <a:rPr lang="bg-BG" dirty="0"/>
              <a:t>шофьор / кола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/>
              <a:t>Един шофьор има само една кола</a:t>
            </a:r>
            <a:endParaRPr lang="en-US" sz="32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/>
              <a:t>Рядко използвана</a:t>
            </a:r>
            <a:endParaRPr lang="en-US" sz="3200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ABE594-9459-46F3-8F2F-E2E8C6E4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Релации между таблиците</a:t>
            </a:r>
            <a:r>
              <a:rPr lang="en-US" dirty="0"/>
              <a:t>: </a:t>
            </a:r>
            <a:r>
              <a:rPr lang="bg-BG" dirty="0"/>
              <a:t>Видове</a:t>
            </a:r>
            <a:endParaRPr lang="en-US" dirty="0"/>
          </a:p>
        </p:txBody>
      </p:sp>
      <p:pic>
        <p:nvPicPr>
          <p:cNvPr id="3076" name="Picture 4" descr="Ð ÐµÐ·ÑÐ»ÑÐ°Ñ Ñ Ð¸Ð·Ð¾Ð±ÑÐ°Ð¶ÐµÐ½Ð¸Ðµ Ð·Ð° relation png">
            <a:extLst>
              <a:ext uri="{FF2B5EF4-FFF2-40B4-BE49-F238E27FC236}">
                <a16:creationId xmlns:a16="http://schemas.microsoft.com/office/drawing/2014/main" id="{C8EA0605-84C4-42E0-8B32-CBEE03AFC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546" y="1191581"/>
            <a:ext cx="4551037" cy="455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67A128D-D492-46F5-A5B7-7762E4866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917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Едно-към-много</a:t>
            </a:r>
            <a:r>
              <a:rPr lang="en-US" dirty="0"/>
              <a:t>/</a:t>
            </a:r>
            <a:r>
              <a:rPr lang="bg-BG" dirty="0"/>
              <a:t>Много-към-едно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714909"/>
              </p:ext>
            </p:extLst>
          </p:nvPr>
        </p:nvGraphicFramePr>
        <p:xfrm>
          <a:off x="1165026" y="3207122"/>
          <a:ext cx="3102174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70888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3312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MountainID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5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Rila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37421" y="2662572"/>
            <a:ext cx="17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Mountains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425211"/>
              </p:ext>
            </p:extLst>
          </p:nvPr>
        </p:nvGraphicFramePr>
        <p:xfrm>
          <a:off x="6310745" y="3107377"/>
          <a:ext cx="4599710" cy="137128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32078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595628">
                  <a:extLst>
                    <a:ext uri="{9D8B030D-6E8A-4147-A177-3AD203B41FA5}">
                      <a16:colId xmlns:a16="http://schemas.microsoft.com/office/drawing/2014/main" val="3536145012"/>
                    </a:ext>
                  </a:extLst>
                </a:gridCol>
                <a:gridCol w="187200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PeakID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MountainID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61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Musala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5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66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Malyovitsa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5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23939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610600" y="2596890"/>
            <a:ext cx="1041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Peaks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14630" y="2165132"/>
            <a:ext cx="25213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5601000" y="2021349"/>
            <a:ext cx="2323800" cy="524718"/>
          </a:xfrm>
          <a:prstGeom prst="wedgeRoundRectCallout">
            <a:avLst>
              <a:gd name="adj1" fmla="val 644"/>
              <a:gd name="adj2" fmla="val 12884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9426000" y="2057400"/>
            <a:ext cx="2080200" cy="524718"/>
          </a:xfrm>
          <a:prstGeom prst="wedgeRoundRectCallout">
            <a:avLst>
              <a:gd name="adj1" fmla="val -27219"/>
              <a:gd name="adj2" fmla="val 1378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Групиране 7"/>
          <p:cNvGrpSpPr/>
          <p:nvPr/>
        </p:nvGrpSpPr>
        <p:grpSpPr>
          <a:xfrm>
            <a:off x="1873776" y="4121522"/>
            <a:ext cx="8108424" cy="1654539"/>
            <a:chOff x="1338788" y="4121521"/>
            <a:chExt cx="7498824" cy="1654539"/>
          </a:xfrm>
        </p:grpSpPr>
        <p:cxnSp>
          <p:nvCxnSpPr>
            <p:cNvPr id="14" name="Съединител: с чупка 13"/>
            <p:cNvCxnSpPr>
              <a:cxnSpLocks/>
            </p:cNvCxnSpPr>
            <p:nvPr/>
          </p:nvCxnSpPr>
          <p:spPr>
            <a:xfrm rot="16200000" flipH="1">
              <a:off x="4892441" y="567868"/>
              <a:ext cx="391518" cy="7498824"/>
            </a:xfrm>
            <a:prstGeom prst="bentConnector3">
              <a:avLst>
                <a:gd name="adj1" fmla="val 448315"/>
              </a:avLst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Текстово поле 21"/>
            <p:cNvSpPr txBox="1"/>
            <p:nvPr/>
          </p:nvSpPr>
          <p:spPr>
            <a:xfrm>
              <a:off x="2847017" y="5252840"/>
              <a:ext cx="44823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/>
                <a:t>Релация/отношение/връзка</a:t>
              </a:r>
              <a:endParaRPr lang="en-US" sz="2800" dirty="0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68262E87-A59E-4DF9-9C17-0B412F9A63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74732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85900" y="1203453"/>
            <a:ext cx="9220200" cy="55180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Mountains(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MountainID INT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PRIMARY KEY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MountainName VARCHAR(50)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Peaks(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PeakId INT PRIMARY KEY,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MountainID INT,</a:t>
            </a:r>
          </a:p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CONSTRAINT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FK_Peaks_Mountains 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(MountainID) </a:t>
            </a:r>
            <a:b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Mountains(MountainID)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</a:t>
            </a:r>
            <a:r>
              <a:rPr lang="en-US" dirty="0"/>
              <a:t>: </a:t>
            </a:r>
            <a:r>
              <a:rPr lang="bg-BG" dirty="0"/>
              <a:t>Таблици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87524" y="1311397"/>
            <a:ext cx="2618575" cy="407603"/>
          </a:xfrm>
          <a:prstGeom prst="wedgeRoundRectCallout">
            <a:avLst>
              <a:gd name="adj1" fmla="val -53882"/>
              <a:gd name="adj2" fmla="val 762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9627" y="4886739"/>
            <a:ext cx="2229557" cy="559968"/>
          </a:xfrm>
          <a:prstGeom prst="wedgeRoundRectCallout">
            <a:avLst>
              <a:gd name="adj1" fmla="val -87288"/>
              <a:gd name="adj2" fmla="val 4651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E1D63AB-FB06-435E-8511-0161450DC7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27744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Таблицата, която съдържа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външен ключ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дъщерна таблица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Таблицата, съдържаща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референтния първичен ключ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се</a:t>
            </a:r>
            <a:r>
              <a:rPr lang="en-US" dirty="0"/>
              <a:t> </a:t>
            </a:r>
            <a:r>
              <a:rPr lang="bg-BG" dirty="0"/>
              <a:t>нарича </a:t>
            </a:r>
            <a:r>
              <a:rPr lang="bg-BG" b="1" dirty="0">
                <a:solidFill>
                  <a:schemeClr val="bg1"/>
                </a:solidFill>
              </a:rPr>
              <a:t>родителска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bg-BG" b="1" dirty="0">
                <a:solidFill>
                  <a:schemeClr val="bg1"/>
                </a:solidFill>
              </a:rPr>
              <a:t>референтна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таблица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</a:t>
            </a:r>
            <a:r>
              <a:rPr lang="en-US" dirty="0"/>
              <a:t>: </a:t>
            </a:r>
            <a:r>
              <a:rPr lang="bg-BG" dirty="0"/>
              <a:t>Външен ключ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81224" y="3688405"/>
            <a:ext cx="928677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FK_Peaks_Mountains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(MountainID)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Mountains(MountainID)</a:t>
            </a:r>
            <a:endParaRPr lang="en-US" sz="4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28202" y="3169595"/>
            <a:ext cx="3447920" cy="439701"/>
          </a:xfrm>
          <a:prstGeom prst="wedgeRoundRectCallout">
            <a:avLst>
              <a:gd name="adj1" fmla="val -42663"/>
              <a:gd name="adj2" fmla="val 1277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ограничението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981244" y="5974404"/>
            <a:ext cx="2389756" cy="609600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496000" y="5974404"/>
            <a:ext cx="3050355" cy="609599"/>
          </a:xfrm>
          <a:prstGeom prst="wedgeRoundRectCallout">
            <a:avLst>
              <a:gd name="adj1" fmla="val 38622"/>
              <a:gd name="adj2" fmla="val -963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Родителска таблица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824790" y="4441546"/>
            <a:ext cx="2148011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063427F-612A-43FF-99AF-66269B520C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585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sz="3400" dirty="0"/>
              <a:t>Проектиране на БД</a:t>
            </a:r>
            <a:endParaRPr lang="en-US" sz="3400" dirty="0"/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sz="3400" dirty="0"/>
              <a:t>Нормализация</a:t>
            </a:r>
            <a:endParaRPr lang="en-US" sz="3400" dirty="0"/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sz="3400" dirty="0"/>
              <a:t>Връзки между таблици</a:t>
            </a:r>
            <a:endParaRPr lang="en-US" sz="3400" dirty="0"/>
          </a:p>
          <a:p>
            <a:pPr marL="746433" lvl="1" indent="-457200">
              <a:lnSpc>
                <a:spcPct val="100000"/>
              </a:lnSpc>
            </a:pPr>
            <a:r>
              <a:rPr lang="bg-BG" dirty="0"/>
              <a:t>Едно</a:t>
            </a:r>
            <a:r>
              <a:rPr lang="en-US" dirty="0"/>
              <a:t>-</a:t>
            </a:r>
            <a:r>
              <a:rPr lang="bg-BG" dirty="0"/>
              <a:t>към</a:t>
            </a:r>
            <a:r>
              <a:rPr lang="en-US" dirty="0"/>
              <a:t>-</a:t>
            </a:r>
            <a:r>
              <a:rPr lang="bg-BG" dirty="0"/>
              <a:t>много</a:t>
            </a:r>
            <a:endParaRPr lang="en-US" dirty="0"/>
          </a:p>
          <a:p>
            <a:pPr marL="746433" lvl="1" indent="-457200">
              <a:lnSpc>
                <a:spcPct val="100000"/>
              </a:lnSpc>
            </a:pPr>
            <a:r>
              <a:rPr lang="bg-BG" dirty="0"/>
              <a:t>Много</a:t>
            </a:r>
            <a:r>
              <a:rPr lang="en-US" dirty="0"/>
              <a:t>-</a:t>
            </a:r>
            <a:r>
              <a:rPr lang="bg-BG" dirty="0"/>
              <a:t>към</a:t>
            </a:r>
            <a:r>
              <a:rPr lang="en-US" dirty="0"/>
              <a:t>-</a:t>
            </a:r>
            <a:r>
              <a:rPr lang="bg-BG" dirty="0"/>
              <a:t>много</a:t>
            </a:r>
            <a:endParaRPr lang="en-US" dirty="0"/>
          </a:p>
          <a:p>
            <a:pPr marL="746433" lvl="1" indent="-457200">
              <a:lnSpc>
                <a:spcPct val="100000"/>
              </a:lnSpc>
            </a:pPr>
            <a:r>
              <a:rPr lang="bg-BG" dirty="0"/>
              <a:t>Едно</a:t>
            </a:r>
            <a:r>
              <a:rPr lang="en-US" dirty="0"/>
              <a:t>-</a:t>
            </a:r>
            <a:r>
              <a:rPr lang="bg-BG" dirty="0"/>
              <a:t>към</a:t>
            </a:r>
            <a:r>
              <a:rPr lang="en-US" dirty="0"/>
              <a:t>-</a:t>
            </a:r>
            <a:r>
              <a:rPr lang="bg-BG" dirty="0"/>
              <a:t>едно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E1FB4D2-29DD-4540-89A1-4775B6F604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0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Релациите от тип много-към-много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използват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съпоставяща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bg-BG" b="1" dirty="0">
                <a:solidFill>
                  <a:schemeClr val="bg1"/>
                </a:solidFill>
              </a:rPr>
              <a:t>свързваща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таблица</a:t>
            </a:r>
            <a:endParaRPr lang="en-US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Много-към-много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88611"/>
              </p:ext>
            </p:extLst>
          </p:nvPr>
        </p:nvGraphicFramePr>
        <p:xfrm>
          <a:off x="838201" y="2838043"/>
          <a:ext cx="4191000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0481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083468"/>
              </p:ext>
            </p:extLst>
          </p:nvPr>
        </p:nvGraphicFramePr>
        <p:xfrm>
          <a:off x="7467601" y="2838043"/>
          <a:ext cx="3438271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1897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ProjectID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ProjectName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76000" y="2293493"/>
            <a:ext cx="179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38442" y="2241683"/>
            <a:ext cx="1382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Projects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171521"/>
              </p:ext>
            </p:extLst>
          </p:nvPr>
        </p:nvGraphicFramePr>
        <p:xfrm>
          <a:off x="4038600" y="4699459"/>
          <a:ext cx="33528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77292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37550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ProjectID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907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189350" y="4119703"/>
            <a:ext cx="2990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/>
              <a:t>EmployeesProjects</a:t>
            </a:r>
          </a:p>
        </p:txBody>
      </p:sp>
      <p:cxnSp>
        <p:nvCxnSpPr>
          <p:cNvPr id="22" name="Straight Arrow Connector 21"/>
          <p:cNvCxnSpPr>
            <a:cxnSpLocks/>
            <a:stCxn id="2" idx="1"/>
          </p:cNvCxnSpPr>
          <p:nvPr/>
        </p:nvCxnSpPr>
        <p:spPr>
          <a:xfrm rot="10800000" flipH="1" flipV="1">
            <a:off x="838201" y="3523843"/>
            <a:ext cx="3093360" cy="2322844"/>
          </a:xfrm>
          <a:prstGeom prst="bentConnector3">
            <a:avLst>
              <a:gd name="adj1" fmla="val -739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rot="5400000" flipH="1" flipV="1">
            <a:off x="6991979" y="4609064"/>
            <a:ext cx="1637044" cy="838202"/>
          </a:xfrm>
          <a:prstGeom prst="bentConnector3">
            <a:avLst>
              <a:gd name="adj1" fmla="val 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3842844" y="2270438"/>
            <a:ext cx="2372714" cy="524718"/>
          </a:xfrm>
          <a:prstGeom prst="wedgeRoundRectCallout">
            <a:avLst>
              <a:gd name="adj1" fmla="val -129404"/>
              <a:gd name="adj2" fmla="val 764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7217184" y="1825243"/>
            <a:ext cx="2372714" cy="524718"/>
          </a:xfrm>
          <a:prstGeom prst="wedgeRoundRectCallout">
            <a:avLst>
              <a:gd name="adj1" fmla="val -8633"/>
              <a:gd name="adj2" fmla="val 1566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786365" y="4732868"/>
            <a:ext cx="3093361" cy="524718"/>
          </a:xfrm>
          <a:prstGeom prst="wedgeRoundRectCallout">
            <a:avLst>
              <a:gd name="adj1" fmla="val 38926"/>
              <a:gd name="adj2" fmla="val 941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Свързваща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241A46F4-3281-4E1E-90CE-3373AA8CDF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34810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4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80355" y="1539000"/>
            <a:ext cx="7031290" cy="47675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Employees(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EmployeeID INT PRIMARY KEY,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Projects(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ProjectID INT PRIMARY KEY,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Много-към-много</a:t>
            </a:r>
            <a:r>
              <a:rPr lang="en-US" dirty="0"/>
              <a:t>: </a:t>
            </a:r>
            <a:r>
              <a:rPr lang="bg-BG" dirty="0"/>
              <a:t>Таблици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4ECD6C-E8E0-410D-8160-6D7870ACA9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477185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1000" y="1269000"/>
            <a:ext cx="9269971" cy="53610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EmployeesProjects(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EmployeeID INT,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ProjectID INT,</a:t>
            </a: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PK_EmployeesProjects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(EmployeeID, ProjectID),</a:t>
            </a: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FK_EmployeesProjects_Employees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Employees(EmployeeID),</a:t>
            </a: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FK_EmployeesProjects_Projects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(ProjectID)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Projects(ProjectID)</a:t>
            </a:r>
          </a:p>
          <a:p>
            <a:pPr>
              <a:lnSpc>
                <a:spcPct val="9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Много-към-много</a:t>
            </a:r>
            <a:r>
              <a:rPr lang="en-US" dirty="0"/>
              <a:t>: </a:t>
            </a:r>
            <a:r>
              <a:rPr lang="bg-BG" dirty="0"/>
              <a:t>Свързваща таблица</a:t>
            </a:r>
          </a:p>
        </p:txBody>
      </p:sp>
      <p:sp>
        <p:nvSpPr>
          <p:cNvPr id="17" name="Rectangle: Rounded Corners 14"/>
          <p:cNvSpPr/>
          <p:nvPr/>
        </p:nvSpPr>
        <p:spPr>
          <a:xfrm>
            <a:off x="1818575" y="2657230"/>
            <a:ext cx="8153400" cy="829165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8191987" y="1679745"/>
            <a:ext cx="2435527" cy="875489"/>
          </a:xfrm>
          <a:prstGeom prst="wedgeRoundRectCallout">
            <a:avLst>
              <a:gd name="adj1" fmla="val -40178"/>
              <a:gd name="adj2" fmla="val 1322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Съставен първичен ключ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: Rounded Corners 14"/>
          <p:cNvSpPr/>
          <p:nvPr/>
        </p:nvSpPr>
        <p:spPr>
          <a:xfrm>
            <a:off x="1818576" y="3571198"/>
            <a:ext cx="8271643" cy="11965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: Rounded Corners 14"/>
          <p:cNvSpPr/>
          <p:nvPr/>
        </p:nvSpPr>
        <p:spPr>
          <a:xfrm>
            <a:off x="1818576" y="4855250"/>
            <a:ext cx="8271643" cy="123541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890569" y="5701558"/>
            <a:ext cx="2777014" cy="787142"/>
          </a:xfrm>
          <a:prstGeom prst="wedgeRoundRectCallout">
            <a:avLst>
              <a:gd name="adj1" fmla="val -46116"/>
              <a:gd name="adj2" fmla="val -9610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 към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Projects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853986" y="3922188"/>
            <a:ext cx="2777014" cy="901812"/>
          </a:xfrm>
          <a:prstGeom prst="wedgeRoundRectCallout">
            <a:avLst>
              <a:gd name="adj1" fmla="val -70661"/>
              <a:gd name="adj2" fmla="val 38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 към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Employees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1B1CA777-447B-48DF-9EDA-5396EE9260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8804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12" grpId="0" animBg="1"/>
      <p:bldP spid="12" grpId="1" animBg="1"/>
      <p:bldP spid="15" grpId="0" animBg="1"/>
      <p:bldP spid="1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Едно-към-едно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848054"/>
              </p:ext>
            </p:extLst>
          </p:nvPr>
        </p:nvGraphicFramePr>
        <p:xfrm>
          <a:off x="762000" y="3110960"/>
          <a:ext cx="350334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5167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751671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CarID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166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102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821381"/>
              </p:ext>
            </p:extLst>
          </p:nvPr>
        </p:nvGraphicFramePr>
        <p:xfrm>
          <a:off x="7391400" y="3110960"/>
          <a:ext cx="4038600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166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..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102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…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47536" y="2566410"/>
            <a:ext cx="819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44566" y="2514600"/>
            <a:ext cx="124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Drivers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47265" y="2057400"/>
            <a:ext cx="2358804" cy="524718"/>
          </a:xfrm>
          <a:prstGeom prst="wedgeRoundRectCallout">
            <a:avLst>
              <a:gd name="adj1" fmla="val -4472"/>
              <a:gd name="adj2" fmla="val 1504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3334029" y="2294682"/>
            <a:ext cx="2152371" cy="524718"/>
          </a:xfrm>
          <a:prstGeom prst="wedgeRoundRectCallout">
            <a:avLst>
              <a:gd name="adj1" fmla="val -39513"/>
              <a:gd name="adj2" fmla="val 987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705600" y="2066082"/>
            <a:ext cx="2358804" cy="524718"/>
          </a:xfrm>
          <a:prstGeom prst="wedgeRoundRectCallout">
            <a:avLst>
              <a:gd name="adj1" fmla="val -4273"/>
              <a:gd name="adj2" fmla="val 1468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65920" name="Групиране 465919"/>
          <p:cNvGrpSpPr/>
          <p:nvPr/>
        </p:nvGrpSpPr>
        <p:grpSpPr>
          <a:xfrm>
            <a:off x="2824327" y="4476210"/>
            <a:ext cx="5034831" cy="1533410"/>
            <a:chOff x="2822738" y="4476210"/>
            <a:chExt cx="5034831" cy="1533410"/>
          </a:xfrm>
        </p:grpSpPr>
        <p:cxnSp>
          <p:nvCxnSpPr>
            <p:cNvPr id="23" name="Съединител: с чупка 22"/>
            <p:cNvCxnSpPr>
              <a:cxnSpLocks/>
            </p:cNvCxnSpPr>
            <p:nvPr/>
          </p:nvCxnSpPr>
          <p:spPr>
            <a:xfrm rot="16200000" flipH="1">
              <a:off x="5333804" y="1965144"/>
              <a:ext cx="12700" cy="5034831"/>
            </a:xfrm>
            <a:prstGeom prst="bentConnector3">
              <a:avLst>
                <a:gd name="adj1" fmla="val 13096551"/>
              </a:avLst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Текстово поле 28"/>
            <p:cNvSpPr txBox="1"/>
            <p:nvPr/>
          </p:nvSpPr>
          <p:spPr>
            <a:xfrm>
              <a:off x="4418012" y="5486400"/>
              <a:ext cx="18288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/>
                <a:t>Релация</a:t>
              </a:r>
              <a:endParaRPr lang="en-US" sz="2800" dirty="0"/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5C7B4117-4775-4931-8D88-DEC03B2F5B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004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49757" y="1493650"/>
            <a:ext cx="9667776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DriverID INT UNIQUE,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CONSTRAINT FK_Cars_Drivers FOREIGN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KEY</a:t>
            </a:r>
            <a:br>
              <a:rPr lang="bg-BG" sz="2800" b="1" noProof="1">
                <a:latin typeface="Consolas" panose="020B0609020204030204" pitchFamily="49" charset="0"/>
              </a:rPr>
            </a:br>
            <a:r>
              <a:rPr lang="en-US" sz="2800" b="1" noProof="1">
                <a:latin typeface="Consolas" panose="020B0609020204030204" pitchFamily="49" charset="0"/>
              </a:rPr>
              <a:t>  (DriverID) REFERENCES Drivers(DriverID)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)</a:t>
            </a:r>
            <a:endParaRPr lang="en-US" sz="2800" noProof="1"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Едно-към-едно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429034" y="1214406"/>
            <a:ext cx="2377773" cy="558487"/>
          </a:xfrm>
          <a:prstGeom prst="wedgeRoundRectCallout">
            <a:avLst>
              <a:gd name="adj1" fmla="val -67463"/>
              <a:gd name="adj2" fmla="val 626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806807" y="4121253"/>
            <a:ext cx="2229557" cy="559968"/>
          </a:xfrm>
          <a:prstGeom prst="wedgeRoundRectCallout">
            <a:avLst>
              <a:gd name="adj1" fmla="val -40693"/>
              <a:gd name="adj2" fmla="val 891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429034" y="3332849"/>
            <a:ext cx="2231966" cy="977247"/>
          </a:xfrm>
          <a:prstGeom prst="wedgeRoundRectCallout">
            <a:avLst>
              <a:gd name="adj1" fmla="val -54076"/>
              <a:gd name="adj2" fmla="val 8154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Един шофьор на кола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E451DEE-4395-46E4-8883-64B33C046B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517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81224" y="2658203"/>
            <a:ext cx="936297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FK_Cars_Drivers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Drivers(DriverID)</a:t>
            </a:r>
            <a:endParaRPr lang="en-US" sz="4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Едно-към-едно</a:t>
            </a:r>
            <a:r>
              <a:rPr lang="en-US" dirty="0"/>
              <a:t>: </a:t>
            </a:r>
            <a:r>
              <a:rPr lang="bg-BG" dirty="0"/>
              <a:t>Външен ключ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53958" y="4995868"/>
            <a:ext cx="2472042" cy="566733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282101" y="3411344"/>
            <a:ext cx="2273999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24400" y="1340420"/>
            <a:ext cx="2229557" cy="9538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ограничение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964713" y="5017475"/>
            <a:ext cx="2902655" cy="520807"/>
          </a:xfrm>
          <a:prstGeom prst="wedgeRoundRectCallout">
            <a:avLst>
              <a:gd name="adj1" fmla="val 31310"/>
              <a:gd name="adj2" fmla="val -1107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Референта таблица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BB237FE8-F484-47AE-A62D-6CA5ACEF73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4294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75812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ru-RU" sz="3200" dirty="0" err="1">
                <a:solidFill>
                  <a:schemeClr val="bg2"/>
                </a:solidFill>
              </a:rPr>
              <a:t>Проектиране</a:t>
            </a:r>
            <a:r>
              <a:rPr lang="ru-RU" sz="3200" dirty="0">
                <a:solidFill>
                  <a:schemeClr val="bg2"/>
                </a:solidFill>
              </a:rPr>
              <a:t> на база </a:t>
            </a:r>
            <a:r>
              <a:rPr lang="ru-RU" sz="3200" dirty="0" err="1">
                <a:solidFill>
                  <a:schemeClr val="bg2"/>
                </a:solidFill>
              </a:rPr>
              <a:t>данни</a:t>
            </a:r>
            <a:r>
              <a:rPr lang="ru-RU" sz="3200" dirty="0">
                <a:solidFill>
                  <a:schemeClr val="bg2"/>
                </a:solidFill>
              </a:rPr>
              <a:t> с </a:t>
            </a:r>
            <a:r>
              <a:rPr lang="ru-RU" sz="3200" dirty="0" err="1">
                <a:solidFill>
                  <a:schemeClr val="bg2"/>
                </a:solidFill>
              </a:rPr>
              <a:t>помощта</a:t>
            </a:r>
            <a:r>
              <a:rPr lang="ru-RU" sz="3200" dirty="0">
                <a:solidFill>
                  <a:schemeClr val="bg2"/>
                </a:solidFill>
              </a:rPr>
              <a:t> на </a:t>
            </a:r>
            <a:r>
              <a:rPr lang="ru-RU" sz="3200" dirty="0" err="1">
                <a:solidFill>
                  <a:schemeClr val="bg2"/>
                </a:solidFill>
              </a:rPr>
              <a:t>няколко</a:t>
            </a:r>
            <a:r>
              <a:rPr lang="ru-RU" sz="3200" dirty="0">
                <a:solidFill>
                  <a:schemeClr val="bg2"/>
                </a:solidFill>
              </a:rPr>
              <a:t> </a:t>
            </a:r>
            <a:r>
              <a:rPr lang="ru-RU" sz="3200" dirty="0" err="1">
                <a:solidFill>
                  <a:schemeClr val="bg2"/>
                </a:solidFill>
              </a:rPr>
              <a:t>таблици</a:t>
            </a:r>
            <a:r>
              <a:rPr lang="ru-RU" sz="3200" dirty="0">
                <a:solidFill>
                  <a:schemeClr val="bg2"/>
                </a:solidFill>
              </a:rPr>
              <a:t> </a:t>
            </a:r>
            <a:r>
              <a:rPr lang="ru-RU" sz="3200" dirty="0" err="1">
                <a:solidFill>
                  <a:schemeClr val="bg2"/>
                </a:solidFill>
              </a:rPr>
              <a:t>със</a:t>
            </a:r>
            <a:r>
              <a:rPr lang="ru-RU" sz="3200" dirty="0">
                <a:solidFill>
                  <a:schemeClr val="bg2"/>
                </a:solidFill>
              </a:rPr>
              <a:t> </a:t>
            </a:r>
            <a:r>
              <a:rPr lang="ru-RU" sz="3200" dirty="0" err="1">
                <a:solidFill>
                  <a:schemeClr val="bg2"/>
                </a:solidFill>
              </a:rPr>
              <a:t>свързани</a:t>
            </a:r>
            <a:r>
              <a:rPr lang="ru-RU" sz="3200" dirty="0">
                <a:solidFill>
                  <a:schemeClr val="bg2"/>
                </a:solidFill>
              </a:rPr>
              <a:t> </a:t>
            </a:r>
            <a:r>
              <a:rPr lang="ru-RU" sz="3200" dirty="0" err="1">
                <a:solidFill>
                  <a:schemeClr val="bg2"/>
                </a:solidFill>
              </a:rPr>
              <a:t>данни</a:t>
            </a:r>
            <a:r>
              <a:rPr lang="ru-RU" sz="3200" dirty="0">
                <a:solidFill>
                  <a:schemeClr val="bg2"/>
                </a:solidFill>
              </a:rPr>
              <a:t>
</a:t>
            </a:r>
            <a:r>
              <a:rPr lang="bg-BG" sz="3200" dirty="0">
                <a:solidFill>
                  <a:schemeClr val="bg2"/>
                </a:solidFill>
              </a:rPr>
              <a:t>Нормализация на БД</a:t>
            </a:r>
            <a:endParaRPr lang="en-US" sz="3200" dirty="0">
              <a:solidFill>
                <a:schemeClr val="bg2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Първа нормална форма</a:t>
            </a:r>
            <a:endParaRPr lang="en-US" sz="3200" dirty="0">
              <a:solidFill>
                <a:schemeClr val="bg2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Втора нормална форма</a:t>
            </a:r>
            <a:endParaRPr lang="en-US" sz="3200" dirty="0">
              <a:solidFill>
                <a:schemeClr val="bg2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Трета нормална форма</a:t>
            </a:r>
            <a:endParaRPr lang="en-US" sz="3200" dirty="0">
              <a:solidFill>
                <a:schemeClr val="bg2"/>
              </a:solidFill>
            </a:endParaRP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sz="3200" dirty="0">
                <a:solidFill>
                  <a:schemeClr val="bg2"/>
                </a:solidFill>
              </a:rPr>
              <a:t>Видове релации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7E1BD2A-A35B-4618-9553-719629C5FD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61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4194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1274769-CC1C-4CC3-ADCC-A012A8C5DF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9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демо</a:t>
            </a:r>
            <a:r>
              <a:rPr lang="en-US" dirty="0"/>
              <a:t>, </a:t>
            </a:r>
            <a:r>
              <a:rPr lang="bg-BG" dirty="0"/>
              <a:t>упражнения</a:t>
            </a:r>
            <a:r>
              <a:rPr lang="en-US" dirty="0"/>
              <a:t>, </a:t>
            </a:r>
            <a:r>
              <a:rPr lang="bg-BG" dirty="0"/>
              <a:t>домашни работи</a:t>
            </a:r>
            <a:r>
              <a:rPr lang="en-US" dirty="0"/>
              <a:t>, </a:t>
            </a:r>
            <a:r>
              <a:rPr lang="bg-BG" dirty="0"/>
              <a:t>документи</a:t>
            </a:r>
            <a:r>
              <a:rPr lang="en-US" dirty="0"/>
              <a:t>, </a:t>
            </a:r>
            <a:r>
              <a:rPr lang="bg-BG" dirty="0"/>
              <a:t>видеа</a:t>
            </a:r>
            <a:r>
              <a:rPr lang="en-US" dirty="0"/>
              <a:t> </a:t>
            </a:r>
            <a:r>
              <a:rPr lang="bg-BG" dirty="0"/>
              <a:t>и други подобни</a:t>
            </a:r>
            <a:r>
              <a:rPr lang="en-US" dirty="0"/>
              <a:t>) </a:t>
            </a:r>
            <a:r>
              <a:rPr lang="bg-BG" dirty="0"/>
              <a:t>са</a:t>
            </a:r>
            <a:r>
              <a:rPr lang="en-US" dirty="0"/>
              <a:t> </a:t>
            </a:r>
            <a:r>
              <a:rPr lang="bg-BG" b="1" dirty="0"/>
              <a:t>обект на авторско право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Не</a:t>
            </a:r>
            <a:r>
              <a:rPr lang="bg-BG" dirty="0"/>
              <a:t>позволено</a:t>
            </a:r>
            <a:r>
              <a:rPr lang="ru-RU" dirty="0"/>
              <a:t> </a:t>
            </a:r>
            <a:r>
              <a:rPr lang="ru-RU" dirty="0" err="1"/>
              <a:t>копиране</a:t>
            </a:r>
            <a:r>
              <a:rPr lang="ru-RU" dirty="0"/>
              <a:t>, </a:t>
            </a:r>
            <a:r>
              <a:rPr lang="ru-RU" dirty="0" err="1"/>
              <a:t>възпроизвеждане</a:t>
            </a:r>
            <a:r>
              <a:rPr lang="ru-RU" dirty="0"/>
              <a:t> или </a:t>
            </a:r>
            <a:r>
              <a:rPr lang="ru-RU" dirty="0" err="1"/>
              <a:t>използване</a:t>
            </a:r>
            <a:r>
              <a:rPr lang="ru-RU" dirty="0"/>
              <a:t> е незаконно
</a:t>
            </a: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56A2C7A-7301-4EC5-A522-02D6FC8D0D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799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809A38-A020-488F-B711-A425056517C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Основни концепции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485" y="1808735"/>
            <a:ext cx="4125262" cy="180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5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Стъпки в процеса на проектиране на БД</a:t>
            </a:r>
            <a:r>
              <a:rPr lang="en-US" dirty="0"/>
              <a:t>:</a:t>
            </a:r>
          </a:p>
          <a:p>
            <a:pPr marL="871538" lvl="1" indent="-514350">
              <a:lnSpc>
                <a:spcPct val="100000"/>
              </a:lnSpc>
            </a:pPr>
            <a:r>
              <a:rPr lang="bg-BG" dirty="0"/>
              <a:t>Определяне на обектите (</a:t>
            </a:r>
            <a:r>
              <a:rPr lang="en-US" dirty="0"/>
              <a:t>entities)</a:t>
            </a:r>
          </a:p>
          <a:p>
            <a:pPr marL="871538" lvl="1" indent="-514350">
              <a:lnSpc>
                <a:spcPct val="100000"/>
              </a:lnSpc>
            </a:pPr>
            <a:r>
              <a:rPr lang="bg-BG" dirty="0"/>
              <a:t>Определяне на колоните в таблицата</a:t>
            </a:r>
            <a:endParaRPr lang="en-US" dirty="0"/>
          </a:p>
          <a:p>
            <a:pPr marL="871538" lvl="1" indent="-514350">
              <a:lnSpc>
                <a:spcPct val="100000"/>
              </a:lnSpc>
            </a:pPr>
            <a:r>
              <a:rPr lang="bg-BG" dirty="0"/>
              <a:t>Задаване на първичен ключ за всяка таблица</a:t>
            </a:r>
          </a:p>
          <a:p>
            <a:pPr marL="871538" lvl="1" indent="-514350">
              <a:lnSpc>
                <a:spcPct val="100000"/>
              </a:lnSpc>
            </a:pPr>
            <a:r>
              <a:rPr lang="bg-BG" dirty="0"/>
              <a:t>Определяне и моделиране на</a:t>
            </a:r>
            <a:br>
              <a:rPr lang="bg-BG" dirty="0"/>
            </a:br>
            <a:r>
              <a:rPr lang="bg-BG" dirty="0"/>
              <a:t>връзките между таблиците</a:t>
            </a:r>
          </a:p>
          <a:p>
            <a:pPr marL="871538" lvl="1" indent="-514350">
              <a:lnSpc>
                <a:spcPct val="100000"/>
              </a:lnSpc>
            </a:pPr>
            <a:r>
              <a:rPr lang="bg-BG" dirty="0"/>
              <a:t>Определяне на други ограничения</a:t>
            </a:r>
            <a:endParaRPr lang="en-US" dirty="0"/>
          </a:p>
          <a:p>
            <a:pPr marL="871538" lvl="1" indent="-514350">
              <a:lnSpc>
                <a:spcPct val="100000"/>
              </a:lnSpc>
            </a:pPr>
            <a:r>
              <a:rPr lang="bg-BG" dirty="0"/>
              <a:t>Запълване на таблиците </a:t>
            </a:r>
            <a:br>
              <a:rPr lang="bg-BG" dirty="0"/>
            </a:br>
            <a:r>
              <a:rPr lang="bg-BG" dirty="0"/>
              <a:t>с тестови данни</a:t>
            </a:r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Стъпки при проектирането на БД</a:t>
            </a:r>
            <a:endParaRPr lang="en-US" dirty="0"/>
          </a:p>
        </p:txBody>
      </p:sp>
      <p:pic>
        <p:nvPicPr>
          <p:cNvPr id="2050" name="Picture 2" descr="Ð ÐµÐ·ÑÐ»ÑÐ°Ñ Ñ Ð¸Ð·Ð¾Ð±ÑÐ°Ð¶ÐµÐ½Ð¸Ðµ Ð·Ð° steps png">
            <a:extLst>
              <a:ext uri="{FF2B5EF4-FFF2-40B4-BE49-F238E27FC236}">
                <a16:creationId xmlns:a16="http://schemas.microsoft.com/office/drawing/2014/main" id="{64D88FA5-C7EA-4D7F-A448-68CC59EF7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84" y="3591088"/>
            <a:ext cx="4272116" cy="326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0016415-5E94-4DB8-A3B8-97C4F80D08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1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Таблиците представят обекти от реалния свят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Най – често те са съществителни имена в текста на спецификацията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Например: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buFontTx/>
              <a:buNone/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O</a:t>
            </a:r>
            <a:r>
              <a:rPr lang="bg-BG" dirty="0" err="1"/>
              <a:t>бекти</a:t>
            </a:r>
            <a:r>
              <a:rPr lang="bg-BG" dirty="0"/>
              <a:t> (</a:t>
            </a:r>
            <a:r>
              <a:rPr lang="en-US" dirty="0"/>
              <a:t>entities)</a:t>
            </a:r>
            <a:r>
              <a:rPr lang="bg-BG" dirty="0"/>
              <a:t>: </a:t>
            </a:r>
            <a:r>
              <a:rPr lang="en-US" b="1" dirty="0">
                <a:solidFill>
                  <a:schemeClr val="bg1"/>
                </a:solidFill>
              </a:rPr>
              <a:t>Student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</a:rPr>
              <a:t>Course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</a:rPr>
              <a:t>Town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Проектиране на БД</a:t>
            </a:r>
            <a:r>
              <a:rPr lang="en-US" dirty="0"/>
              <a:t>: </a:t>
            </a:r>
            <a:r>
              <a:rPr lang="bg-BG" dirty="0"/>
              <a:t>Определяне на обектите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71700" y="3260512"/>
            <a:ext cx="7848600" cy="24013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We need to develop a system that stores information about students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which are trained in various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The 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are held in different towns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photo and date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</a:t>
            </a:r>
          </a:p>
        </p:txBody>
      </p:sp>
      <p:sp>
        <p:nvSpPr>
          <p:cNvPr id="9" name="Rectangle: Rounded Corners 14"/>
          <p:cNvSpPr/>
          <p:nvPr/>
        </p:nvSpPr>
        <p:spPr>
          <a:xfrm>
            <a:off x="5203419" y="3729472"/>
            <a:ext cx="1518758" cy="30614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: Rounded Corners 14"/>
          <p:cNvSpPr/>
          <p:nvPr/>
        </p:nvSpPr>
        <p:spPr>
          <a:xfrm>
            <a:off x="4054225" y="4093367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4"/>
          <p:cNvSpPr/>
          <p:nvPr/>
        </p:nvSpPr>
        <p:spPr>
          <a:xfrm>
            <a:off x="3886179" y="4475011"/>
            <a:ext cx="970644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669F81B-856C-4C99-A341-1650E3A2D5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137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Колоните са пояснения към обектите в текста на спецификацията, например: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marL="0" indent="0">
              <a:lnSpc>
                <a:spcPct val="100000"/>
              </a:lnSpc>
              <a:buNone/>
            </a:pPr>
            <a:br>
              <a:rPr lang="bg-BG" dirty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Учениците имат следните характеристики: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Name</a:t>
            </a:r>
            <a:r>
              <a:rPr lang="bg-BG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faculty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number</a:t>
            </a:r>
            <a:r>
              <a:rPr lang="bg-BG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photo</a:t>
            </a:r>
            <a:r>
              <a:rPr lang="bg-BG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date of enlistment </a:t>
            </a: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list of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courses</a:t>
            </a:r>
            <a:r>
              <a:rPr lang="en-US" sz="3200" dirty="0"/>
              <a:t> </a:t>
            </a:r>
            <a:r>
              <a:rPr lang="bg-BG" sz="3200" dirty="0"/>
              <a:t>, които посещават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Проектиране на БД </a:t>
            </a:r>
            <a:r>
              <a:rPr lang="en-US" dirty="0"/>
              <a:t>: </a:t>
            </a:r>
            <a:r>
              <a:rPr lang="bg-BG" dirty="0"/>
              <a:t>Определяне на колоните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57400" y="2359876"/>
            <a:ext cx="78486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We need to develop a system that stores information about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students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which are trained in various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The 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are held in different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towns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photo and date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</a:t>
            </a:r>
          </a:p>
        </p:txBody>
      </p:sp>
      <p:sp>
        <p:nvSpPr>
          <p:cNvPr id="14" name="Rectangle: Rounded Corners 14"/>
          <p:cNvSpPr/>
          <p:nvPr/>
        </p:nvSpPr>
        <p:spPr>
          <a:xfrm>
            <a:off x="2124074" y="4335798"/>
            <a:ext cx="771526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3082254" y="4329179"/>
            <a:ext cx="2480346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14"/>
          <p:cNvSpPr/>
          <p:nvPr/>
        </p:nvSpPr>
        <p:spPr>
          <a:xfrm>
            <a:off x="5807321" y="4329179"/>
            <a:ext cx="96444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7466559" y="4331695"/>
            <a:ext cx="809261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C827941-E80A-42CF-9391-1B0CEC9CD8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745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bg-BG" dirty="0"/>
              <a:t>Винаги определяйте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допълнителна колона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 първичен ключ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/>
              <a:t>Не използвайте съществуваща колона(например </a:t>
            </a:r>
            <a:r>
              <a:rPr lang="en-US" dirty="0"/>
              <a:t>SSN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/>
              <a:t>Трябва да бъде цяло число </a:t>
            </a:r>
            <a:r>
              <a:rPr lang="en-US" b="1" dirty="0">
                <a:solidFill>
                  <a:schemeClr val="bg1"/>
                </a:solidFill>
              </a:rPr>
              <a:t>integer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/>
              <a:t>Трябва да бъде </a:t>
            </a:r>
            <a:r>
              <a:rPr lang="bg-BG" b="1" dirty="0">
                <a:solidFill>
                  <a:schemeClr val="bg1"/>
                </a:solidFill>
              </a:rPr>
              <a:t>деклариран</a:t>
            </a:r>
            <a:r>
              <a:rPr lang="en-US" dirty="0"/>
              <a:t> </a:t>
            </a:r>
            <a:r>
              <a:rPr lang="bg-BG" dirty="0"/>
              <a:t>като първичен ключ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/>
              <a:t>Използвайте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IDENTITY</a:t>
            </a:r>
            <a:r>
              <a:rPr lang="bg-BG" dirty="0"/>
              <a:t>, за автоматично нарастване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/>
              <a:t>Сложете </a:t>
            </a:r>
            <a:r>
              <a:rPr lang="bg-BG" b="1" dirty="0">
                <a:solidFill>
                  <a:schemeClr val="bg1"/>
                </a:solidFill>
              </a:rPr>
              <a:t>първичният ключ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като </a:t>
            </a:r>
            <a:r>
              <a:rPr lang="bg-BG" b="1" dirty="0">
                <a:solidFill>
                  <a:schemeClr val="bg1"/>
                </a:solidFill>
              </a:rPr>
              <a:t>първа колона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bg-BG" dirty="0"/>
              <a:t>Изключения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/>
              <a:t>Обекти (</a:t>
            </a:r>
            <a:r>
              <a:rPr lang="en-US" dirty="0"/>
              <a:t>Entities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bg-BG" dirty="0"/>
              <a:t>които имат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добре позната идентификация</a:t>
            </a:r>
            <a:r>
              <a:rPr lang="en-US" dirty="0"/>
              <a:t>, </a:t>
            </a:r>
            <a:r>
              <a:rPr lang="bg-BG" dirty="0"/>
              <a:t>например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държави</a:t>
            </a:r>
            <a:r>
              <a:rPr lang="en-US" dirty="0"/>
              <a:t> (BG, DE, US)</a:t>
            </a:r>
            <a:r>
              <a:rPr lang="bg-BG" dirty="0"/>
              <a:t> и валути</a:t>
            </a:r>
            <a:r>
              <a:rPr lang="en-US" dirty="0"/>
              <a:t> (USD, EUR, BGN)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изберем първичен ключ?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D8BD83-BB47-493D-ACEE-390DE4ADA3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3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Връзките (релациите)</a:t>
            </a:r>
            <a:r>
              <a:rPr lang="en-US" dirty="0"/>
              <a:t> </a:t>
            </a:r>
            <a:r>
              <a:rPr lang="bg-BG" dirty="0"/>
              <a:t>са </a:t>
            </a:r>
            <a:r>
              <a:rPr lang="bg-BG" b="1" dirty="0">
                <a:solidFill>
                  <a:schemeClr val="bg1"/>
                </a:solidFill>
              </a:rPr>
              <a:t>зависимостите</a:t>
            </a:r>
            <a:r>
              <a:rPr lang="en-US" dirty="0"/>
              <a:t> </a:t>
            </a:r>
            <a:r>
              <a:rPr lang="bg-BG" dirty="0"/>
              <a:t>между обектите: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bg-BG" dirty="0"/>
          </a:p>
          <a:p>
            <a:pPr lvl="1"/>
            <a:r>
              <a:rPr lang="bg-BG" dirty="0"/>
              <a:t>„</a:t>
            </a:r>
            <a:r>
              <a:rPr lang="bg-BG" b="1" dirty="0">
                <a:solidFill>
                  <a:schemeClr val="bg1"/>
                </a:solidFill>
              </a:rPr>
              <a:t>Учениците</a:t>
            </a:r>
            <a:r>
              <a:rPr lang="en-US" dirty="0"/>
              <a:t> </a:t>
            </a:r>
            <a:r>
              <a:rPr lang="bg-BG" dirty="0"/>
              <a:t>са обучавани в курсовете"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bg-BG" dirty="0"/>
              <a:t>много</a:t>
            </a:r>
            <a:r>
              <a:rPr lang="en-US" dirty="0"/>
              <a:t>-</a:t>
            </a:r>
            <a:r>
              <a:rPr lang="bg-BG" dirty="0"/>
              <a:t>към</a:t>
            </a:r>
            <a:r>
              <a:rPr lang="en-US" dirty="0"/>
              <a:t>-</a:t>
            </a:r>
            <a:r>
              <a:rPr lang="bg-BG" dirty="0"/>
              <a:t>много</a:t>
            </a:r>
            <a:endParaRPr lang="en-US" dirty="0"/>
          </a:p>
          <a:p>
            <a:pPr lvl="1"/>
            <a:r>
              <a:rPr lang="bg-BG" dirty="0"/>
              <a:t>„</a:t>
            </a:r>
            <a:r>
              <a:rPr lang="bg-BG" b="1" dirty="0">
                <a:solidFill>
                  <a:schemeClr val="bg1"/>
                </a:solidFill>
              </a:rPr>
              <a:t>Курсовете</a:t>
            </a:r>
            <a:r>
              <a:rPr lang="en-US" dirty="0"/>
              <a:t> </a:t>
            </a:r>
            <a:r>
              <a:rPr lang="bg-BG" dirty="0"/>
              <a:t>се провеждат в градовете"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bg-BG" dirty="0"/>
              <a:t> много</a:t>
            </a:r>
            <a:r>
              <a:rPr lang="en-US" dirty="0"/>
              <a:t>-</a:t>
            </a:r>
            <a:r>
              <a:rPr lang="bg-BG" dirty="0"/>
              <a:t>към</a:t>
            </a:r>
            <a:r>
              <a:rPr lang="en-US" dirty="0"/>
              <a:t>-</a:t>
            </a:r>
            <a:r>
              <a:rPr lang="bg-BG" dirty="0"/>
              <a:t>един</a:t>
            </a:r>
            <a:r>
              <a:rPr lang="en-US" dirty="0"/>
              <a:t> (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bg-BG" dirty="0"/>
              <a:t>много</a:t>
            </a:r>
            <a:r>
              <a:rPr lang="en-US" dirty="0"/>
              <a:t>-</a:t>
            </a:r>
            <a:r>
              <a:rPr lang="bg-BG" dirty="0"/>
              <a:t>към</a:t>
            </a:r>
            <a:r>
              <a:rPr lang="en-US" dirty="0"/>
              <a:t>-</a:t>
            </a:r>
            <a:r>
              <a:rPr lang="bg-BG" dirty="0"/>
              <a:t>много</a:t>
            </a:r>
            <a:r>
              <a:rPr lang="en-US" dirty="0"/>
              <a:t>) </a:t>
            </a:r>
            <a:r>
              <a:rPr lang="bg-BG" dirty="0"/>
              <a:t>релация/отношение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Проектиране на БД</a:t>
            </a:r>
            <a:r>
              <a:rPr lang="en-US" dirty="0"/>
              <a:t>: </a:t>
            </a:r>
            <a:r>
              <a:rPr lang="bg-BG" dirty="0"/>
              <a:t>Определяне на релациите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94164" y="1971060"/>
            <a:ext cx="8316636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We need to develop a system that stores information about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students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which are trained in various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The 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are held in different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towns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photo and date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</a:t>
            </a:r>
          </a:p>
        </p:txBody>
      </p:sp>
      <p:sp>
        <p:nvSpPr>
          <p:cNvPr id="16" name="Rectangle: Rounded Corners 14"/>
          <p:cNvSpPr/>
          <p:nvPr/>
        </p:nvSpPr>
        <p:spPr>
          <a:xfrm>
            <a:off x="4973408" y="2438264"/>
            <a:ext cx="142159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7659688" y="2443688"/>
            <a:ext cx="249501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4"/>
          <p:cNvSpPr/>
          <p:nvPr/>
        </p:nvSpPr>
        <p:spPr>
          <a:xfrm>
            <a:off x="3304449" y="2812796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4">
            <a:extLst>
              <a:ext uri="{FF2B5EF4-FFF2-40B4-BE49-F238E27FC236}">
                <a16:creationId xmlns:a16="http://schemas.microsoft.com/office/drawing/2014/main" id="{6D835F39-7B67-44A4-AE2F-6ACD42C084A5}"/>
              </a:ext>
            </a:extLst>
          </p:cNvPr>
          <p:cNvSpPr/>
          <p:nvPr/>
        </p:nvSpPr>
        <p:spPr>
          <a:xfrm>
            <a:off x="5490635" y="2811514"/>
            <a:ext cx="331127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4">
            <a:extLst>
              <a:ext uri="{FF2B5EF4-FFF2-40B4-BE49-F238E27FC236}">
                <a16:creationId xmlns:a16="http://schemas.microsoft.com/office/drawing/2014/main" id="{622F55B1-D8E2-4DB7-9029-49272FC91BFC}"/>
              </a:ext>
            </a:extLst>
          </p:cNvPr>
          <p:cNvSpPr/>
          <p:nvPr/>
        </p:nvSpPr>
        <p:spPr>
          <a:xfrm>
            <a:off x="3617987" y="3179340"/>
            <a:ext cx="94907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04BEFF28-1626-48EF-B4EC-2D2237F337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02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ccept, Database Icon - Download Free Icons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766" y="1639629"/>
            <a:ext cx="2102433" cy="210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D989D8-9DEF-400D-829F-234B9D1F8C3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Нормализация на БД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2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4712</TotalTime>
  <Words>1983</Words>
  <Application>Microsoft Office PowerPoint</Application>
  <PresentationFormat>Широк екран</PresentationFormat>
  <Paragraphs>372</Paragraphs>
  <Slides>29</Slides>
  <Notes>16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</vt:lpstr>
      <vt:lpstr>Връзки между таблиците</vt:lpstr>
      <vt:lpstr>Съдържание</vt:lpstr>
      <vt:lpstr>Основни концепции</vt:lpstr>
      <vt:lpstr>Стъпки при проектирането на БД</vt:lpstr>
      <vt:lpstr>Проектиране на БД: Определяне на обектите</vt:lpstr>
      <vt:lpstr>Проектиране на БД : Определяне на колоните</vt:lpstr>
      <vt:lpstr>Как да изберем първичен ключ?</vt:lpstr>
      <vt:lpstr>Проектиране на БД: Определяне на релациите</vt:lpstr>
      <vt:lpstr>Нормализация на БД</vt:lpstr>
      <vt:lpstr>Нормализация на БД</vt:lpstr>
      <vt:lpstr>Нормални форми</vt:lpstr>
      <vt:lpstr>Връзки между таблиците</vt:lpstr>
      <vt:lpstr>Връзки/отношения между таблиците</vt:lpstr>
      <vt:lpstr>Потребителски свойства на колона</vt:lpstr>
      <vt:lpstr>Отношения: Външен ключ</vt:lpstr>
      <vt:lpstr>Релации между таблиците: Видове</vt:lpstr>
      <vt:lpstr>Едно-към-много/Много-към-едно</vt:lpstr>
      <vt:lpstr>Едно към много: Таблици</vt:lpstr>
      <vt:lpstr>Едно към много: Външен ключ</vt:lpstr>
      <vt:lpstr>Много-към-много</vt:lpstr>
      <vt:lpstr>Много-към-много: Таблици</vt:lpstr>
      <vt:lpstr>Много-към-много: Свързваща таблица</vt:lpstr>
      <vt:lpstr>Едно-към-едно</vt:lpstr>
      <vt:lpstr>Едно-към-едно</vt:lpstr>
      <vt:lpstr>Едно-към-едно: Външен ключ</vt:lpstr>
      <vt:lpstr>Обобщение</vt:lpstr>
      <vt:lpstr>Въпроси?</vt:lpstr>
      <vt:lpstr>Trainings @ Software University (SoftUni)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Relations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Tanya Evtimova</cp:lastModifiedBy>
  <cp:revision>11</cp:revision>
  <dcterms:created xsi:type="dcterms:W3CDTF">2018-05-23T13:08:44Z</dcterms:created>
  <dcterms:modified xsi:type="dcterms:W3CDTF">2021-08-28T15:29:10Z</dcterms:modified>
  <cp:category>db;databases;sql;programming;computer programming;software development</cp:category>
</cp:coreProperties>
</file>