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1220" r:id="rId2"/>
    <p:sldId id="1221" r:id="rId3"/>
    <p:sldId id="1242" r:id="rId4"/>
    <p:sldId id="1243" r:id="rId5"/>
    <p:sldId id="1244" r:id="rId6"/>
    <p:sldId id="1245" r:id="rId7"/>
    <p:sldId id="1246" r:id="rId8"/>
    <p:sldId id="1247" r:id="rId9"/>
    <p:sldId id="1248" r:id="rId10"/>
    <p:sldId id="1249" r:id="rId11"/>
    <p:sldId id="1250" r:id="rId12"/>
    <p:sldId id="1251" r:id="rId13"/>
    <p:sldId id="1252" r:id="rId14"/>
    <p:sldId id="1253" r:id="rId15"/>
    <p:sldId id="1254" r:id="rId16"/>
    <p:sldId id="1256" r:id="rId17"/>
    <p:sldId id="1216" r:id="rId18"/>
    <p:sldId id="401" r:id="rId19"/>
    <p:sldId id="405" r:id="rId20"/>
    <p:sldId id="6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DCDFED-935A-4BF8-A8CC-186BB17196F1}">
          <p14:sldIdLst>
            <p14:sldId id="1220"/>
            <p14:sldId id="1221"/>
          </p14:sldIdLst>
        </p14:section>
        <p14:section name="Retrieving Related Data" id="{0B06661A-0F8C-4778-8E46-2933DDA47434}">
          <p14:sldIdLst>
            <p14:sldId id="1242"/>
            <p14:sldId id="1243"/>
            <p14:sldId id="1244"/>
            <p14:sldId id="1245"/>
          </p14:sldIdLst>
        </p14:section>
        <p14:section name="Cascade Operations" id="{FBD41B5E-5235-4F53-A04E-6478B762BD7C}">
          <p14:sldIdLst>
            <p14:sldId id="1246"/>
            <p14:sldId id="1247"/>
            <p14:sldId id="1248"/>
            <p14:sldId id="1249"/>
            <p14:sldId id="1250"/>
            <p14:sldId id="1251"/>
          </p14:sldIdLst>
        </p14:section>
        <p14:section name="E/R Diagrams" id="{F5944F54-8B04-4ACE-A835-DCBE6DFAD195}">
          <p14:sldIdLst>
            <p14:sldId id="1252"/>
            <p14:sldId id="1253"/>
            <p14:sldId id="1254"/>
            <p14:sldId id="1256"/>
          </p14:sldIdLst>
        </p14:section>
        <p14:section name="Conclusion" id="{83F87920-B53F-4425-8B07-A7D5AD05DDE2}">
          <p14:sldIdLst>
            <p14:sldId id="1216"/>
            <p14:sldId id="401"/>
            <p14:sldId id="405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8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A9EE2-45E1-4AAF-B511-09E7A1093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640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8E96FF-4138-4BE9-B703-6CCF5BD4C8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53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8BFD4F-E17F-45B6-8275-B1B4749861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832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4E97CA-90FB-4942-8DE5-C4723768BF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745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0E0209-8960-419D-9085-5CE756DD0D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997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F4656E-65EB-465F-A150-FE738C5585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999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186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28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40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98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E1D20E-F02A-480D-9E14-A145FD761E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643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9723E5-8063-4BD9-84C1-9A422F2AAF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715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Операции в релационни БД</a:t>
            </a:r>
            <a:endParaRPr lang="en-US" sz="3600" dirty="0"/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Каскадни операции и</a:t>
            </a:r>
            <a:r>
              <a:rPr lang="en-US" dirty="0"/>
              <a:t> E/R </a:t>
            </a:r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err="1"/>
              <a:t>Използлвайте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Каскадна промяна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Първичният ключ не е </a:t>
            </a:r>
            <a:r>
              <a:rPr lang="en-US" dirty="0"/>
              <a:t>identity (</a:t>
            </a:r>
            <a:r>
              <a:rPr lang="bg-BG" dirty="0"/>
              <a:t>не е </a:t>
            </a:r>
            <a:r>
              <a:rPr lang="bg-BG" dirty="0" err="1"/>
              <a:t>автоинкрементен</a:t>
            </a:r>
            <a:r>
              <a:rPr lang="en-US" dirty="0"/>
              <a:t>)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следователно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може</a:t>
            </a:r>
            <a:r>
              <a:rPr lang="en-US" dirty="0"/>
              <a:t> </a:t>
            </a:r>
            <a:r>
              <a:rPr lang="bg-BG" dirty="0"/>
              <a:t>да бъде променен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Най – добре се използва с ограничение за уникалност </a:t>
            </a:r>
            <a:r>
              <a:rPr lang="en-US" dirty="0"/>
              <a:t>unique</a:t>
            </a:r>
          </a:p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</a:rPr>
              <a:t>Не</a:t>
            </a:r>
            <a:r>
              <a:rPr lang="en-US" dirty="0"/>
              <a:t> </a:t>
            </a:r>
            <a:r>
              <a:rPr lang="bg-BG" dirty="0" err="1"/>
              <a:t>изпозлвайте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каскадна промяна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Първичният ключ е</a:t>
            </a:r>
            <a:r>
              <a:rPr lang="en-US" dirty="0"/>
              <a:t> identity (</a:t>
            </a:r>
            <a:r>
              <a:rPr lang="bg-BG" dirty="0" err="1"/>
              <a:t>автоинкрементен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bg-BG" dirty="0" err="1"/>
              <a:t>Каскадността</a:t>
            </a:r>
            <a:r>
              <a:rPr lang="bg-BG" dirty="0"/>
              <a:t> може да се избегне като се използват </a:t>
            </a:r>
            <a:r>
              <a:rPr lang="bg-BG" b="1" dirty="0">
                <a:solidFill>
                  <a:schemeClr val="bg1"/>
                </a:solidFill>
              </a:rPr>
              <a:t>тригери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процедури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Каскадна Промяна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: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3060000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Каскадна промяна</a:t>
            </a:r>
            <a:r>
              <a:rPr lang="en-US" dirty="0"/>
              <a:t>: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1000" y="6244641"/>
            <a:ext cx="2745000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Каскадна промяна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7CA85B-BAAD-4305-BE37-5F0A75A9E2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E/R </a:t>
            </a:r>
            <a:r>
              <a:rPr lang="bg-BG" dirty="0"/>
              <a:t>Диаграми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916091-93A2-43E4-85C9-CBB01B05BB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Entity / Relationship </a:t>
            </a:r>
            <a:r>
              <a:rPr lang="bg-BG" dirty="0"/>
              <a:t>Диаграми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21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Релационната схема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dirty="0"/>
              <a:t>БД</a:t>
            </a:r>
            <a:r>
              <a:rPr lang="en-US" sz="3200" dirty="0"/>
              <a:t> </a:t>
            </a:r>
            <a:r>
              <a:rPr lang="bg-BG" sz="3200" dirty="0"/>
              <a:t>е колекция от:</a:t>
            </a:r>
          </a:p>
          <a:p>
            <a:pPr lvl="1"/>
            <a:r>
              <a:rPr lang="bg-BG" sz="3000" dirty="0"/>
              <a:t>Схемите на всички таблици</a:t>
            </a:r>
          </a:p>
          <a:p>
            <a:pPr lvl="1"/>
            <a:r>
              <a:rPr lang="bg-BG" sz="3000" dirty="0"/>
              <a:t>Релациите между таблиците</a:t>
            </a:r>
            <a:endParaRPr lang="en-US" sz="3000" dirty="0"/>
          </a:p>
          <a:p>
            <a:pPr lvl="1"/>
            <a:r>
              <a:rPr lang="bg-BG" sz="3000" dirty="0"/>
              <a:t>Всякакви други обекти от БД </a:t>
            </a:r>
            <a:r>
              <a:rPr lang="en-US" sz="3000" dirty="0"/>
              <a:t>(</a:t>
            </a:r>
            <a:r>
              <a:rPr lang="bg-BG" sz="3000" dirty="0" err="1"/>
              <a:t>напр</a:t>
            </a:r>
            <a:r>
              <a:rPr lang="en-US" sz="3000" dirty="0"/>
              <a:t>. </a:t>
            </a:r>
            <a:r>
              <a:rPr lang="bg-BG" sz="3000" dirty="0"/>
              <a:t>ограничения</a:t>
            </a:r>
            <a:r>
              <a:rPr lang="en-US" sz="3000" dirty="0"/>
              <a:t>)</a:t>
            </a:r>
            <a:endParaRPr lang="bg-BG" sz="3000" dirty="0"/>
          </a:p>
          <a:p>
            <a:r>
              <a:rPr lang="ru-RU" sz="3200" dirty="0" err="1"/>
              <a:t>Релационната</a:t>
            </a:r>
            <a:r>
              <a:rPr lang="ru-RU" sz="3200" dirty="0"/>
              <a:t> схема </a:t>
            </a:r>
            <a:r>
              <a:rPr lang="ru-RU" sz="3200" dirty="0" err="1"/>
              <a:t>описва</a:t>
            </a:r>
            <a:r>
              <a:rPr lang="ru-RU" sz="3200" dirty="0"/>
              <a:t> </a:t>
            </a:r>
            <a:r>
              <a:rPr lang="ru-RU" sz="3200" dirty="0" err="1"/>
              <a:t>структурата</a:t>
            </a:r>
            <a:r>
              <a:rPr lang="ru-RU" sz="3200" dirty="0"/>
              <a:t> на </a:t>
            </a:r>
            <a:r>
              <a:rPr lang="ru-RU" sz="3200" dirty="0" err="1"/>
              <a:t>базата</a:t>
            </a:r>
            <a:r>
              <a:rPr lang="ru-RU" sz="3200" dirty="0"/>
              <a:t> </a:t>
            </a:r>
            <a:r>
              <a:rPr lang="ru-RU" sz="3200" dirty="0" err="1"/>
              <a:t>данни</a:t>
            </a:r>
            <a:endParaRPr lang="ru-RU" sz="3200" dirty="0"/>
          </a:p>
          <a:p>
            <a:pPr lvl="1"/>
            <a:r>
              <a:rPr lang="bg-BG" sz="3000" dirty="0"/>
              <a:t>Не съдържа данни, а само метаданни</a:t>
            </a:r>
          </a:p>
          <a:p>
            <a:r>
              <a:rPr lang="bg-BG" sz="3200" dirty="0"/>
              <a:t>Релационните схеми се изобразяват графично в</a:t>
            </a:r>
            <a:br>
              <a:rPr lang="en-US" sz="3200" dirty="0"/>
            </a:br>
            <a:r>
              <a:rPr lang="en-US" sz="3200" dirty="0"/>
              <a:t>Entity / Relationship </a:t>
            </a:r>
            <a:r>
              <a:rPr lang="bg-BG" sz="3200" dirty="0"/>
              <a:t>диаграми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75DB2F-4355-419B-95BD-B8AA395A66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7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err="1"/>
              <a:t>Разгъване</a:t>
            </a:r>
            <a:r>
              <a:rPr lang="ru-RU" sz="3200" dirty="0"/>
              <a:t> на база </a:t>
            </a:r>
            <a:r>
              <a:rPr lang="ru-RU" sz="3200" dirty="0" err="1"/>
              <a:t>данни</a:t>
            </a:r>
            <a:r>
              <a:rPr lang="ru-RU" sz="3200" dirty="0"/>
              <a:t> 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Кликнете с десен бутон върху</a:t>
            </a:r>
            <a:r>
              <a:rPr lang="en-US" sz="3000" dirty="0"/>
              <a:t>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</a:t>
            </a:r>
            <a:r>
              <a:rPr lang="bg-BG" sz="3000" dirty="0"/>
              <a:t>тогава изберете</a:t>
            </a:r>
            <a:r>
              <a:rPr lang="en-US" sz="3000" dirty="0"/>
              <a:t> "</a:t>
            </a:r>
            <a:r>
              <a:rPr lang="en-US" sz="3000" b="1" dirty="0">
                <a:solidFill>
                  <a:schemeClr val="bg1"/>
                </a:solidFill>
              </a:rPr>
              <a:t>New Database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</a:t>
            </a:r>
            <a:r>
              <a:rPr lang="bg-BG" dirty="0"/>
              <a:t>Диаграми</a:t>
            </a:r>
            <a:r>
              <a:rPr lang="en-US" dirty="0"/>
              <a:t>: </a:t>
            </a:r>
            <a:r>
              <a:rPr lang="bg-BG" dirty="0"/>
              <a:t>Приложение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1E6AF8A-323E-489A-AAF1-550371354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984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D0C43EB-BCDC-48BA-B412-DEB48E6050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bg-BG" sz="3200" dirty="0">
                <a:solidFill>
                  <a:schemeClr val="bg2"/>
                </a:solidFill>
              </a:rPr>
              <a:t>Използвайте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клаузи, за да извличате резултати от няколко  таблици</a:t>
            </a:r>
            <a:endParaRPr lang="en-US" sz="32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bg-BG" sz="3200" dirty="0">
                <a:solidFill>
                  <a:schemeClr val="bg2"/>
                </a:solidFill>
              </a:rPr>
              <a:t>Плюсове и минуси на </a:t>
            </a:r>
            <a:r>
              <a:rPr lang="bg-BG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Каскадността</a:t>
            </a:r>
            <a:endParaRPr lang="en-US" sz="32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solidFill>
                  <a:schemeClr val="bg2"/>
                </a:solidFill>
              </a:rPr>
              <a:t>Връзките в БД се визуализират, чрез 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 Diagrams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324786D-6EFD-4C1F-B23C-DF31DA477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0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57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C81603-A0F6-4979-B768-2FB6F92C27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400" dirty="0"/>
              <a:t>Извличане на свързани данни</a:t>
            </a:r>
            <a:endParaRPr lang="en-US" sz="3400" dirty="0"/>
          </a:p>
          <a:p>
            <a:pPr marL="803583" lvl="1" indent="-514350">
              <a:lnSpc>
                <a:spcPct val="100000"/>
              </a:lnSpc>
            </a:pPr>
            <a:r>
              <a:rPr lang="bg-BG" dirty="0"/>
              <a:t>Прости</a:t>
            </a:r>
            <a:r>
              <a:rPr lang="en-US" dirty="0"/>
              <a:t> JOIN </a:t>
            </a:r>
            <a:r>
              <a:rPr lang="bg-BG" dirty="0"/>
              <a:t>изрази</a:t>
            </a:r>
            <a:endParaRPr lang="en-US" dirty="0"/>
          </a:p>
          <a:p>
            <a:pPr marL="514350" indent="-514350">
              <a:lnSpc>
                <a:spcPct val="100000"/>
              </a:lnSpc>
            </a:pPr>
            <a:r>
              <a:rPr lang="bg-BG" sz="3400" dirty="0"/>
              <a:t>Каскадни операции</a:t>
            </a:r>
            <a:endParaRPr lang="en-US" sz="3400" dirty="0"/>
          </a:p>
          <a:p>
            <a:pPr marL="966788" lvl="2" indent="-514350">
              <a:lnSpc>
                <a:spcPct val="100000"/>
              </a:lnSpc>
            </a:pPr>
            <a:r>
              <a:rPr lang="bg-BG" sz="3400" dirty="0"/>
              <a:t>Каскадно изтриване</a:t>
            </a:r>
            <a:endParaRPr lang="en-US" sz="3400" dirty="0"/>
          </a:p>
          <a:p>
            <a:pPr marL="966788" lvl="2" indent="-514350">
              <a:lnSpc>
                <a:spcPct val="100000"/>
              </a:lnSpc>
            </a:pPr>
            <a:r>
              <a:rPr lang="bg-BG" sz="3400" dirty="0"/>
              <a:t>Каскадно обновяване</a:t>
            </a:r>
            <a:endParaRPr lang="en-US" sz="3400" dirty="0"/>
          </a:p>
          <a:p>
            <a:pPr marL="514350" indent="-514350">
              <a:lnSpc>
                <a:spcPct val="100000"/>
              </a:lnSpc>
            </a:pPr>
            <a:r>
              <a:rPr lang="en-US" sz="3400" dirty="0"/>
              <a:t>E/R </a:t>
            </a:r>
            <a:r>
              <a:rPr lang="bg-BG" sz="3400" dirty="0"/>
              <a:t>Диаграми</a:t>
            </a:r>
            <a:endParaRPr lang="en-US" sz="3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FC825D-1341-4C6C-A691-154AFCF4A4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02F6083-8FF4-4FAD-8724-5291D17A70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Извличане на свързани данни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1A0E95-C13D-4AAD-8002-8EA526DC4A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прости</a:t>
            </a:r>
            <a:r>
              <a:rPr lang="en-GB" dirty="0"/>
              <a:t> JOIN </a:t>
            </a:r>
            <a:r>
              <a:rPr lang="bg-BG" dirty="0"/>
              <a:t>изрази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2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клаузата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, </a:t>
            </a:r>
            <a:r>
              <a:rPr lang="bg-BG" dirty="0"/>
              <a:t>можем да извлечем данни от две таблици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</a:t>
            </a:r>
            <a:r>
              <a:rPr lang="bg-BG" dirty="0"/>
              <a:t>изисква поне две таблици и </a:t>
            </a:r>
            <a:r>
              <a:rPr lang="en-US" dirty="0"/>
              <a:t>„</a:t>
            </a:r>
            <a:r>
              <a:rPr lang="bg-BG" b="1" dirty="0">
                <a:solidFill>
                  <a:schemeClr val="bg1"/>
                </a:solidFill>
              </a:rPr>
              <a:t>свързващо условие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bg-BG" dirty="0"/>
              <a:t>изрази</a:t>
            </a:r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2" y="5486401"/>
            <a:ext cx="3011757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Свързващо условие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0C68FB2-28C5-4095-8139-E18001417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05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 err="1"/>
              <a:t>Използлвайте</a:t>
            </a:r>
            <a:r>
              <a:rPr lang="bg-BG" sz="3200" dirty="0"/>
              <a:t> БД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</a:t>
            </a:r>
            <a:r>
              <a:rPr lang="bg-BG" sz="3200" dirty="0"/>
              <a:t>Извлечете всички</a:t>
            </a:r>
            <a:r>
              <a:rPr lang="en-US" sz="3200" dirty="0"/>
              <a:t> </a:t>
            </a:r>
            <a:r>
              <a:rPr lang="bg-BG" sz="3200" dirty="0"/>
              <a:t>върхове в </a:t>
            </a:r>
            <a:r>
              <a:rPr lang="en-US" sz="3200" dirty="0"/>
              <a:t>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</a:t>
            </a:r>
            <a:r>
              <a:rPr lang="bg-BG" sz="3200" dirty="0"/>
              <a:t>планина</a:t>
            </a:r>
            <a:r>
              <a:rPr lang="en-US" sz="3200" dirty="0"/>
              <a:t>.</a:t>
            </a:r>
          </a:p>
          <a:p>
            <a:pPr lvl="1"/>
            <a:r>
              <a:rPr lang="bg-BG" sz="3000" dirty="0"/>
              <a:t>Отчета да включва името на планината, името на върха, както и височината му</a:t>
            </a:r>
            <a:endParaRPr lang="en-US" sz="3000" dirty="0"/>
          </a:p>
          <a:p>
            <a:pPr lvl="1"/>
            <a:r>
              <a:rPr lang="bg-BG" sz="3000" dirty="0"/>
              <a:t>Върховете да са </a:t>
            </a:r>
            <a:r>
              <a:rPr lang="bg-BG" sz="3000" b="1" dirty="0">
                <a:solidFill>
                  <a:schemeClr val="bg1"/>
                </a:solidFill>
              </a:rPr>
              <a:t>сортирани </a:t>
            </a:r>
            <a:r>
              <a:rPr lang="bg-BG" sz="3000" dirty="0"/>
              <a:t>по височина в намаляващ ред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Върховете в Рила</a:t>
            </a:r>
            <a:endParaRPr lang="en-US" noProof="1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15512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AEF067C-1448-4DB9-A1C9-7E98F241A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35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Върхове в Рила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9987" y="1419911"/>
            <a:ext cx="5760000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Селекция от няколко свързани таблици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11000" y="4056700"/>
            <a:ext cx="3133176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Свързващо условие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C3E416-52E7-4612-AC9A-A2A84CDCB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79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Каскадни операции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GB" dirty="0"/>
              <a:t>/</a:t>
            </a:r>
            <a:r>
              <a:rPr lang="bg-BG" dirty="0"/>
              <a:t>Промяна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Каскадността</a:t>
            </a:r>
            <a:r>
              <a:rPr lang="bg-BG" dirty="0"/>
              <a:t> позволява при промяна на данни в един обект, тази промяна да се приложи и при свързаните обекти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Определение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2374412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366000" y="2974430"/>
            <a:ext cx="2374412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922477" y="2915056"/>
            <a:ext cx="2126873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Каскадните операции</a:t>
            </a:r>
            <a:r>
              <a:rPr lang="en-US" dirty="0"/>
              <a:t> </a:t>
            </a:r>
            <a:r>
              <a:rPr lang="bg-BG" dirty="0"/>
              <a:t>могат да са </a:t>
            </a:r>
            <a:r>
              <a:rPr lang="bg-BG" b="1" dirty="0">
                <a:solidFill>
                  <a:schemeClr val="bg1"/>
                </a:solidFill>
              </a:rPr>
              <a:t>Изтриване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Свързаните обекти са </a:t>
            </a:r>
            <a:r>
              <a:rPr lang="bg-BG" b="1" dirty="0">
                <a:solidFill>
                  <a:schemeClr val="bg1"/>
                </a:solidFill>
              </a:rPr>
              <a:t>безсмислени</a:t>
            </a:r>
            <a:r>
              <a:rPr lang="en-US" dirty="0"/>
              <a:t> </a:t>
            </a:r>
            <a:r>
              <a:rPr lang="bg-BG" dirty="0"/>
              <a:t>без</a:t>
            </a:r>
            <a:r>
              <a:rPr lang="en-US" dirty="0"/>
              <a:t> „</a:t>
            </a:r>
            <a:r>
              <a:rPr lang="bg-BG" dirty="0"/>
              <a:t>основните</a:t>
            </a:r>
            <a:r>
              <a:rPr lang="en-US" dirty="0"/>
              <a:t>" </a:t>
            </a:r>
            <a:r>
              <a:rPr lang="bg-BG" dirty="0"/>
              <a:t>обекти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Не</a:t>
            </a:r>
            <a:r>
              <a:rPr lang="en-US" dirty="0"/>
              <a:t> </a:t>
            </a: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Изпълнявате </a:t>
            </a:r>
            <a:r>
              <a:rPr lang="en-US" dirty="0"/>
              <a:t>„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Обектите са </a:t>
            </a:r>
            <a:r>
              <a:rPr lang="bg-BG" b="1" dirty="0">
                <a:solidFill>
                  <a:schemeClr val="bg1"/>
                </a:solidFill>
              </a:rPr>
              <a:t>маркирани</a:t>
            </a:r>
            <a:r>
              <a:rPr lang="en-US" dirty="0"/>
              <a:t> </a:t>
            </a:r>
            <a:r>
              <a:rPr lang="bg-BG" dirty="0"/>
              <a:t>като изтрити</a:t>
            </a:r>
            <a:r>
              <a:rPr lang="en-US" dirty="0"/>
              <a:t> (</a:t>
            </a:r>
            <a:r>
              <a:rPr lang="bg-BG" dirty="0"/>
              <a:t>но не са в действителност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 по – сложни релации</a:t>
            </a:r>
            <a:r>
              <a:rPr lang="en-US" dirty="0"/>
              <a:t>, </a:t>
            </a:r>
            <a:r>
              <a:rPr lang="bg-BG" dirty="0"/>
              <a:t>каскадното изтриване няма да работи с </a:t>
            </a:r>
            <a:r>
              <a:rPr lang="bg-BG" b="1" dirty="0">
                <a:solidFill>
                  <a:schemeClr val="bg1"/>
                </a:solidFill>
              </a:rPr>
              <a:t>кръгови</a:t>
            </a:r>
            <a:r>
              <a:rPr lang="en-US" dirty="0"/>
              <a:t> </a:t>
            </a:r>
            <a:r>
              <a:rPr lang="bg-BG" dirty="0"/>
              <a:t>референции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8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1092</Words>
  <Application>Microsoft Office PowerPoint</Application>
  <PresentationFormat>Широк екран</PresentationFormat>
  <Paragraphs>184</Paragraphs>
  <Slides>20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Каскадни операции и E/R Диаграми</vt:lpstr>
      <vt:lpstr>Съдържание</vt:lpstr>
      <vt:lpstr>Извличане на свързани данни</vt:lpstr>
      <vt:lpstr>JOIN изрази</vt:lpstr>
      <vt:lpstr>Задача: Върховете в Рила</vt:lpstr>
      <vt:lpstr>Решение: Върхове в Рила</vt:lpstr>
      <vt:lpstr>Каскадни операции</vt:lpstr>
      <vt:lpstr>Определение</vt:lpstr>
      <vt:lpstr>Каскадно Изтриване</vt:lpstr>
      <vt:lpstr>Каскадна Промяна</vt:lpstr>
      <vt:lpstr>Каскадно Изтриване: Пример</vt:lpstr>
      <vt:lpstr>Каскадна промяна: Пример</vt:lpstr>
      <vt:lpstr>E/R Диаграми</vt:lpstr>
      <vt:lpstr>Релационна схема</vt:lpstr>
      <vt:lpstr>SSMS E/R Диаграми: Приложение</vt:lpstr>
      <vt:lpstr>SSMS E/R Диаграма</vt:lpstr>
      <vt:lpstr>Обобщение</vt:lpstr>
      <vt:lpstr>Въпроси?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13</cp:revision>
  <dcterms:created xsi:type="dcterms:W3CDTF">2018-05-23T13:08:44Z</dcterms:created>
  <dcterms:modified xsi:type="dcterms:W3CDTF">2021-08-28T16:41:34Z</dcterms:modified>
  <cp:category>db;databases;sql;programming;computer programming;software development</cp:category>
</cp:coreProperties>
</file>