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729" r:id="rId2"/>
    <p:sldId id="730" r:id="rId3"/>
    <p:sldId id="732" r:id="rId4"/>
    <p:sldId id="767" r:id="rId5"/>
    <p:sldId id="769" r:id="rId6"/>
    <p:sldId id="734" r:id="rId7"/>
    <p:sldId id="735" r:id="rId8"/>
    <p:sldId id="736" r:id="rId9"/>
    <p:sldId id="737" r:id="rId10"/>
    <p:sldId id="738" r:id="rId11"/>
    <p:sldId id="739" r:id="rId12"/>
    <p:sldId id="742" r:id="rId13"/>
    <p:sldId id="740" r:id="rId14"/>
    <p:sldId id="741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28" r:id="rId25"/>
    <p:sldId id="401" r:id="rId26"/>
    <p:sldId id="685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301B4A-4B97-4ABB-A2CE-7D39810ECFE8}">
          <p14:sldIdLst>
            <p14:sldId id="729"/>
            <p14:sldId id="730"/>
          </p14:sldIdLst>
        </p14:section>
        <p14:section name="Functions in SQL" id="{0EC4FD32-4E64-48EB-94CF-B59DF67FECB8}">
          <p14:sldIdLst>
            <p14:sldId id="732"/>
            <p14:sldId id="767"/>
            <p14:sldId id="769"/>
          </p14:sldIdLst>
        </p14:section>
        <p14:section name="String Functions" id="{2BCEABF6-261D-46BC-8006-FE76C8FABB93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E69212F1-01CC-4DAA-8D5D-BB7A6D22AEC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Conclusion" id="{A2C82C3C-BBE8-4E65-9315-5CB66193BF2C}">
          <p14:sldIdLst>
            <p14:sldId id="728"/>
            <p14:sldId id="401"/>
            <p14:sldId id="685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3879" autoAdjust="0"/>
  </p:normalViewPr>
  <p:slideViewPr>
    <p:cSldViewPr showGuides="1">
      <p:cViewPr varScale="1">
        <p:scale>
          <a:sx n="47" d="100"/>
          <a:sy n="47" d="100"/>
        </p:scale>
        <p:origin x="72" y="5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68A34-DE21-445A-B2D3-706DD53F0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1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2123C4-BD65-4C02-A276-87C5453906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22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61B11FD-9E2F-47E9-B57C-89227C598A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6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BC18B9-84D4-4E76-A602-0198C673CF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19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896B14F-8CA9-4A64-A04C-9881DDA26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862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81420A-A01F-49DF-8513-286232A378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0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9D8E3B-849F-4CC1-9835-D0F691243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21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bg-BG" sz="2800" dirty="0"/>
              <a:t>Математически и текстови функции в</a:t>
            </a:r>
            <a:r>
              <a:rPr lang="en-US" sz="2800" dirty="0"/>
              <a:t>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</a:t>
            </a:r>
            <a:r>
              <a:rPr lang="bg-BG" dirty="0"/>
              <a:t>премахва интервалите от лявата или дясната страна низ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</a:t>
            </a:r>
            <a:r>
              <a:rPr lang="bg-BG" dirty="0"/>
              <a:t>брои символите в низ</a:t>
            </a:r>
            <a:br>
              <a:rPr lang="en-US" dirty="0"/>
            </a:br>
            <a:br>
              <a:rPr lang="bg-BG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</a:t>
            </a:r>
            <a:r>
              <a:rPr lang="bg-BG" dirty="0"/>
              <a:t>връща броя на използваните байтове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(4)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944235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6742" y="2124000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970472A-E039-4695-92FF-C8AB232CC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37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</a:t>
            </a:r>
            <a:r>
              <a:rPr lang="bg-BG" dirty="0"/>
              <a:t>извлича съответния брой знаци в началото или края на символен низ</a:t>
            </a:r>
          </a:p>
          <a:p>
            <a:pPr marL="0" indent="0">
              <a:buClr>
                <a:schemeClr val="tx1"/>
              </a:buCl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 name </a:t>
            </a:r>
            <a:r>
              <a:rPr lang="bg-BG" b="1" dirty="0">
                <a:solidFill>
                  <a:schemeClr val="bg1"/>
                </a:solidFill>
              </a:rPr>
              <a:t>съкратено</a:t>
            </a:r>
            <a:r>
              <a:rPr lang="en-US" dirty="0"/>
              <a:t> (</a:t>
            </a:r>
            <a:r>
              <a:rPr lang="bg-BG" dirty="0"/>
              <a:t>първите</a:t>
            </a:r>
            <a:r>
              <a:rPr lang="en-US" dirty="0"/>
              <a:t> 3 </a:t>
            </a:r>
            <a:r>
              <a:rPr lang="bg-BG" dirty="0"/>
              <a:t>букви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71529FB-B16B-4905-9D5E-89E16C13C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02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</a:t>
            </a:r>
            <a:r>
              <a:rPr lang="bg-BG" dirty="0"/>
              <a:t>променя регистъра на буквите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</a:t>
            </a:r>
            <a:r>
              <a:rPr lang="bg-BG" dirty="0"/>
              <a:t>обръща реда на знаците в низ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</a:t>
            </a:r>
            <a:r>
              <a:rPr lang="bg-BG" dirty="0"/>
              <a:t>повтаря низ, съответния брой пъти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</a:t>
            </a:r>
            <a:r>
              <a:rPr lang="bg-BG" dirty="0"/>
              <a:t>форматира стойност с валиден</a:t>
            </a:r>
            <a:r>
              <a:rPr lang="en-US" dirty="0"/>
              <a:t> .NET </a:t>
            </a:r>
            <a:r>
              <a:rPr lang="bg-BG" dirty="0"/>
              <a:t>форматиращ низ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AED502C-5C89-4909-8356-B5056D467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6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Нашата БД съдържа детайли за кредитни карти на клиенти</a:t>
            </a:r>
            <a:endParaRPr lang="en-US" dirty="0"/>
          </a:p>
          <a:p>
            <a:r>
              <a:rPr lang="bg-BG" dirty="0"/>
              <a:t>Създайте обобщение без да разкривате серийните номера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Маскиране номера на карти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1ACE06-2A75-43F1-8840-FAE9552A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Разкриваме първите 6 цифри и маскираме останалите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bg-BG" dirty="0"/>
              <a:t>Бонус</a:t>
            </a:r>
            <a:r>
              <a:rPr lang="en-US" dirty="0"/>
              <a:t> – </a:t>
            </a:r>
            <a:r>
              <a:rPr lang="bg-BG" dirty="0"/>
              <a:t>създайте изглед</a:t>
            </a:r>
            <a:r>
              <a:rPr lang="en-US" dirty="0"/>
              <a:t> </a:t>
            </a:r>
            <a:r>
              <a:rPr lang="bg-BG" dirty="0"/>
              <a:t>за използване от клиентите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Маскиране номера на карти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9B90CB-5F95-4F16-9E38-913B16041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3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</a:t>
            </a:r>
            <a:r>
              <a:rPr lang="bg-BG" dirty="0"/>
              <a:t>намира специфичен </a:t>
            </a:r>
            <a:r>
              <a:rPr lang="bg-BG" dirty="0" err="1"/>
              <a:t>подниз</a:t>
            </a:r>
            <a:r>
              <a:rPr lang="bg-BG" dirty="0"/>
              <a:t> (</a:t>
            </a:r>
            <a:r>
              <a:rPr lang="en-US" dirty="0"/>
              <a:t>pattern)</a:t>
            </a:r>
            <a:r>
              <a:rPr lang="bg-BG" dirty="0"/>
              <a:t> в низ</a:t>
            </a:r>
          </a:p>
          <a:p>
            <a:pPr marL="0" indent="0">
              <a:buClr>
                <a:schemeClr val="tx1"/>
              </a:buCl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</a:t>
            </a:r>
            <a:r>
              <a:rPr lang="bg-BG" dirty="0"/>
              <a:t>вмъква </a:t>
            </a:r>
            <a:r>
              <a:rPr lang="bg-BG" dirty="0" err="1"/>
              <a:t>подниз</a:t>
            </a:r>
            <a:r>
              <a:rPr lang="bg-BG" dirty="0"/>
              <a:t> от конкретна позиция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81000" y="1848440"/>
            <a:ext cx="4137812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 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знаци за изтриване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A293BB-FD18-4F8A-A0E8-E1295F767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5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Аритметика</a:t>
            </a:r>
            <a:r>
              <a:rPr lang="en-GB" dirty="0"/>
              <a:t>, PI, ABS, ROUND,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поддържа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основни аритметични операции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Намерете лицето на триъгълник с дадена страна и височина към нея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функции </a:t>
            </a:r>
            <a:r>
              <a:rPr lang="en-US" dirty="0"/>
              <a:t>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5184000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3052350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FC71D6D-660B-4105-B814-FB1A79009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6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</a:t>
            </a:r>
            <a:r>
              <a:rPr lang="bg-BG" dirty="0"/>
              <a:t>връща стойността на </a:t>
            </a:r>
            <a:r>
              <a:rPr lang="bg-BG" dirty="0" err="1"/>
              <a:t>Пи</a:t>
            </a:r>
            <a:r>
              <a:rPr lang="bg-BG" dirty="0"/>
              <a:t> като </a:t>
            </a:r>
            <a:r>
              <a:rPr lang="en-US" dirty="0"/>
              <a:t>float (15 –</a:t>
            </a:r>
            <a:r>
              <a:rPr lang="bg-BG" dirty="0"/>
              <a:t>знака точност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</a:t>
            </a:r>
            <a:r>
              <a:rPr lang="bg-BG" dirty="0"/>
              <a:t>абсолютна стойност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</a:t>
            </a:r>
            <a:r>
              <a:rPr lang="bg-BG" dirty="0"/>
              <a:t>корен квадратен </a:t>
            </a:r>
            <a:r>
              <a:rPr lang="en-US" dirty="0"/>
              <a:t>(</a:t>
            </a:r>
            <a:r>
              <a:rPr lang="bg-BG" dirty="0"/>
              <a:t>резултатът ще е</a:t>
            </a:r>
            <a:r>
              <a:rPr lang="en-US" dirty="0"/>
              <a:t>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</a:t>
            </a:r>
            <a:r>
              <a:rPr lang="bg-BG" dirty="0"/>
              <a:t>повдига на втора степен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функции </a:t>
            </a:r>
            <a:r>
              <a:rPr lang="en-US" dirty="0"/>
              <a:t>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7555829-EEAC-41B2-8608-F3F06C46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6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Намерете дължината на отсечка, ако са дадени координатите на крайните й точки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Дължина на линия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72194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242235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A843615A-EE06-411E-801A-B2100FA37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Функции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Функции за работа със </a:t>
            </a:r>
            <a:r>
              <a:rPr lang="en-US" dirty="0"/>
              <a:t>String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Математически функции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074473-3297-4B8E-A89B-0769364B2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</a:t>
            </a:r>
            <a:r>
              <a:rPr lang="bg-BG" dirty="0"/>
              <a:t>повдига число на дадена степен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</a:t>
            </a:r>
            <a:r>
              <a:rPr lang="bg-BG" dirty="0"/>
              <a:t>задава желаната точност при закръгляне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</a:t>
            </a:r>
            <a:r>
              <a:rPr lang="bg-BG" dirty="0"/>
              <a:t>връща най – близкото цяло число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функции </a:t>
            </a:r>
            <a:r>
              <a:rPr lang="en-US" dirty="0"/>
              <a:t>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8AA6B3AD-F601-45CB-8264-DD6007F9B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5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Изчислете нужния брой палети, за да доставите всяка стока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</a:t>
            </a:r>
            <a:r>
              <a:rPr lang="bg-BG" dirty="0"/>
              <a:t>- елементи в един кашон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– </a:t>
            </a:r>
            <a:r>
              <a:rPr lang="bg-BG" dirty="0"/>
              <a:t>кашони в един палет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Палети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8783A8A0-551A-46F4-851C-25CFBA3F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3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Понеже не можем да използваме половин кашон или половин палет, трябва да закръглим към по – голямото цяло число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Палети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882348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416141-49F9-4467-A340-EE374F447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</a:t>
            </a:r>
            <a:r>
              <a:rPr lang="bg-BG" dirty="0"/>
              <a:t>връща</a:t>
            </a:r>
            <a:r>
              <a:rPr lang="en-US" dirty="0"/>
              <a:t> 1, -1 </a:t>
            </a:r>
            <a:r>
              <a:rPr lang="bg-BG" dirty="0"/>
              <a:t>или</a:t>
            </a:r>
            <a:r>
              <a:rPr lang="en-US" dirty="0"/>
              <a:t> 0, </a:t>
            </a:r>
            <a:r>
              <a:rPr lang="bg-BG" dirty="0"/>
              <a:t>в зависимост от знака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</a:t>
            </a:r>
            <a:r>
              <a:rPr lang="bg-BG" dirty="0"/>
              <a:t>връща произволно реално число (</a:t>
            </a:r>
            <a:r>
              <a:rPr lang="en-US" dirty="0"/>
              <a:t>float</a:t>
            </a:r>
            <a:r>
              <a:rPr lang="bg-BG" dirty="0"/>
              <a:t>) в интервала</a:t>
            </a:r>
            <a:r>
              <a:rPr lang="en-US" dirty="0"/>
              <a:t> [0, 1]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Ако не се укаже </a:t>
            </a:r>
            <a:r>
              <a:rPr lang="en-US" dirty="0"/>
              <a:t>seed, </a:t>
            </a:r>
            <a:r>
              <a:rPr lang="bg-BG" dirty="0"/>
              <a:t>ще се зададе случайно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функции </a:t>
            </a:r>
            <a:r>
              <a:rPr lang="en-US" dirty="0"/>
              <a:t>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223844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8668DD43-4329-45D0-9858-CAEDF36E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bg2"/>
                </a:solidFill>
              </a:rPr>
              <a:t>Разнообразни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вградени функции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bg2"/>
                </a:solidFill>
              </a:rPr>
              <a:t>Функции за работа със стрингове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dirty="0" err="1">
                <a:solidFill>
                  <a:schemeClr val="bg2"/>
                </a:solidFill>
              </a:rPr>
              <a:t>т.н</a:t>
            </a:r>
            <a:r>
              <a:rPr lang="en-US" sz="3000" dirty="0">
                <a:solidFill>
                  <a:schemeClr val="bg2"/>
                </a:solidFill>
              </a:rPr>
              <a:t>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schemeClr val="bg2"/>
                </a:solidFill>
              </a:rPr>
              <a:t>Математически функции </a:t>
            </a:r>
            <a:r>
              <a:rPr lang="en-US" sz="3200" dirty="0">
                <a:solidFill>
                  <a:schemeClr val="bg2"/>
                </a:solidFill>
              </a:rPr>
              <a:t>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bg-BG" sz="3000" dirty="0">
                <a:solidFill>
                  <a:schemeClr val="bg2"/>
                </a:solidFill>
              </a:rPr>
              <a:t> и т.н.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0B9FB93-0D52-4648-A913-9A0B60D03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2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04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D5DAC4-74A7-4C27-947D-C173E35547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Общ преглед</a:t>
            </a:r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1121144"/>
            <a:ext cx="10170000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 err="1">
                <a:solidFill>
                  <a:schemeClr val="bg1"/>
                </a:solidFill>
              </a:rPr>
              <a:t>Агрегиращи</a:t>
            </a:r>
            <a:r>
              <a:rPr lang="bg-BG" sz="3200" b="1" dirty="0">
                <a:solidFill>
                  <a:schemeClr val="bg1"/>
                </a:solidFill>
              </a:rPr>
              <a:t> функции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Извършват изчисления върху набор от стойности и връщат единична стойност като резултат</a:t>
            </a:r>
            <a:endParaRPr lang="en-US" sz="2800" dirty="0"/>
          </a:p>
          <a:p>
            <a:pPr lvl="1"/>
            <a:r>
              <a:rPr lang="bg-BG" sz="2800" dirty="0"/>
              <a:t>Примери</a:t>
            </a:r>
            <a:r>
              <a:rPr lang="en-US" sz="2800" dirty="0"/>
              <a:t>: AVG, COUNT, MIN, MAX, SUM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Аналитични функции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Изчисляват обобщена стойност въз основа на група редове</a:t>
            </a:r>
          </a:p>
          <a:p>
            <a:pPr lvl="1"/>
            <a:r>
              <a:rPr lang="bg-BG" sz="2800" dirty="0"/>
              <a:t>За разлика от </a:t>
            </a:r>
            <a:r>
              <a:rPr lang="bg-BG" sz="2800" dirty="0" err="1"/>
              <a:t>агрегиращите</a:t>
            </a:r>
            <a:r>
              <a:rPr lang="bg-BG" sz="2800" dirty="0"/>
              <a:t>, аналитичните могат да върнат няколко реда като резултат за всяка група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0E731-F844-4DFC-81D5-96D90D36D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Функции за класиране
</a:t>
            </a:r>
            <a:r>
              <a:rPr lang="bg-BG" sz="2800" dirty="0"/>
              <a:t>Връща класираща стойност за всеки ред в дял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bg-BG" sz="2800" noProof="1"/>
              <a:t>Връща обект, който може да се изпозлва като таблични референции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Скаларни функции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/>
              <a:t>Действат върху единична стойност и връщат единична стойност. </a:t>
            </a:r>
            <a:r>
              <a:rPr lang="ru-RU" sz="2800" dirty="0" err="1"/>
              <a:t>Могат</a:t>
            </a:r>
            <a:r>
              <a:rPr lang="ru-RU" sz="2800" dirty="0"/>
              <a:t> да се </a:t>
            </a:r>
            <a:r>
              <a:rPr lang="ru-RU" sz="2800" dirty="0" err="1"/>
              <a:t>използват</a:t>
            </a:r>
            <a:r>
              <a:rPr lang="ru-RU" sz="2800" dirty="0"/>
              <a:t>, </a:t>
            </a:r>
            <a:r>
              <a:rPr lang="ru-RU" sz="2800" dirty="0" err="1"/>
              <a:t>където</a:t>
            </a:r>
            <a:r>
              <a:rPr lang="ru-RU" sz="2800" dirty="0"/>
              <a:t> е валиден </a:t>
            </a:r>
            <a:r>
              <a:rPr lang="ru-RU" sz="2800" dirty="0" err="1"/>
              <a:t>израз</a:t>
            </a:r>
            <a:endParaRPr lang="en-US" sz="2800" dirty="0"/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E2404F-5ABC-4F1A-851E-DBD0FC3FC4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A84BDB-1BD2-4EFA-B394-5E5208C155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904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Конкатенация/слепване</a:t>
            </a:r>
            <a:r>
              <a:rPr lang="en-US" dirty="0"/>
              <a:t> – </a:t>
            </a:r>
            <a:r>
              <a:rPr lang="bg-BG" dirty="0"/>
              <a:t>обединява стрингове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</a:t>
            </a:r>
            <a:r>
              <a:rPr lang="bg-BG" dirty="0"/>
              <a:t>заменя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</a:t>
            </a:r>
            <a:r>
              <a:rPr lang="bg-BG" dirty="0"/>
              <a:t>стойностите с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bg-BG" dirty="0"/>
              <a:t>обединява стрингове със сепаратор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CE654C-1B40-4703-9CF5-21E408080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5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</a:t>
            </a:r>
            <a:r>
              <a:rPr lang="bg-BG" dirty="0"/>
              <a:t>извлича част от стринг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извличане на кратко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обобщение</a:t>
            </a:r>
            <a:r>
              <a:rPr lang="en-US" dirty="0"/>
              <a:t> </a:t>
            </a:r>
            <a:r>
              <a:rPr lang="bg-BG" dirty="0"/>
              <a:t>върху статия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en-US" dirty="0"/>
              <a:t>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A4627E-2625-4F29-8FCA-E0658FE3A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4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</a:t>
            </a:r>
            <a:r>
              <a:rPr lang="bg-BG" dirty="0"/>
              <a:t>заменя един низ с друг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b="1" dirty="0">
                <a:solidFill>
                  <a:schemeClr val="bg1"/>
                </a:solidFill>
              </a:rPr>
              <a:t>цензурирайте</a:t>
            </a:r>
            <a:r>
              <a:rPr lang="en-US" dirty="0"/>
              <a:t> </a:t>
            </a:r>
            <a:r>
              <a:rPr lang="bg-BG" dirty="0"/>
              <a:t>думата кръв от всички имена на албуми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за работа със </a:t>
            </a:r>
            <a:r>
              <a:rPr lang="en-GB" dirty="0"/>
              <a:t>String</a:t>
            </a:r>
            <a:r>
              <a:rPr lang="bg-BG" dirty="0"/>
              <a:t> </a:t>
            </a:r>
            <a:r>
              <a:rPr lang="en-US" dirty="0"/>
              <a:t>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07800" y="4727427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4EBDA7-1EC2-4766-AD2D-A9AC363AD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1418</Words>
  <Application>Microsoft Office PowerPoint</Application>
  <PresentationFormat>Широк екран</PresentationFormat>
  <Paragraphs>247</Paragraphs>
  <Slides>27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Вградени функции</vt:lpstr>
      <vt:lpstr>Съдържание</vt:lpstr>
      <vt:lpstr>Общ преглед</vt:lpstr>
      <vt:lpstr>SQL Функции</vt:lpstr>
      <vt:lpstr>SQL Функции</vt:lpstr>
      <vt:lpstr>Функции за работа със String</vt:lpstr>
      <vt:lpstr>Функции за работа със String (1)</vt:lpstr>
      <vt:lpstr>Функции за работа със String (2)</vt:lpstr>
      <vt:lpstr>Функции за работа със String (3)</vt:lpstr>
      <vt:lpstr>Функции за работа със String (4)</vt:lpstr>
      <vt:lpstr>Функции за работа със String (5)</vt:lpstr>
      <vt:lpstr>Функции за работа със String (6)</vt:lpstr>
      <vt:lpstr>Задача: Маскиране номера на карти</vt:lpstr>
      <vt:lpstr>Решение: Маскиране номера на карти</vt:lpstr>
      <vt:lpstr>Функции за работа със String (7)</vt:lpstr>
      <vt:lpstr>Аритметика, PI, ABS, ROUND, Etc.</vt:lpstr>
      <vt:lpstr>Математически функции (1)</vt:lpstr>
      <vt:lpstr>Математически функции (2)</vt:lpstr>
      <vt:lpstr>Пример: Дължина на линия</vt:lpstr>
      <vt:lpstr>Математически функции (3)</vt:lpstr>
      <vt:lpstr>Задача: Палети</vt:lpstr>
      <vt:lpstr>Решение: Палети</vt:lpstr>
      <vt:lpstr>Математически функции (4)</vt:lpstr>
      <vt:lpstr>Обобщение</vt:lpstr>
      <vt:lpstr>Въпроси?</vt:lpstr>
      <vt:lpstr>Лиценз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10</cp:revision>
  <dcterms:created xsi:type="dcterms:W3CDTF">2018-05-23T13:08:44Z</dcterms:created>
  <dcterms:modified xsi:type="dcterms:W3CDTF">2021-08-29T11:05:12Z</dcterms:modified>
  <cp:category>db;databases;sql;programming;computer programming;software development</cp:category>
</cp:coreProperties>
</file>