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729" r:id="rId2"/>
    <p:sldId id="730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73" r:id="rId12"/>
    <p:sldId id="760" r:id="rId13"/>
    <p:sldId id="764" r:id="rId14"/>
    <p:sldId id="761" r:id="rId15"/>
    <p:sldId id="762" r:id="rId16"/>
    <p:sldId id="763" r:id="rId17"/>
    <p:sldId id="728" r:id="rId18"/>
    <p:sldId id="401" r:id="rId19"/>
    <p:sldId id="685" r:id="rId20"/>
    <p:sldId id="4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341D01-89B3-4CFB-B407-3831D95B3143}">
          <p14:sldIdLst>
            <p14:sldId id="729"/>
            <p14:sldId id="730"/>
          </p14:sldIdLst>
        </p14:section>
        <p14:section name="Date Functions" id="{78D6F9A6-11CE-4A0C-B2C3-543E4B99CC86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EC886D21-A6F6-46E5-8175-CBCD7EE2CDE2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C423FA4A-4123-4A80-BA67-93F28EA0C8C8}">
          <p14:sldIdLst>
            <p14:sldId id="761"/>
            <p14:sldId id="762"/>
            <p14:sldId id="763"/>
          </p14:sldIdLst>
        </p14:section>
        <p14:section name="Conclusion" id="{282B15E9-47C9-491A-B8C0-7AC26F64E715}">
          <p14:sldIdLst>
            <p14:sldId id="728"/>
            <p14:sldId id="401"/>
            <p14:sldId id="68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D1B56-C1F4-444B-BE7C-941C6446C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099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102E505-8D06-42B9-9543-13E11BBC0F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46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89BC26-48ED-4D41-8F75-77E2745ED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8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CA604E-D9BA-4278-873E-D833581F0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06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B4FDE6-C501-47C7-9F8D-60765EEC8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4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bg-BG" sz="2800" dirty="0"/>
              <a:t>Други функции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маски (</a:t>
            </a:r>
            <a:r>
              <a:rPr lang="en-US" sz="2800" dirty="0"/>
              <a:t>wildcards</a:t>
            </a:r>
            <a:r>
              <a:rPr lang="bg-BG" sz="2800" dirty="0"/>
              <a:t>)</a:t>
            </a:r>
            <a:r>
              <a:rPr lang="en-US" sz="2800" dirty="0"/>
              <a:t> </a:t>
            </a:r>
            <a:r>
              <a:rPr lang="bg-BG" sz="2800" dirty="0"/>
              <a:t>в</a:t>
            </a:r>
            <a:r>
              <a:rPr lang="en-US" sz="2800" dirty="0"/>
              <a:t>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2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</a:t>
            </a:r>
            <a:r>
              <a:rPr lang="bg-BG" dirty="0"/>
              <a:t>преобразуване между типовете данни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</a:t>
            </a:r>
            <a:r>
              <a:rPr lang="bg-BG" dirty="0"/>
              <a:t>заменя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стойностите с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DefaultValue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Покажете</a:t>
            </a:r>
            <a:r>
              <a:rPr lang="en-US" dirty="0"/>
              <a:t> “Not Finished” </a:t>
            </a:r>
            <a:r>
              <a:rPr lang="bg-BG" dirty="0"/>
              <a:t>за проекти без</a:t>
            </a:r>
            <a:r>
              <a:rPr lang="en-US" dirty="0"/>
              <a:t>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функции </a:t>
            </a:r>
            <a:r>
              <a:rPr lang="en-US" dirty="0"/>
              <a:t>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073CAC3-3B03-4E41-94A5-A29FC568E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6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</a:t>
            </a:r>
            <a:r>
              <a:rPr lang="ru-RU" dirty="0" err="1"/>
              <a:t>оценява</a:t>
            </a:r>
            <a:r>
              <a:rPr lang="ru-RU" dirty="0"/>
              <a:t> </a:t>
            </a:r>
            <a:r>
              <a:rPr lang="ru-RU" dirty="0" err="1"/>
              <a:t>аргументите</a:t>
            </a:r>
            <a:r>
              <a:rPr lang="ru-RU" dirty="0"/>
              <a:t> в </a:t>
            </a:r>
            <a:r>
              <a:rPr lang="ru-RU" dirty="0" err="1"/>
              <a:t>реда</a:t>
            </a:r>
            <a:r>
              <a:rPr lang="ru-RU" dirty="0"/>
              <a:t> на </a:t>
            </a:r>
            <a:r>
              <a:rPr lang="ru-RU" dirty="0" err="1"/>
              <a:t>записване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текущата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израз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първоначално</a:t>
            </a:r>
            <a:r>
              <a:rPr lang="ru-RU" dirty="0"/>
              <a:t> не е 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функции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F4B233-17EA-4A11-9E04-35B48FCF9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</a:t>
            </a:r>
            <a:r>
              <a:rPr lang="ru-RU" dirty="0" err="1"/>
              <a:t>извлича</a:t>
            </a:r>
            <a:r>
              <a:rPr lang="ru-RU" dirty="0"/>
              <a:t> само </a:t>
            </a:r>
            <a:r>
              <a:rPr lang="ru-RU" dirty="0" err="1"/>
              <a:t>конкретни</a:t>
            </a:r>
            <a:r>
              <a:rPr lang="ru-RU" dirty="0"/>
              <a:t> </a:t>
            </a:r>
            <a:r>
              <a:rPr lang="ru-RU" dirty="0" err="1"/>
              <a:t>редове</a:t>
            </a:r>
            <a:r>
              <a:rPr lang="ru-RU" dirty="0"/>
              <a:t> от </a:t>
            </a:r>
            <a:r>
              <a:rPr lang="ru-RU" dirty="0" err="1"/>
              <a:t>извадката</a:t>
            </a:r>
            <a:r>
              <a:rPr lang="ru-RU" dirty="0"/>
              <a:t> с </a:t>
            </a:r>
            <a:r>
              <a:rPr lang="ru-RU" dirty="0" err="1"/>
              <a:t>резултати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 err="1"/>
              <a:t>Изпозлва</a:t>
            </a:r>
            <a:r>
              <a:rPr lang="bg-BG" dirty="0"/>
              <a:t> се в комбинация с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bg-BG" dirty="0"/>
              <a:t>за страниране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функции </a:t>
            </a:r>
            <a:r>
              <a:rPr lang="en-US" dirty="0"/>
              <a:t>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3181025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934127"/>
            <a:ext cx="3748770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 за пропускане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877557"/>
            <a:ext cx="3748770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 за включване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3BB5B6A-49E5-4C9D-9BC7-381669C51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8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генерират</a:t>
            </a:r>
            <a:r>
              <a:rPr lang="ru-RU" dirty="0"/>
              <a:t> </a:t>
            </a:r>
            <a:r>
              <a:rPr lang="ru-RU" dirty="0" err="1"/>
              <a:t>уникални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без </a:t>
            </a:r>
            <a:r>
              <a:rPr lang="ru-RU" dirty="0" err="1"/>
              <a:t>никакви</a:t>
            </a:r>
            <a:r>
              <a:rPr lang="ru-RU" dirty="0"/>
              <a:t> пропуски, </a:t>
            </a:r>
            <a:r>
              <a:rPr lang="ru-RU" dirty="0" err="1"/>
              <a:t>дори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пропуски в </a:t>
            </a:r>
            <a:r>
              <a:rPr lang="ru-RU" dirty="0" err="1"/>
              <a:t>редицата</a:t>
            </a:r>
            <a:r>
              <a:rPr lang="ru-RU" dirty="0"/>
              <a:t> и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стойностите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, те </a:t>
            </a:r>
            <a:r>
              <a:rPr lang="ru-RU" dirty="0" err="1"/>
              <a:t>получават</a:t>
            </a:r>
            <a:r>
              <a:rPr lang="ru-RU" dirty="0"/>
              <a:t> </a:t>
            </a:r>
            <a:r>
              <a:rPr lang="ru-RU" dirty="0" err="1"/>
              <a:t>същия</a:t>
            </a:r>
            <a:r>
              <a:rPr lang="ru-RU" dirty="0"/>
              <a:t> ранг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същия</a:t>
            </a:r>
            <a:r>
              <a:rPr lang="ru-RU" dirty="0"/>
              <a:t> ранг за </a:t>
            </a:r>
            <a:r>
              <a:rPr lang="ru-RU" dirty="0" err="1"/>
              <a:t>връзки</a:t>
            </a:r>
            <a:r>
              <a:rPr lang="ru-RU" dirty="0"/>
              <a:t>, но </a:t>
            </a:r>
            <a:r>
              <a:rPr lang="ru-RU" dirty="0" err="1"/>
              <a:t>няма</a:t>
            </a:r>
            <a:r>
              <a:rPr lang="ru-RU" dirty="0"/>
              <a:t> пропуски в </a:t>
            </a:r>
            <a:r>
              <a:rPr lang="ru-RU" dirty="0" err="1"/>
              <a:t>редицата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</a:t>
            </a:r>
            <a:r>
              <a:rPr lang="ru-RU" dirty="0" err="1"/>
              <a:t>Разпространява</a:t>
            </a:r>
            <a:r>
              <a:rPr lang="ru-RU" dirty="0"/>
              <a:t> </a:t>
            </a:r>
            <a:r>
              <a:rPr lang="ru-RU" dirty="0" err="1"/>
              <a:t>редовете</a:t>
            </a:r>
            <a:r>
              <a:rPr lang="ru-RU" dirty="0"/>
              <a:t> в </a:t>
            </a:r>
            <a:r>
              <a:rPr lang="ru-RU" dirty="0" err="1"/>
              <a:t>подредени</a:t>
            </a:r>
            <a:r>
              <a:rPr lang="ru-RU" dirty="0"/>
              <a:t> </a:t>
            </a:r>
            <a:r>
              <a:rPr lang="ru-RU" dirty="0" err="1"/>
              <a:t>дялове</a:t>
            </a:r>
            <a:r>
              <a:rPr lang="ru-RU" dirty="0"/>
              <a:t> в определен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подреждане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83A93B-34CB-4462-B0D1-ED1769BF0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5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2AFF2B-7F78-45D6-B745-47CC40508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Wildcards</a:t>
            </a:r>
            <a:r>
              <a:rPr lang="bg-BG" dirty="0"/>
              <a:t>/Маски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936D47-A8AF-4D28-958A-C96F80FA91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err="1"/>
              <a:t>Избор</a:t>
            </a:r>
            <a:r>
              <a:rPr lang="ru-RU" dirty="0"/>
              <a:t> на </a:t>
            </a:r>
            <a:r>
              <a:rPr lang="ru-RU" dirty="0" err="1"/>
              <a:t>резултати</a:t>
            </a:r>
            <a:r>
              <a:rPr lang="ru-RU" dirty="0"/>
              <a:t> по частично </a:t>
            </a:r>
            <a:r>
              <a:rPr lang="ru-RU" dirty="0" err="1"/>
              <a:t>съвпадение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bg-BG" dirty="0"/>
              <a:t>се </a:t>
            </a:r>
            <a:r>
              <a:rPr lang="bg-BG" dirty="0" err="1"/>
              <a:t>изпозлват</a:t>
            </a:r>
            <a:r>
              <a:rPr lang="bg-BG" dirty="0"/>
              <a:t> с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</a:t>
            </a:r>
            <a:r>
              <a:rPr lang="bg-BG" dirty="0"/>
              <a:t>за частична филтрация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Подобни на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по-малко възможности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Намерете всички работници, чието име </a:t>
            </a:r>
            <a:r>
              <a:rPr lang="bg-BG" b="1" dirty="0">
                <a:solidFill>
                  <a:schemeClr val="bg1"/>
                </a:solidFill>
              </a:rPr>
              <a:t>започва с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4106486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835792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5E92F6E-0BB6-4343-8FED-1E2248583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9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Поддържаните знаци включват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</a:t>
            </a:r>
            <a:r>
              <a:rPr lang="bg-BG" dirty="0"/>
              <a:t>указва префикс за третиране на специални знаци като нормални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</a:t>
            </a:r>
            <a:r>
              <a:rPr lang="bg-BG" dirty="0"/>
              <a:t>символи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51293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DDB7E8-0001-4CCA-B228-0F99E1399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bg2"/>
                </a:solidFill>
              </a:rPr>
              <a:t>Функции за дати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dirty="0">
                <a:solidFill>
                  <a:schemeClr val="bg2"/>
                </a:solidFill>
              </a:rPr>
              <a:t>и </a:t>
            </a:r>
            <a:r>
              <a:rPr lang="bg-BG" sz="3000" dirty="0" err="1">
                <a:solidFill>
                  <a:schemeClr val="bg2"/>
                </a:solidFill>
              </a:rPr>
              <a:t>др</a:t>
            </a:r>
            <a:r>
              <a:rPr lang="en-US" sz="3000" dirty="0">
                <a:solidFill>
                  <a:schemeClr val="bg2"/>
                </a:solidFill>
              </a:rPr>
              <a:t>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bg2"/>
                </a:solidFill>
              </a:rPr>
              <a:t>Използвайки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ru-RU" sz="3200" dirty="0">
                <a:solidFill>
                  <a:schemeClr val="bg2"/>
                </a:solidFill>
              </a:rPr>
              <a:t>можем да получим </a:t>
            </a:r>
            <a:r>
              <a:rPr lang="ru-RU" sz="3200" dirty="0" err="1">
                <a:solidFill>
                  <a:schemeClr val="bg2"/>
                </a:solidFill>
              </a:rPr>
              <a:t>резултати</a:t>
            </a:r>
            <a:r>
              <a:rPr lang="ru-RU" sz="3200" dirty="0">
                <a:solidFill>
                  <a:schemeClr val="bg2"/>
                </a:solidFill>
              </a:rPr>
              <a:t> чрез </a:t>
            </a:r>
            <a:r>
              <a:rPr lang="ru-RU" sz="3200" dirty="0" err="1">
                <a:solidFill>
                  <a:schemeClr val="bg2"/>
                </a:solidFill>
              </a:rPr>
              <a:t>частични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низови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съвпадения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2BFA4EC-B3C8-4976-AB19-E85F0B375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9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070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Функции за дата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Други полезни функции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Маски (</a:t>
            </a:r>
            <a:r>
              <a:rPr lang="en-US" dirty="0"/>
              <a:t>Wildcards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F3CE4-01F3-4A81-8641-0F62FEC4CF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AFE458-4969-4508-BF12-C8C2E618E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</a:t>
            </a:r>
            <a:r>
              <a:rPr lang="bg-BG" dirty="0"/>
              <a:t>извлича част от дата като цяло число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Part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всяка част и формат на дата или час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За пълни инструкции вижте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дата </a:t>
            </a:r>
            <a:r>
              <a:rPr lang="en-US" dirty="0"/>
              <a:t>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D196A07-5FF3-4990-BAB5-CAB83FE6A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14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Подгответе обобщени данни за продажбите, като покажете </a:t>
            </a:r>
            <a:r>
              <a:rPr lang="ru-RU" dirty="0" err="1"/>
              <a:t>годишно</a:t>
            </a:r>
            <a:r>
              <a:rPr lang="ru-RU" dirty="0"/>
              <a:t> </a:t>
            </a:r>
            <a:r>
              <a:rPr lang="ru-RU" dirty="0" err="1"/>
              <a:t>тримесечие</a:t>
            </a:r>
            <a:r>
              <a:rPr lang="ru-RU" dirty="0"/>
              <a:t>, </a:t>
            </a:r>
            <a:r>
              <a:rPr lang="ru-RU" dirty="0" err="1"/>
              <a:t>месец</a:t>
            </a:r>
            <a:r>
              <a:rPr lang="ru-RU" dirty="0"/>
              <a:t>, година и </a:t>
            </a:r>
            <a:r>
              <a:rPr lang="ru-RU" dirty="0" err="1"/>
              <a:t>ден</a:t>
            </a:r>
            <a:r>
              <a:rPr lang="ru-RU" dirty="0"/>
              <a:t> на </a:t>
            </a:r>
            <a:r>
              <a:rPr lang="ru-RU" dirty="0" err="1"/>
              <a:t>продажба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Тримесечен отчет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D936785-D3A0-411D-8DA3-233198042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7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</a:t>
            </a:r>
            <a:r>
              <a:rPr lang="bg-BG" dirty="0"/>
              <a:t>за да получите съответните части от датата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Този израз може да бъде полезен като Изглед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Тримесечен отчет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377078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6E9768-6440-4F2B-BA7B-7FAA5912A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</a:t>
            </a:r>
            <a:r>
              <a:rPr lang="bg-BG" dirty="0"/>
              <a:t>намира разликата между две дати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bg-BG" dirty="0"/>
              <a:t>може да бъде </a:t>
            </a:r>
            <a:r>
              <a:rPr lang="bg-BG" b="1" dirty="0">
                <a:solidFill>
                  <a:schemeClr val="bg1"/>
                </a:solidFill>
              </a:rPr>
              <a:t>всяка част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формат</a:t>
            </a:r>
            <a:r>
              <a:rPr lang="en-US" dirty="0"/>
              <a:t> </a:t>
            </a:r>
            <a:r>
              <a:rPr lang="bg-BG" dirty="0"/>
              <a:t>от дата или час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 err="1"/>
              <a:t>Извлечета</a:t>
            </a:r>
            <a:r>
              <a:rPr lang="bg-BG" dirty="0"/>
              <a:t> стажа на служителите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дата </a:t>
            </a:r>
            <a:r>
              <a:rPr lang="en-US" dirty="0"/>
              <a:t>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AA6631E-CD72-4314-916D-4BEA35DCC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4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</a:t>
            </a:r>
            <a:r>
              <a:rPr lang="bg-BG" dirty="0"/>
              <a:t>връща низово представяне на съответната част от датата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</a:t>
            </a:r>
            <a:r>
              <a:rPr lang="bg-BG" dirty="0"/>
              <a:t>извършва пресмятане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bg-BG" dirty="0"/>
              <a:t>може да бъде </a:t>
            </a:r>
            <a:r>
              <a:rPr lang="bg-BG" b="1" dirty="0">
                <a:solidFill>
                  <a:schemeClr val="bg1"/>
                </a:solidFill>
              </a:rPr>
              <a:t>всяка част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формат</a:t>
            </a:r>
            <a:r>
              <a:rPr lang="en-US" dirty="0"/>
              <a:t> </a:t>
            </a:r>
            <a:r>
              <a:rPr lang="bg-BG" dirty="0"/>
              <a:t>на дата или час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текущата</a:t>
            </a:r>
            <a:r>
              <a:rPr lang="ru-RU" dirty="0"/>
              <a:t> дата и час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последния</a:t>
            </a:r>
            <a:r>
              <a:rPr lang="ru-RU" dirty="0"/>
              <a:t> </a:t>
            </a:r>
            <a:r>
              <a:rPr lang="ru-RU" dirty="0" err="1"/>
              <a:t>ден</a:t>
            </a:r>
            <a:r>
              <a:rPr lang="ru-RU" dirty="0"/>
              <a:t> от </a:t>
            </a:r>
            <a:r>
              <a:rPr lang="ru-RU" dirty="0" err="1"/>
              <a:t>месеца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дата </a:t>
            </a:r>
            <a:r>
              <a:rPr lang="en-US" dirty="0"/>
              <a:t>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7400" y="2037602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3290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539235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5667A8-B73B-4975-8D85-BFF7295E2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406F817-3FA8-4EE7-A39F-715E7840AA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Други функции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4B79A7A-CB8E-41D5-9799-9A829C4E6B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CAST, CONVERT, OFFSET, FETCH</a:t>
            </a:r>
          </a:p>
        </p:txBody>
      </p:sp>
    </p:spTree>
    <p:extLst>
      <p:ext uri="{BB962C8B-B14F-4D97-AF65-F5344CB8AC3E}">
        <p14:creationId xmlns:p14="http://schemas.microsoft.com/office/powerpoint/2010/main" val="39242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991</Words>
  <Application>Microsoft Office PowerPoint</Application>
  <PresentationFormat>Широк екран</PresentationFormat>
  <Paragraphs>155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Вградени функции</vt:lpstr>
      <vt:lpstr>Съдържание</vt:lpstr>
      <vt:lpstr>GETDATE, DATEDIFF, DATEPART, Etc.</vt:lpstr>
      <vt:lpstr>Функции за дата (1)</vt:lpstr>
      <vt:lpstr>Задача: Тримесечен отчет</vt:lpstr>
      <vt:lpstr>Решение: Тримесечен отчет</vt:lpstr>
      <vt:lpstr>Функции за дата (2)</vt:lpstr>
      <vt:lpstr>Функции за дата (3)</vt:lpstr>
      <vt:lpstr>Други функции</vt:lpstr>
      <vt:lpstr>Други функции (1)</vt:lpstr>
      <vt:lpstr>Други функции (2)</vt:lpstr>
      <vt:lpstr>Други функции (3)</vt:lpstr>
      <vt:lpstr>Функции за подреждане</vt:lpstr>
      <vt:lpstr>Wildcards/Маски</vt:lpstr>
      <vt:lpstr>Използване на WHERE … LIKE</vt:lpstr>
      <vt:lpstr>Wildcard символи</vt:lpstr>
      <vt:lpstr>Обобщение</vt:lpstr>
      <vt:lpstr>Въпроси?</vt:lpstr>
      <vt:lpstr>Лиценз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11</cp:revision>
  <dcterms:created xsi:type="dcterms:W3CDTF">2018-05-23T13:08:44Z</dcterms:created>
  <dcterms:modified xsi:type="dcterms:W3CDTF">2021-08-29T13:18:06Z</dcterms:modified>
  <cp:category>db;databases;sql;programming;computer programming;software development</cp:category>
</cp:coreProperties>
</file>