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890" r:id="rId2"/>
    <p:sldId id="891" r:id="rId3"/>
    <p:sldId id="893" r:id="rId4"/>
    <p:sldId id="894" r:id="rId5"/>
    <p:sldId id="897" r:id="rId6"/>
    <p:sldId id="941" r:id="rId7"/>
    <p:sldId id="899" r:id="rId8"/>
    <p:sldId id="900" r:id="rId9"/>
    <p:sldId id="901" r:id="rId10"/>
    <p:sldId id="902" r:id="rId11"/>
    <p:sldId id="903" r:id="rId12"/>
    <p:sldId id="904" r:id="rId13"/>
    <p:sldId id="905" r:id="rId14"/>
    <p:sldId id="906" r:id="rId15"/>
    <p:sldId id="895" r:id="rId16"/>
    <p:sldId id="896" r:id="rId17"/>
    <p:sldId id="907" r:id="rId18"/>
    <p:sldId id="908" r:id="rId19"/>
    <p:sldId id="909" r:id="rId20"/>
    <p:sldId id="911" r:id="rId21"/>
    <p:sldId id="912" r:id="rId22"/>
    <p:sldId id="913" r:id="rId23"/>
    <p:sldId id="914" r:id="rId24"/>
    <p:sldId id="918" r:id="rId25"/>
    <p:sldId id="919" r:id="rId26"/>
    <p:sldId id="920" r:id="rId27"/>
    <p:sldId id="921" r:id="rId28"/>
    <p:sldId id="922" r:id="rId29"/>
    <p:sldId id="923" r:id="rId30"/>
    <p:sldId id="924" r:id="rId31"/>
    <p:sldId id="925" r:id="rId32"/>
    <p:sldId id="884" r:id="rId33"/>
    <p:sldId id="401" r:id="rId34"/>
    <p:sldId id="405" r:id="rId35"/>
    <p:sldId id="68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308D7E6-3E53-4079-B6C3-45AFD0A88565}">
          <p14:sldIdLst>
            <p14:sldId id="890"/>
            <p14:sldId id="891"/>
          </p14:sldIdLst>
        </p14:section>
        <p14:section name="Joins" id="{23C76C5C-94C9-4AA2-B371-A4BF0D54BE88}">
          <p14:sldIdLst>
            <p14:sldId id="893"/>
            <p14:sldId id="894"/>
            <p14:sldId id="897"/>
            <p14:sldId id="941"/>
            <p14:sldId id="899"/>
            <p14:sldId id="900"/>
            <p14:sldId id="901"/>
            <p14:sldId id="902"/>
            <p14:sldId id="903"/>
            <p14:sldId id="904"/>
            <p14:sldId id="905"/>
            <p14:sldId id="906"/>
            <p14:sldId id="895"/>
            <p14:sldId id="896"/>
            <p14:sldId id="907"/>
            <p14:sldId id="908"/>
            <p14:sldId id="909"/>
            <p14:sldId id="911"/>
            <p14:sldId id="912"/>
            <p14:sldId id="913"/>
            <p14:sldId id="914"/>
            <p14:sldId id="918"/>
            <p14:sldId id="919"/>
            <p14:sldId id="920"/>
            <p14:sldId id="921"/>
            <p14:sldId id="922"/>
            <p14:sldId id="923"/>
            <p14:sldId id="924"/>
            <p14:sldId id="925"/>
          </p14:sldIdLst>
        </p14:section>
        <p14:section name="Conclusion" id="{5BF37D2B-2E03-4594-9A76-577CAC2CBB85}">
          <p14:sldIdLst>
            <p14:sldId id="884"/>
            <p14:sldId id="401"/>
            <p14:sldId id="405"/>
            <p14:sldId id="6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47" d="100"/>
          <a:sy n="47" d="100"/>
        </p:scale>
        <p:origin x="72" y="80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72547-4381-4E00-A299-9A82B3CB49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6178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A7DB268-83A9-4EA0-A80E-80389F11F7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3500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Right outer joins return all the data in the second(right) table and all the data from the first(left) table that matches the join</a:t>
            </a:r>
            <a:r>
              <a:rPr lang="en-US" baseline="0" dirty="0"/>
              <a:t> conditions. If the data in the left table doesn’t match any data in the right table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91DC7E3-EC01-413C-AAC8-E53DF2185D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137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7316005-7E4E-4D80-9D21-269C38546F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5067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0B31186-B179-4F97-9D7D-2706531709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4805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503056E-CED9-4412-97F3-C156D7A1FE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0152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Cross joins create Cartesian products. This means that</a:t>
            </a:r>
            <a:r>
              <a:rPr lang="en-US" baseline="0" dirty="0"/>
              <a:t> all the rows in the left table are multiplied by all the rows in the right table. If table Employees has 2 rows and table Departments has 3 rows the result will return the multiplication – 6 rows.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8B6A59-BFC6-45A0-BE80-C639A1CB30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9658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D22744-FF43-4754-BC38-93573A9E2D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3863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24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C944453-873D-45BC-8E59-D30857DB39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02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FD42260-FF10-431D-90BF-745B1E2FB4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5180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26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12F0CF3-BA5D-4EC1-81A9-B77326F662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972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5DEDB86-4F30-4D4A-A8D7-93F1E7523C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8943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27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D19F0FE-C480-4A35-882C-EE6033B78B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8840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C2DCA-6CD4-48A7-91CC-990A469CC4A4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8CFFA9FE-766C-4833-AB85-D9F309A924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9829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C2DCA-6CD4-48A7-91CC-990A469CC4A4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3CC8AA5A-F0ED-421F-AF64-4DC3D71D79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8787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38779B8B-6449-4F2F-BF73-5686EED20B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4912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31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25ED4A3-29A6-4A37-A12E-A4034517BF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35873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952DF4-7A80-41EA-9AB7-FBEB5B3678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35744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37941F-EC3A-4281-BECB-08091CF99E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36646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755A815-2FC3-4A7D-AC91-D304A0FD6B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7606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7726EC7-1393-49B9-A262-2CD95FCCA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3411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574A424-BB6F-42F9-BB47-20ECF01339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470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BA63B-286B-46C9-B52C-1B6101BC0A03}" type="slidenum">
              <a:rPr lang="en-US"/>
              <a:pPr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Data from Multiple Tables</a:t>
            </a:r>
          </a:p>
          <a:p>
            <a:pPr lvl="1"/>
            <a:r>
              <a:rPr lang="en-US" dirty="0"/>
              <a:t>Sometimes you need to use </a:t>
            </a:r>
            <a:r>
              <a:rPr lang="en-US" dirty="0">
                <a:solidFill>
                  <a:srgbClr val="FC0128"/>
                </a:solidFill>
              </a:rPr>
              <a:t>data from more than one table</a:t>
            </a:r>
            <a:r>
              <a:rPr lang="en-US" dirty="0"/>
              <a:t>. In the slide example, the report displays data from two separate tables.</a:t>
            </a:r>
          </a:p>
          <a:p>
            <a:pPr lvl="1"/>
            <a:r>
              <a:rPr lang="en-US" dirty="0"/>
              <a:t>To produce the report, you need to link (</a:t>
            </a:r>
            <a:r>
              <a:rPr lang="en-US" b="1" dirty="0"/>
              <a:t>join</a:t>
            </a:r>
            <a:r>
              <a:rPr lang="en-US" dirty="0"/>
              <a:t>)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 and access data from both of them.</a:t>
            </a:r>
          </a:p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29EFBD1-0411-43F3-BD9A-6EBF6DA257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8194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DC064-E946-4394-A38B-3AD43C9C7D2D}" type="slidenum">
              <a:rPr lang="en-US"/>
              <a:pPr/>
              <a:t>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2B45236-D477-4706-82C7-2F39C42B11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25427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3FBFC2-8B84-4B6A-A04C-C81B35827C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6225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Inner</a:t>
            </a:r>
            <a:r>
              <a:rPr lang="en-US" baseline="0" dirty="0"/>
              <a:t> joins return only rows which exist in both tables.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42E89F0-52EF-4397-912E-E0C54F49F2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9581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811F7D3-F02D-4B38-BF95-E94547B891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157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outer joins return all the data in the first(left) table and all the data from the second(right) table that matches the join</a:t>
            </a:r>
            <a:r>
              <a:rPr lang="en-US" baseline="0" dirty="0"/>
              <a:t> conditions. If the data in the right table doesn’t match any data in the left table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C5D4256-6F1D-44CD-995D-1C7652F671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391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rtesian_product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Връзки между таблици - </a:t>
            </a:r>
            <a:r>
              <a:rPr lang="en-US" dirty="0"/>
              <a:t>JOINs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657C5D-2539-4FBB-A65D-400B7DD392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028" name="Picture 4" descr="Ð ÐµÐ·ÑÐ»ÑÐ°Ñ Ñ Ð¸Ð·Ð¾Ð±ÑÐ°Ð¶ÐµÐ½Ð¸Ðµ Ð·Ð° joins png">
            <a:extLst>
              <a:ext uri="{FF2B5EF4-FFF2-40B4-BE49-F238E27FC236}">
                <a16:creationId xmlns:a16="http://schemas.microsoft.com/office/drawing/2014/main" id="{0426237B-589C-4F15-B61B-B0B183FB7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1068480"/>
            <a:ext cx="74009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33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67001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108000" rIns="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LEFT OUTER JOIN </a:t>
            </a:r>
            <a:r>
              <a:rPr lang="en-US" sz="3200" b="1" noProof="1">
                <a:latin typeface="Consolas" panose="020B0609020204030204" pitchFamily="49" charset="0"/>
              </a:rPr>
              <a:t>Departments AS 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d.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 </a:t>
            </a:r>
            <a:r>
              <a:rPr lang="bg-BG" dirty="0"/>
              <a:t>Синтаксис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26F992F-1F5A-4407-89AA-A5696EA075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ADCDBCE-F6A3-4FB4-9A02-2CC6FA60F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000" y="2387757"/>
            <a:ext cx="3587030" cy="558487"/>
          </a:xfrm>
          <a:prstGeom prst="wedgeRoundRectCallout">
            <a:avLst>
              <a:gd name="adj1" fmla="val -58660"/>
              <a:gd name="adj2" fmla="val 14437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Таблица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BB2C2699-4D14-45C1-B577-DCB019C26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000" y="4412580"/>
            <a:ext cx="3330000" cy="576747"/>
          </a:xfrm>
          <a:prstGeom prst="wedgeRoundRectCallout">
            <a:avLst>
              <a:gd name="adj1" fmla="val 20895"/>
              <a:gd name="adj2" fmla="val -6857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Свързващо условие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598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1998" y="1795979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263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270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4977965" y="2438400"/>
            <a:ext cx="159328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7537" y="125142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13118" y="1774649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4801" y="1203024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913663" y="2895600"/>
            <a:ext cx="65758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62200" y="26339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647536" y="4568628"/>
          <a:ext cx="8763348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62201" y="4045408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913663" y="3404314"/>
            <a:ext cx="65758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62200" y="314270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082BF-F84C-4512-B977-1518E78BC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419" y="1160625"/>
            <a:ext cx="1758943" cy="1125287"/>
          </a:xfrm>
          <a:prstGeom prst="rect">
            <a:avLst/>
          </a:prstGeom>
        </p:spPr>
      </p:pic>
      <p:sp>
        <p:nvSpPr>
          <p:cNvPr id="21" name="Slide Number">
            <a:extLst>
              <a:ext uri="{FF2B5EF4-FFF2-40B4-BE49-F238E27FC236}">
                <a16:creationId xmlns:a16="http://schemas.microsoft.com/office/drawing/2014/main" id="{12D80E24-4CED-4842-AB2C-3ACCD545D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696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44932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RIGHT OUTER JOIN </a:t>
            </a:r>
            <a:r>
              <a:rPr lang="en-US" sz="3200" b="1" noProof="1">
                <a:latin typeface="Consolas" panose="020B0609020204030204" pitchFamily="49" charset="0"/>
              </a:rPr>
              <a:t>Departments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= d.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 </a:t>
            </a:r>
            <a:r>
              <a:rPr lang="bg-BG" dirty="0"/>
              <a:t>Синтаксис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DFF6287-1DCD-4769-AA5F-860CCBFFB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E73C9A72-6DE7-4F6D-9705-0CA269DC2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1899000"/>
            <a:ext cx="3587030" cy="558487"/>
          </a:xfrm>
          <a:prstGeom prst="wedgeRoundRectCallout">
            <a:avLst>
              <a:gd name="adj1" fmla="val -63212"/>
              <a:gd name="adj2" fmla="val 22039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Таблица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F17E664A-647E-45CF-A7DB-003760C3E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000" y="4390511"/>
            <a:ext cx="3330000" cy="576747"/>
          </a:xfrm>
          <a:prstGeom prst="wedgeRoundRectCallout">
            <a:avLst>
              <a:gd name="adj1" fmla="val 20895"/>
              <a:gd name="adj2" fmla="val -6857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Свързващо условие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653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1998" y="1607295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4977965" y="2220688"/>
            <a:ext cx="1593285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7537" y="1091775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13118" y="1571451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4801" y="1072396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6020636" y="2677888"/>
            <a:ext cx="55061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8800" y="241627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647536" y="4115508"/>
          <a:ext cx="8763348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8321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87171" y="3592288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17" name="Straight Arrow Connector 16"/>
          <p:cNvCxnSpPr>
            <a:endCxn id="19" idx="3"/>
          </p:cNvCxnSpPr>
          <p:nvPr/>
        </p:nvCxnSpPr>
        <p:spPr>
          <a:xfrm flipH="1">
            <a:off x="6020636" y="3186602"/>
            <a:ext cx="55061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38800" y="292499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2" name="Straight Arrow Connector 21"/>
          <p:cNvCxnSpPr>
            <a:endCxn id="12" idx="1"/>
          </p:cNvCxnSpPr>
          <p:nvPr/>
        </p:nvCxnSpPr>
        <p:spPr>
          <a:xfrm>
            <a:off x="4977964" y="2677888"/>
            <a:ext cx="66083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24574B4-E650-4DE1-ACF9-A1E3C308C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461" y="1091775"/>
            <a:ext cx="1619903" cy="1014332"/>
          </a:xfrm>
          <a:prstGeom prst="rect">
            <a:avLst/>
          </a:prstGeom>
        </p:spPr>
      </p:pic>
      <p:sp>
        <p:nvSpPr>
          <p:cNvPr id="21" name="Slide Number">
            <a:extLst>
              <a:ext uri="{FF2B5EF4-FFF2-40B4-BE49-F238E27FC236}">
                <a16:creationId xmlns:a16="http://schemas.microsoft.com/office/drawing/2014/main" id="{05D07130-D0CA-48D8-87C0-39AA975438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52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44932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FULL JOIN </a:t>
            </a:r>
            <a:r>
              <a:rPr lang="en-US" sz="3200" b="1" noProof="1">
                <a:latin typeface="Consolas" panose="020B0609020204030204" pitchFamily="49" charset="0"/>
              </a:rPr>
              <a:t>Departments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d.DepartmentID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 </a:t>
            </a:r>
            <a:r>
              <a:rPr lang="bg-BG" dirty="0"/>
              <a:t>Синтаксис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13C4331-4345-4E5C-81CD-515A9CF47F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BEE6D706-1BBE-436D-B2FA-29F4C6091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3069000"/>
            <a:ext cx="3587030" cy="558487"/>
          </a:xfrm>
          <a:prstGeom prst="wedgeRoundRectCallout">
            <a:avLst>
              <a:gd name="adj1" fmla="val -55018"/>
              <a:gd name="adj2" fmla="val 332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Таблица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753A73DA-36F5-400C-9F88-4987B2526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4405940"/>
            <a:ext cx="3330000" cy="576747"/>
          </a:xfrm>
          <a:prstGeom prst="wedgeRoundRectCallout">
            <a:avLst>
              <a:gd name="adj1" fmla="val 20895"/>
              <a:gd name="adj2" fmla="val -6857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Свързващо условие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778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Това ще създаде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  <a:hlinkClick r:id="rId2"/>
              </a:rPr>
              <a:t>Декартово произведение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Резултат</a:t>
            </a:r>
            <a:r>
              <a:rPr lang="en-US" dirty="0"/>
              <a:t>:</a:t>
            </a: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Декартово произведение - </a:t>
            </a:r>
            <a:r>
              <a:rPr lang="en-US" dirty="0"/>
              <a:t>Cartesian Product (1)</a:t>
            </a:r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3218542" y="1905000"/>
            <a:ext cx="598351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LastName, Name AS DepartmentName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</a:p>
        </p:txBody>
      </p:sp>
      <p:graphicFrame>
        <p:nvGraphicFramePr>
          <p:cNvPr id="7" name="Table 15"/>
          <p:cNvGraphicFramePr>
            <a:graphicFrameLocks noGrp="1"/>
          </p:cNvGraphicFramePr>
          <p:nvPr/>
        </p:nvGraphicFramePr>
        <p:xfrm>
          <a:off x="3911599" y="3760715"/>
          <a:ext cx="4722815" cy="2743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LastName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Gilbert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Engineering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Brown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Engineering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…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…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Gilbert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9336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Brown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818171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60B1B824-52F5-440B-AE6A-1529674FE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360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Cartesian product </a:t>
            </a:r>
            <a:r>
              <a:rPr lang="en-US" dirty="0"/>
              <a:t>is formed when: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condition </a:t>
            </a:r>
            <a:r>
              <a:rPr lang="en-US" b="1" dirty="0">
                <a:solidFill>
                  <a:schemeClr val="bg1"/>
                </a:solidFill>
              </a:rPr>
              <a:t>is omitted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condition </a:t>
            </a:r>
            <a:r>
              <a:rPr lang="en-US" b="1" dirty="0">
                <a:solidFill>
                  <a:schemeClr val="bg1"/>
                </a:solidFill>
              </a:rPr>
              <a:t>is invalid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All rows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first table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joined to all rows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second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 avoid </a:t>
            </a:r>
            <a:r>
              <a:rPr lang="en-US" dirty="0"/>
              <a:t>a Cartesian product, always 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a valid </a:t>
            </a:r>
            <a:r>
              <a:rPr lang="en-US" b="1" dirty="0">
                <a:solidFill>
                  <a:schemeClr val="bg1"/>
                </a:solidFill>
              </a:rPr>
              <a:t>join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Декартово произведение - </a:t>
            </a:r>
            <a:r>
              <a:rPr lang="en-US" dirty="0"/>
              <a:t>Cartesian Product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D31B58D-045B-4EC7-A4BE-429EA0B80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343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1998" y="1720206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4836000" y="2214000"/>
            <a:ext cx="1935000" cy="22500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7537" y="1074057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13118" y="1613023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trike="noStrike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strike="noStrike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noStrike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strike="noStrike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3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Sales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4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Marketing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5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trike="noStrike" dirty="0">
                          <a:effectLst/>
                        </a:rPr>
                        <a:t>Purchasing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4801" y="1041400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905000" y="3581400"/>
          <a:ext cx="8530862" cy="310832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07751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481637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44046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45883218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2719539950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272211098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70209" y="3048000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836000" y="2439000"/>
            <a:ext cx="1935000" cy="27000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4836000" y="2439000"/>
            <a:ext cx="1935000" cy="67500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4836000" y="2349000"/>
            <a:ext cx="1935000" cy="5400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flipV="1">
            <a:off x="4791000" y="2844000"/>
            <a:ext cx="1980000" cy="450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4836000" y="2889000"/>
            <a:ext cx="1935000" cy="3600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88423B3F-3256-4ACB-ABC1-8E78657B1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7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19200" y="2667000"/>
            <a:ext cx="9674224" cy="1228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SELECT * FROM Employees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marL="0" lvl="2">
              <a:lnSpc>
                <a:spcPct val="105000"/>
              </a:lnSpc>
            </a:pP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CROSS JOIN </a:t>
            </a:r>
            <a:r>
              <a:rPr lang="en-US" sz="3200" b="1" dirty="0">
                <a:latin typeface="Consolas" panose="020B0609020204030204" pitchFamily="49" charset="0"/>
              </a:rPr>
              <a:t>Departments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 </a:t>
            </a:r>
            <a:r>
              <a:rPr lang="bg-BG" dirty="0"/>
              <a:t>Синтаксис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39647" y="2776277"/>
            <a:ext cx="2932706" cy="787768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Таблица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429000" y="4038601"/>
            <a:ext cx="3048000" cy="585091"/>
          </a:xfrm>
          <a:prstGeom prst="wedgeRoundRectCallout">
            <a:avLst>
              <a:gd name="adj1" fmla="val 26263"/>
              <a:gd name="adj2" fmla="val -7616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Няма условие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E49E310-9785-4B9C-B438-365B9DF41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94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</a:t>
            </a:r>
            <a:r>
              <a:rPr lang="bg-BG" dirty="0"/>
              <a:t>общ преглед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772228" y="22860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2228" y="18288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772228" y="27432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772228" y="32004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772228" y="41148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96628" y="22860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496628" y="32004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496628" y="36576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496628" y="41148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cxnSp>
        <p:nvCxnSpPr>
          <p:cNvPr id="42" name="Connector: Elbow 41"/>
          <p:cNvCxnSpPr>
            <a:cxnSpLocks/>
          </p:cNvCxnSpPr>
          <p:nvPr/>
        </p:nvCxnSpPr>
        <p:spPr>
          <a:xfrm rot="16200000" flipH="1">
            <a:off x="6772728" y="3282951"/>
            <a:ext cx="12700" cy="2590800"/>
          </a:xfrm>
          <a:prstGeom prst="bentConnector3">
            <a:avLst>
              <a:gd name="adj1" fmla="val 4538031"/>
            </a:avLst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962895" y="5237491"/>
            <a:ext cx="1632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3200" dirty="0"/>
              <a:t>Релация</a:t>
            </a:r>
            <a:endParaRPr lang="en-US" sz="32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2772228" y="36576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496628" y="27432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496628" y="1828800"/>
            <a:ext cx="3810000" cy="457200"/>
            <a:chOff x="6551612" y="2133600"/>
            <a:chExt cx="3810000" cy="457200"/>
          </a:xfrm>
        </p:grpSpPr>
        <p:sp>
          <p:nvSpPr>
            <p:cNvPr id="62" name="Rectangle 6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Accounting</a:t>
              </a:r>
            </a:p>
          </p:txBody>
        </p:sp>
        <p:sp>
          <p:nvSpPr>
            <p:cNvPr id="63" name="Rectangle 6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18</a:t>
              </a:r>
            </a:p>
          </p:txBody>
        </p:sp>
      </p:grpSp>
      <p:sp>
        <p:nvSpPr>
          <p:cNvPr id="44" name="Slide Number">
            <a:extLst>
              <a:ext uri="{FF2B5EF4-FFF2-40B4-BE49-F238E27FC236}">
                <a16:creationId xmlns:a16="http://schemas.microsoft.com/office/drawing/2014/main" id="{0FE732F6-01E4-4AFA-BEEE-EF1978A8AC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8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/>
              <a:t>Връзки между таблици - </a:t>
            </a:r>
            <a:r>
              <a:rPr lang="en-US" dirty="0"/>
              <a:t>Joins</a:t>
            </a:r>
          </a:p>
          <a:p>
            <a:pPr lvl="1">
              <a:buClr>
                <a:schemeClr val="tx1"/>
              </a:buClr>
            </a:pPr>
            <a:r>
              <a:rPr lang="en-US" sz="3600" dirty="0"/>
              <a:t>Inner Joins</a:t>
            </a:r>
          </a:p>
          <a:p>
            <a:pPr lvl="1">
              <a:buClr>
                <a:schemeClr val="tx1"/>
              </a:buClr>
            </a:pPr>
            <a:r>
              <a:rPr lang="en-US" sz="3600" dirty="0"/>
              <a:t>Left, Right </a:t>
            </a:r>
            <a:r>
              <a:rPr lang="bg-BG" sz="3600" dirty="0"/>
              <a:t>и</a:t>
            </a:r>
            <a:r>
              <a:rPr lang="en-US" sz="3600" dirty="0"/>
              <a:t> Full Outer Joins</a:t>
            </a:r>
          </a:p>
          <a:p>
            <a:pPr lvl="1">
              <a:buClr>
                <a:schemeClr val="tx1"/>
              </a:buClr>
            </a:pPr>
            <a:r>
              <a:rPr lang="en-US" sz="3600" dirty="0"/>
              <a:t>Cross Joins</a:t>
            </a:r>
          </a:p>
          <a:p>
            <a:pPr marL="444500" indent="-444500">
              <a:buFontTx/>
              <a:buAutoNum type="arabicPeriod"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9480DA-268C-4B60-9BFA-8D101CAECB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8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Join </a:t>
            </a:r>
            <a:r>
              <a:rPr lang="bg-BG" sz="4000" dirty="0"/>
              <a:t>– общ преглед</a:t>
            </a:r>
            <a:r>
              <a:rPr lang="en-US" sz="4000" dirty="0"/>
              <a:t> (2)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Inner Join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539996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39996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64396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64396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64396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39996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39996" y="1828800"/>
            <a:ext cx="8534400" cy="4114800"/>
            <a:chOff x="1827212" y="1828800"/>
            <a:chExt cx="8534400" cy="4114800"/>
          </a:xfrm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6045196" y="29718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6045196" y="38862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6045196" y="52578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23369F9D-EC76-45B5-922F-A0CA90888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0" y="222104"/>
            <a:ext cx="1987306" cy="1252867"/>
          </a:xfrm>
          <a:prstGeom prst="rect">
            <a:avLst/>
          </a:prstGeom>
        </p:spPr>
      </p:pic>
      <p:sp>
        <p:nvSpPr>
          <p:cNvPr id="50" name="Slide Number">
            <a:extLst>
              <a:ext uri="{FF2B5EF4-FFF2-40B4-BE49-F238E27FC236}">
                <a16:creationId xmlns:a16="http://schemas.microsoft.com/office/drawing/2014/main" id="{3D712FBB-96E7-46A9-971F-E795330AD7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8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</a:t>
            </a:r>
            <a:r>
              <a:rPr lang="bg-BG" dirty="0"/>
              <a:t>– общ преглед</a:t>
            </a:r>
            <a:r>
              <a:rPr lang="en-US" dirty="0"/>
              <a:t> (3)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554513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54513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54513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54513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54513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78913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78913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78913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54513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8913" y="1828800"/>
            <a:ext cx="3810000" cy="2743200"/>
            <a:chOff x="6551612" y="1828800"/>
            <a:chExt cx="3810000" cy="2743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7278913" y="2286000"/>
            <a:ext cx="3810000" cy="3657600"/>
            <a:chOff x="6551612" y="2286000"/>
            <a:chExt cx="3810000" cy="3657600"/>
          </a:xfrm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059713" y="2971800"/>
            <a:ext cx="1066800" cy="2286000"/>
            <a:chOff x="5332412" y="2971800"/>
            <a:chExt cx="1066800" cy="2286000"/>
          </a:xfrm>
        </p:grpSpPr>
        <p:cxnSp>
          <p:nvCxnSpPr>
            <p:cNvPr id="65" name="Straight Arrow Connector 64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6BCDAF7B-6E91-4E35-A089-5066DBC2A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000" y="246572"/>
            <a:ext cx="1997640" cy="1228400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C081CF0-DF1E-4F8F-BCBB-0B7BCA0B4246}"/>
              </a:ext>
            </a:extLst>
          </p:cNvPr>
          <p:cNvCxnSpPr>
            <a:cxnSpLocks/>
          </p:cNvCxnSpPr>
          <p:nvPr/>
        </p:nvCxnSpPr>
        <p:spPr>
          <a:xfrm>
            <a:off x="6059713" y="25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AC4D9EF-323E-4FA5-98D3-99083A8190C3}"/>
              </a:ext>
            </a:extLst>
          </p:cNvPr>
          <p:cNvCxnSpPr>
            <a:cxnSpLocks/>
          </p:cNvCxnSpPr>
          <p:nvPr/>
        </p:nvCxnSpPr>
        <p:spPr>
          <a:xfrm>
            <a:off x="6059713" y="477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F6E5612-4B04-4622-BC06-2CE279504428}"/>
              </a:ext>
            </a:extLst>
          </p:cNvPr>
          <p:cNvCxnSpPr>
            <a:cxnSpLocks/>
          </p:cNvCxnSpPr>
          <p:nvPr/>
        </p:nvCxnSpPr>
        <p:spPr>
          <a:xfrm>
            <a:off x="6059713" y="5724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lide Number">
            <a:extLst>
              <a:ext uri="{FF2B5EF4-FFF2-40B4-BE49-F238E27FC236}">
                <a16:creationId xmlns:a16="http://schemas.microsoft.com/office/drawing/2014/main" id="{110D7BE9-0070-4528-808E-422C07EE4A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</a:t>
            </a:r>
            <a:r>
              <a:rPr lang="bg-BG" dirty="0"/>
              <a:t>– общ преглед</a:t>
            </a:r>
            <a:r>
              <a:rPr lang="en-US" dirty="0"/>
              <a:t> (4)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569034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69034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69034" y="2286000"/>
            <a:ext cx="3276600" cy="3657600"/>
            <a:chOff x="1827212" y="2286000"/>
            <a:chExt cx="3276600" cy="3657600"/>
          </a:xfrm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7293434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93434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293434" y="41148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93434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293434" y="1828800"/>
            <a:ext cx="3810000" cy="457200"/>
            <a:chOff x="6551612" y="2133600"/>
            <a:chExt cx="3810000" cy="457200"/>
          </a:xfrm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18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69034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293434" y="32004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74234" y="2971800"/>
            <a:ext cx="1066800" cy="2286000"/>
            <a:chOff x="5332412" y="2971800"/>
            <a:chExt cx="1066800" cy="2286000"/>
          </a:xfrm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69034" y="1828801"/>
            <a:ext cx="3276600" cy="2743197"/>
            <a:chOff x="1827212" y="1828800"/>
            <a:chExt cx="3276600" cy="2743197"/>
          </a:xfrm>
        </p:grpSpPr>
        <p:grpSp>
          <p:nvGrpSpPr>
            <p:cNvPr id="46" name="Group 45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1D651457-2E0C-4D75-881B-97E37B71E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0" y="239546"/>
            <a:ext cx="1873935" cy="1198853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1C17A58-D063-41C1-BA43-495CD4332057}"/>
              </a:ext>
            </a:extLst>
          </p:cNvPr>
          <p:cNvCxnSpPr>
            <a:cxnSpLocks/>
          </p:cNvCxnSpPr>
          <p:nvPr/>
        </p:nvCxnSpPr>
        <p:spPr>
          <a:xfrm>
            <a:off x="6074234" y="207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01917CF-7703-4405-B5FF-6583521B0D8F}"/>
              </a:ext>
            </a:extLst>
          </p:cNvPr>
          <p:cNvCxnSpPr>
            <a:cxnSpLocks/>
          </p:cNvCxnSpPr>
          <p:nvPr/>
        </p:nvCxnSpPr>
        <p:spPr>
          <a:xfrm>
            <a:off x="6074234" y="34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BDB68F9-D045-4279-B439-909D795DADC6}"/>
              </a:ext>
            </a:extLst>
          </p:cNvPr>
          <p:cNvCxnSpPr>
            <a:cxnSpLocks/>
          </p:cNvCxnSpPr>
          <p:nvPr/>
        </p:nvCxnSpPr>
        <p:spPr>
          <a:xfrm>
            <a:off x="6074234" y="43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Slide Number">
            <a:extLst>
              <a:ext uri="{FF2B5EF4-FFF2-40B4-BE49-F238E27FC236}">
                <a16:creationId xmlns:a16="http://schemas.microsoft.com/office/drawing/2014/main" id="{94FBC0D6-E9E3-4D2C-93D6-E96D443195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9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</a:t>
            </a:r>
            <a:r>
              <a:rPr lang="bg-BG" dirty="0"/>
              <a:t>– общ преглед</a:t>
            </a:r>
            <a:r>
              <a:rPr lang="en-US" dirty="0"/>
              <a:t> (5)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554512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54512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54512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54512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54512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78912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78912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78912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54512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8912" y="1828800"/>
            <a:ext cx="3810000" cy="2743200"/>
            <a:chOff x="6551612" y="1828800"/>
            <a:chExt cx="3810000" cy="2743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6059712" y="2971800"/>
            <a:ext cx="1066800" cy="2286000"/>
            <a:chOff x="5332412" y="2971800"/>
            <a:chExt cx="1066800" cy="2286000"/>
          </a:xfrm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278912" y="2286000"/>
            <a:ext cx="3810000" cy="3657600"/>
            <a:chOff x="6551612" y="2286000"/>
            <a:chExt cx="3810000" cy="3657600"/>
          </a:xfrm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554512" y="1828801"/>
            <a:ext cx="3276600" cy="2743197"/>
            <a:chOff x="1827212" y="1828800"/>
            <a:chExt cx="3276600" cy="2743197"/>
          </a:xfrm>
        </p:grpSpPr>
        <p:grpSp>
          <p:nvGrpSpPr>
            <p:cNvPr id="65" name="Group 64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555CD1C8-C829-461C-9E30-48E01B2F2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10" y="250762"/>
            <a:ext cx="1869790" cy="1170804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F81E07A-2282-43D9-9E07-95974863D6D0}"/>
              </a:ext>
            </a:extLst>
          </p:cNvPr>
          <p:cNvCxnSpPr>
            <a:cxnSpLocks/>
          </p:cNvCxnSpPr>
          <p:nvPr/>
        </p:nvCxnSpPr>
        <p:spPr>
          <a:xfrm>
            <a:off x="6074234" y="207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7DB138C-1FA3-4AD3-BDFF-A5D6E53AAE89}"/>
              </a:ext>
            </a:extLst>
          </p:cNvPr>
          <p:cNvCxnSpPr>
            <a:cxnSpLocks/>
          </p:cNvCxnSpPr>
          <p:nvPr/>
        </p:nvCxnSpPr>
        <p:spPr>
          <a:xfrm>
            <a:off x="6074234" y="34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E6669DF-C328-469F-8055-336E5F225A6C}"/>
              </a:ext>
            </a:extLst>
          </p:cNvPr>
          <p:cNvCxnSpPr>
            <a:cxnSpLocks/>
          </p:cNvCxnSpPr>
          <p:nvPr/>
        </p:nvCxnSpPr>
        <p:spPr>
          <a:xfrm>
            <a:off x="6074234" y="43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677E7A5-D97E-4136-905E-B127BB48540E}"/>
              </a:ext>
            </a:extLst>
          </p:cNvPr>
          <p:cNvCxnSpPr>
            <a:cxnSpLocks/>
          </p:cNvCxnSpPr>
          <p:nvPr/>
        </p:nvCxnSpPr>
        <p:spPr>
          <a:xfrm>
            <a:off x="6059713" y="25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05A279C-0196-480C-A764-97AF2057A134}"/>
              </a:ext>
            </a:extLst>
          </p:cNvPr>
          <p:cNvCxnSpPr>
            <a:cxnSpLocks/>
          </p:cNvCxnSpPr>
          <p:nvPr/>
        </p:nvCxnSpPr>
        <p:spPr>
          <a:xfrm>
            <a:off x="6059713" y="477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4DACC62-D74D-4D2E-B6FA-701836221C91}"/>
              </a:ext>
            </a:extLst>
          </p:cNvPr>
          <p:cNvCxnSpPr>
            <a:cxnSpLocks/>
          </p:cNvCxnSpPr>
          <p:nvPr/>
        </p:nvCxnSpPr>
        <p:spPr>
          <a:xfrm>
            <a:off x="6059713" y="5724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Slide Number">
            <a:extLst>
              <a:ext uri="{FF2B5EF4-FFF2-40B4-BE49-F238E27FC236}">
                <a16:creationId xmlns:a16="http://schemas.microsoft.com/office/drawing/2014/main" id="{7638E794-3086-40D9-99FF-9E59E47FBF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Покажете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адресна информация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всички служители в БД</a:t>
            </a:r>
            <a:r>
              <a:rPr lang="en-US" dirty="0"/>
              <a:t> "</a:t>
            </a:r>
            <a:r>
              <a:rPr lang="en-US" b="1" noProof="1">
                <a:solidFill>
                  <a:schemeClr val="bg1"/>
                </a:solidFill>
              </a:rPr>
              <a:t>SoftUni</a:t>
            </a:r>
            <a:r>
              <a:rPr lang="en-US" dirty="0"/>
              <a:t>". </a:t>
            </a:r>
            <a:r>
              <a:rPr lang="bg-BG" dirty="0"/>
              <a:t>Изберете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първите 50 служители</a:t>
            </a:r>
            <a:endParaRPr lang="en-US" dirty="0"/>
          </a:p>
          <a:p>
            <a:pPr lvl="1"/>
            <a:r>
              <a:rPr lang="bg-BG" dirty="0"/>
              <a:t>Форматът на извлечената информация е показан по - долу</a:t>
            </a:r>
            <a:endParaRPr lang="en-US" dirty="0"/>
          </a:p>
          <a:p>
            <a:pPr lvl="1"/>
            <a:r>
              <a:rPr lang="bg-BG" dirty="0"/>
              <a:t>Подредете ги по </a:t>
            </a:r>
            <a:r>
              <a:rPr lang="en-US" noProof="1"/>
              <a:t>FirstName, </a:t>
            </a:r>
            <a:r>
              <a:rPr lang="bg-BG" noProof="1"/>
              <a:t>после по </a:t>
            </a:r>
            <a:r>
              <a:rPr lang="en-US" noProof="1"/>
              <a:t>LastName</a:t>
            </a:r>
            <a:r>
              <a:rPr lang="bg-BG" noProof="1"/>
              <a:t> (възходящо)</a:t>
            </a:r>
            <a:endParaRPr lang="en-US" dirty="0"/>
          </a:p>
          <a:p>
            <a:pPr lvl="2"/>
            <a:r>
              <a:rPr lang="bg-BG" dirty="0"/>
              <a:t>Подсказка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Use three-way join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Адреси с градове</a:t>
            </a:r>
            <a:endParaRPr lang="en-US" dirty="0"/>
          </a:p>
        </p:txBody>
      </p:sp>
      <p:sp>
        <p:nvSpPr>
          <p:cNvPr id="7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Провери решението си тук</a:t>
            </a:r>
            <a:r>
              <a:rPr lang="en-US" dirty="0"/>
              <a:t>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358073"/>
            <a:ext cx="7411390" cy="1486189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FAF5EB04-F395-4822-B5D1-8EA6ED805B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136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Адреси с градове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722312" y="2133600"/>
            <a:ext cx="10747376" cy="3170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TOP 50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e.FirstName, e.LastName,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t.Name as Town, a.AddressText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FROM Employees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Addresses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Towns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t.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TownID</a:t>
            </a:r>
            <a:endParaRPr lang="bg-BG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e.FirstName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e.LastName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Провери решението си тук</a:t>
            </a:r>
            <a:r>
              <a:rPr lang="en-US" dirty="0"/>
              <a:t>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08D96C-F5BD-4C6A-B530-705526E3E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941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Намерете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всички служители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от отдел</a:t>
            </a:r>
            <a:r>
              <a:rPr lang="en-US" dirty="0"/>
              <a:t> "</a:t>
            </a:r>
            <a:r>
              <a:rPr lang="en-US" b="1" dirty="0">
                <a:solidFill>
                  <a:schemeClr val="bg1"/>
                </a:solidFill>
              </a:rPr>
              <a:t>Sales</a:t>
            </a:r>
            <a:r>
              <a:rPr lang="en-US" dirty="0"/>
              <a:t>". </a:t>
            </a:r>
            <a:r>
              <a:rPr lang="bg-BG" dirty="0" err="1"/>
              <a:t>Изпозлвайте</a:t>
            </a:r>
            <a:r>
              <a:rPr lang="bg-BG" dirty="0"/>
              <a:t> БД </a:t>
            </a:r>
            <a:r>
              <a:rPr lang="en-US" dirty="0"/>
              <a:t>"</a:t>
            </a:r>
            <a:r>
              <a:rPr lang="en-US" b="1" noProof="1">
                <a:solidFill>
                  <a:schemeClr val="bg1"/>
                </a:solidFill>
              </a:rPr>
              <a:t>SoftUni</a:t>
            </a:r>
            <a:r>
              <a:rPr lang="en-US" dirty="0"/>
              <a:t>".</a:t>
            </a:r>
          </a:p>
          <a:p>
            <a:pPr lvl="1"/>
            <a:r>
              <a:rPr lang="bg-BG" dirty="0"/>
              <a:t>Следвайте този формат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bg-BG" dirty="0"/>
              <a:t>Подредете ги по </a:t>
            </a:r>
            <a:r>
              <a:rPr lang="en-US" b="1" noProof="1">
                <a:solidFill>
                  <a:schemeClr val="bg1"/>
                </a:solidFill>
              </a:rPr>
              <a:t>EmployeeID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Служители отдел „</a:t>
            </a:r>
            <a:r>
              <a:rPr lang="en-US" dirty="0"/>
              <a:t>Sales</a:t>
            </a:r>
            <a:r>
              <a:rPr lang="bg-BG" dirty="0"/>
              <a:t>“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063981"/>
            <a:ext cx="7315200" cy="2004447"/>
          </a:xfrm>
          <a:prstGeom prst="rect">
            <a:avLst/>
          </a:prstGeom>
        </p:spPr>
      </p:pic>
      <p:sp>
        <p:nvSpPr>
          <p:cNvPr id="11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0197D18-2A6D-4963-B0B2-D4C21DCDE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992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Служители отдел „</a:t>
            </a:r>
            <a:r>
              <a:rPr lang="en-US" dirty="0"/>
              <a:t>Sales</a:t>
            </a:r>
            <a:r>
              <a:rPr lang="bg-BG" dirty="0"/>
              <a:t>“</a:t>
            </a:r>
            <a:endParaRPr lang="en-US" dirty="0"/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921602" y="1732718"/>
            <a:ext cx="10348799" cy="3688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SELECT e.EmployeeID, e.FirstName, e.LastName,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d.Name AS DepartmentName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FROM Employees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Departments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= d.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d.Name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Sales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e.EmployeeID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055378" y="2667001"/>
            <a:ext cx="3855621" cy="558485"/>
          </a:xfrm>
          <a:prstGeom prst="wedgeRoundRectCallout">
            <a:avLst>
              <a:gd name="adj1" fmla="val -42507"/>
              <a:gd name="adj2" fmla="val 856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Таблица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Departments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30C17A9-A302-434E-9753-26BDA3FDC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404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Покажете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всички служители, </a:t>
            </a:r>
            <a:r>
              <a:rPr lang="bg-BG" dirty="0"/>
              <a:t>които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наети след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1/1/1999</a:t>
            </a:r>
          </a:p>
          <a:p>
            <a:pPr lvl="1"/>
            <a:r>
              <a:rPr lang="bg-BG" dirty="0"/>
              <a:t>Са или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в отдел</a:t>
            </a:r>
            <a:r>
              <a:rPr lang="en-US" dirty="0"/>
              <a:t> "</a:t>
            </a:r>
            <a:r>
              <a:rPr lang="en-US" b="1" dirty="0">
                <a:solidFill>
                  <a:schemeClr val="bg1"/>
                </a:solidFill>
              </a:rPr>
              <a:t>Sales</a:t>
            </a:r>
            <a:r>
              <a:rPr lang="en-US" dirty="0"/>
              <a:t>" </a:t>
            </a:r>
            <a:r>
              <a:rPr lang="bg-BG" dirty="0"/>
              <a:t>или във</a:t>
            </a:r>
            <a:r>
              <a:rPr lang="en-US" dirty="0"/>
              <a:t> "</a:t>
            </a:r>
            <a:r>
              <a:rPr lang="en-US" b="1" dirty="0">
                <a:solidFill>
                  <a:schemeClr val="bg1"/>
                </a:solidFill>
              </a:rPr>
              <a:t>Finance</a:t>
            </a:r>
            <a:r>
              <a:rPr lang="en-US" dirty="0"/>
              <a:t>"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bg-BG" dirty="0"/>
              <a:t>Сортирани по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HireDate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възходящо</a:t>
            </a:r>
            <a:r>
              <a:rPr lang="en-US" dirty="0"/>
              <a:t>).</a:t>
            </a:r>
          </a:p>
        </p:txBody>
      </p:sp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Служители наети след</a:t>
            </a:r>
            <a:endParaRPr lang="en-US" dirty="0"/>
          </a:p>
        </p:txBody>
      </p:sp>
      <p:sp>
        <p:nvSpPr>
          <p:cNvPr id="7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3476658"/>
            <a:ext cx="7529023" cy="1623907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AC1B128-F355-4E08-ADFE-EC12B837C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938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Служители наети след</a:t>
            </a:r>
            <a:endParaRPr lang="en-US" dirty="0"/>
          </a:p>
        </p:txBody>
      </p:sp>
      <p:sp>
        <p:nvSpPr>
          <p:cNvPr id="1186820" name="Rectangle 4"/>
          <p:cNvSpPr>
            <a:spLocks noChangeArrowheads="1"/>
          </p:cNvSpPr>
          <p:nvPr/>
        </p:nvSpPr>
        <p:spPr bwMode="auto">
          <a:xfrm>
            <a:off x="1181101" y="1524001"/>
            <a:ext cx="9829798" cy="420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SELECT e.FirstName, e.LastName, e.HireDate,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  d.Name as DeptName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FROM Employees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Departments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d.DepartmentId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1999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Sales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Finance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e.HireDate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ASC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867C8B2-9642-4D88-A93B-E489B6BC03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362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25FA-62A4-4A92-B86D-FC682EEBE51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Данни от няколко таблици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84" y="1238856"/>
            <a:ext cx="2709031" cy="270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6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>
          <a:xfrm>
            <a:off x="190406" y="1145149"/>
            <a:ext cx="11818096" cy="5528766"/>
          </a:xfrm>
        </p:spPr>
        <p:txBody>
          <a:bodyPr>
            <a:normAutofit/>
          </a:bodyPr>
          <a:lstStyle/>
          <a:p>
            <a:r>
              <a:rPr lang="bg-BG" dirty="0"/>
              <a:t>Покажете информация за </a:t>
            </a:r>
            <a:r>
              <a:rPr lang="bg-BG" b="1" dirty="0">
                <a:solidFill>
                  <a:schemeClr val="bg1"/>
                </a:solidFill>
              </a:rPr>
              <a:t>мениджъра на служител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br>
              <a:rPr lang="en-US" dirty="0"/>
            </a:br>
            <a:r>
              <a:rPr lang="bg-BG" b="1" dirty="0">
                <a:solidFill>
                  <a:schemeClr val="bg1"/>
                </a:solidFill>
              </a:rPr>
              <a:t>отдела на служителя</a:t>
            </a:r>
            <a:r>
              <a:rPr lang="en-US" dirty="0"/>
              <a:t>.</a:t>
            </a:r>
          </a:p>
          <a:p>
            <a:pPr lvl="1"/>
            <a:r>
              <a:rPr lang="bg-BG" dirty="0"/>
              <a:t>Покажете само </a:t>
            </a:r>
            <a:r>
              <a:rPr lang="bg-BG" b="1" dirty="0">
                <a:solidFill>
                  <a:schemeClr val="bg1"/>
                </a:solidFill>
              </a:rPr>
              <a:t>първите</a:t>
            </a:r>
            <a:r>
              <a:rPr lang="en-US" b="1" dirty="0">
                <a:solidFill>
                  <a:schemeClr val="bg1"/>
                </a:solidFill>
              </a:rPr>
              <a:t> 50 </a:t>
            </a:r>
            <a:r>
              <a:rPr lang="bg-BG" dirty="0"/>
              <a:t>служители</a:t>
            </a:r>
            <a:r>
              <a:rPr lang="en-US" dirty="0"/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dirty="0"/>
              <a:t>Точният формат е показан по - долу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bg-BG" noProof="1"/>
              <a:t>Сортирайте по </a:t>
            </a:r>
            <a:r>
              <a:rPr lang="en-US" b="1" noProof="1">
                <a:solidFill>
                  <a:schemeClr val="bg1"/>
                </a:solidFill>
              </a:rPr>
              <a:t>EmployeeID</a:t>
            </a:r>
            <a:r>
              <a:rPr lang="en-US" noProof="1"/>
              <a:t> (</a:t>
            </a:r>
            <a:r>
              <a:rPr lang="bg-BG" b="1" noProof="1">
                <a:solidFill>
                  <a:schemeClr val="bg1"/>
                </a:solidFill>
              </a:rPr>
              <a:t>възходящо</a:t>
            </a:r>
            <a:r>
              <a:rPr lang="en-US" noProof="1"/>
              <a:t>)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Обобщение за служител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00" y="3699000"/>
            <a:ext cx="6609551" cy="1757363"/>
          </a:xfrm>
          <a:prstGeom prst="rect">
            <a:avLst/>
          </a:prstGeom>
        </p:spPr>
      </p:pic>
      <p:sp>
        <p:nvSpPr>
          <p:cNvPr id="13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795A3AA-61C6-465F-9658-19A4B1F2B9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45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</a:t>
            </a:r>
            <a:r>
              <a:rPr lang="bg-BG" dirty="0"/>
              <a:t> Обобщение за служител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914400" y="1328624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TOP 50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e.EmployeeID,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e.FirstName + ' ' + e.LastName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m.FirstName + ' ' + m. LastName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ManagerName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d.Name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FROM Employees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LEFT JOIN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Employees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ManagerID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 JOIN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Departments AS d ON 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ORDER BY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e.EmployeeID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ASC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525000" y="3250311"/>
            <a:ext cx="1828800" cy="4822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Self-join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10200" y="1393372"/>
            <a:ext cx="3719286" cy="522515"/>
          </a:xfrm>
          <a:prstGeom prst="wedgeRoundRectCallout">
            <a:avLst>
              <a:gd name="adj1" fmla="val -43720"/>
              <a:gd name="adj2" fmla="val 1027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Table Selection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72252" y="5459558"/>
            <a:ext cx="3124200" cy="484667"/>
          </a:xfrm>
          <a:prstGeom prst="wedgeRoundRectCallout">
            <a:avLst>
              <a:gd name="adj1" fmla="val -59679"/>
              <a:gd name="adj2" fmla="val -95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Departments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u="sng" dirty="0">
                <a:solidFill>
                  <a:schemeClr val="bg1"/>
                </a:solidFill>
              </a:rPr>
              <a:t>https://judge.softuni.bg/Contests/393/Joins-Subqueries-CTE-and-Indices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4DF23AE-BC94-4BDE-94C3-7F578F1FD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1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758207"/>
            <a:ext cx="80004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Joins</a:t>
            </a:r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215720" y="2279467"/>
            <a:ext cx="6800409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000" b="1" dirty="0">
                <a:solidFill>
                  <a:schemeClr val="bg2"/>
                </a:solidFill>
                <a:latin typeface="Consolas" panose="020B0609020204030204" pitchFamily="49" charset="0"/>
              </a:rPr>
              <a:t>SELECT * FROM Employees AS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</a:t>
            </a:r>
          </a:p>
          <a:p>
            <a:pPr marL="0" lvl="2"/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Departments AS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 ON</a:t>
            </a:r>
            <a:b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d.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DepartmentId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e.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DepartmentID</a:t>
            </a:r>
            <a:endParaRPr lang="en-US" sz="3000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B846D097-2EFF-490A-8025-9D1E51FA1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21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0829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F89D43E-5FB5-4656-A4BC-E567B97086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2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демо</a:t>
            </a:r>
            <a:r>
              <a:rPr lang="en-US" dirty="0"/>
              <a:t>, </a:t>
            </a:r>
            <a:r>
              <a:rPr lang="bg-BG" dirty="0"/>
              <a:t>упражнения</a:t>
            </a:r>
            <a:r>
              <a:rPr lang="en-US" dirty="0"/>
              <a:t>, </a:t>
            </a:r>
            <a:r>
              <a:rPr lang="bg-BG" dirty="0"/>
              <a:t>домашни работи</a:t>
            </a:r>
            <a:r>
              <a:rPr lang="en-US" dirty="0"/>
              <a:t>, </a:t>
            </a:r>
            <a:r>
              <a:rPr lang="bg-BG" dirty="0"/>
              <a:t>документи</a:t>
            </a:r>
            <a:r>
              <a:rPr lang="en-US" dirty="0"/>
              <a:t>, </a:t>
            </a:r>
            <a:r>
              <a:rPr lang="bg-BG" dirty="0"/>
              <a:t>видеа</a:t>
            </a:r>
            <a:r>
              <a:rPr lang="en-US" dirty="0"/>
              <a:t> </a:t>
            </a:r>
            <a:r>
              <a:rPr lang="bg-BG" dirty="0"/>
              <a:t>и други подобни</a:t>
            </a:r>
            <a:r>
              <a:rPr lang="en-US" dirty="0"/>
              <a:t>) </a:t>
            </a:r>
            <a:r>
              <a:rPr lang="bg-BG" dirty="0"/>
              <a:t>са</a:t>
            </a:r>
            <a:r>
              <a:rPr lang="en-US" dirty="0"/>
              <a:t> </a:t>
            </a:r>
            <a:r>
              <a:rPr lang="bg-BG" b="1" dirty="0"/>
              <a:t>обект на авторско право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Не</a:t>
            </a:r>
            <a:r>
              <a:rPr lang="bg-BG" dirty="0"/>
              <a:t>позволено</a:t>
            </a:r>
            <a:r>
              <a:rPr lang="ru-RU" dirty="0"/>
              <a:t> </a:t>
            </a:r>
            <a:r>
              <a:rPr lang="ru-RU" dirty="0" err="1"/>
              <a:t>копиране</a:t>
            </a:r>
            <a:r>
              <a:rPr lang="ru-RU" dirty="0"/>
              <a:t>, </a:t>
            </a:r>
            <a:r>
              <a:rPr lang="ru-RU" dirty="0" err="1"/>
              <a:t>възпроизвеждане</a:t>
            </a:r>
            <a:r>
              <a:rPr lang="ru-RU" dirty="0"/>
              <a:t> или </a:t>
            </a:r>
            <a:r>
              <a:rPr lang="ru-RU" dirty="0" err="1"/>
              <a:t>използване</a:t>
            </a:r>
            <a:r>
              <a:rPr lang="ru-RU" dirty="0"/>
              <a:t> е незаконно
</a:t>
            </a: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56A2C7A-7301-4EC5-A522-02D6FC8D0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9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527246" y="4403802"/>
            <a:ext cx="647700" cy="1218018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995556" y="3946602"/>
            <a:ext cx="673690" cy="1540014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521225" name="Rectangle 9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Понякога има нужда от данни от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няколко таблици</a:t>
            </a:r>
            <a:r>
              <a:rPr lang="en-US" dirty="0"/>
              <a:t>:</a:t>
            </a:r>
          </a:p>
        </p:txBody>
      </p: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Данни от няколко таблици</a:t>
            </a:r>
            <a:endParaRPr lang="en-US" dirty="0"/>
          </a:p>
        </p:txBody>
      </p:sp>
      <p:graphicFrame>
        <p:nvGraphicFramePr>
          <p:cNvPr id="14" name="Table 1"/>
          <p:cNvGraphicFramePr>
            <a:graphicFrameLocks noGrp="1"/>
          </p:cNvGraphicFramePr>
          <p:nvPr/>
        </p:nvGraphicFramePr>
        <p:xfrm>
          <a:off x="2297646" y="2575002"/>
          <a:ext cx="4343400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29015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5324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Edward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John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5" name="TextBox 12"/>
          <p:cNvSpPr txBox="1"/>
          <p:nvPr/>
        </p:nvSpPr>
        <p:spPr>
          <a:xfrm>
            <a:off x="3514846" y="1941117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025677" y="2575002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8252712" y="1914042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8" name="Table 3"/>
          <p:cNvGraphicFramePr>
            <a:graphicFrameLocks noGrp="1"/>
          </p:cNvGraphicFramePr>
          <p:nvPr/>
        </p:nvGraphicFramePr>
        <p:xfrm>
          <a:off x="3669246" y="5177725"/>
          <a:ext cx="6858000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277774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65625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Edward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Sales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  <p:sp>
        <p:nvSpPr>
          <p:cNvPr id="20" name="Slide Number">
            <a:extLst>
              <a:ext uri="{FF2B5EF4-FFF2-40B4-BE49-F238E27FC236}">
                <a16:creationId xmlns:a16="http://schemas.microsoft.com/office/drawing/2014/main" id="{FA748728-C658-4DA8-9ACF-E5AC05C283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92957" y="1006065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Inner</a:t>
            </a:r>
            <a:r>
              <a:rPr lang="en-US" dirty="0"/>
              <a:t> joins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full outer </a:t>
            </a:r>
            <a:r>
              <a:rPr lang="en-US" dirty="0"/>
              <a:t>joins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Cross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joins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връзки</a:t>
            </a:r>
            <a:endParaRPr lang="en-US" dirty="0"/>
          </a:p>
        </p:txBody>
      </p:sp>
      <p:pic>
        <p:nvPicPr>
          <p:cNvPr id="45057" name="Picture 1" descr="C:\Trash\table-red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40891" y="3407889"/>
            <a:ext cx="2771776" cy="2224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1" descr="C:\Trash\table-r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092166" y="3443517"/>
            <a:ext cx="2771776" cy="2224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1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984847">
            <a:off x="5364669" y="3925044"/>
            <a:ext cx="111902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0261839" flipH="1">
            <a:off x="7585132" y="3891810"/>
            <a:ext cx="111437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3" name="Picture 7" descr="http://relationary.files.wordpress.com/2008/03/zachmansql04.jpg"/>
          <p:cNvPicPr>
            <a:picLocks noChangeAspect="1" noChangeArrowheads="1"/>
          </p:cNvPicPr>
          <p:nvPr/>
        </p:nvPicPr>
        <p:blipFill>
          <a:blip r:embed="rId5" cstate="screen">
            <a:lum bright="-30000" contrast="20000"/>
          </a:blip>
          <a:srcRect/>
          <a:stretch>
            <a:fillRect/>
          </a:stretch>
        </p:blipFill>
        <p:spPr bwMode="auto">
          <a:xfrm rot="742204">
            <a:off x="6750668" y="3628485"/>
            <a:ext cx="813813" cy="813813"/>
          </a:xfrm>
          <a:prstGeom prst="roundRect">
            <a:avLst>
              <a:gd name="adj" fmla="val 46433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  <p:pic>
        <p:nvPicPr>
          <p:cNvPr id="45059" name="Picture 3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425294" y="4268311"/>
            <a:ext cx="1238248" cy="1155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2F01202A-03E3-413C-BC19-F9264BDD8A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8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C9614-4A72-4831-81D0-019B04205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221" y="1272446"/>
            <a:ext cx="12013271" cy="5528766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Inner</a:t>
            </a:r>
            <a:r>
              <a:rPr lang="en-US" dirty="0"/>
              <a:t> join</a:t>
            </a:r>
          </a:p>
          <a:p>
            <a:pPr lvl="1">
              <a:lnSpc>
                <a:spcPct val="115000"/>
              </a:lnSpc>
            </a:pPr>
            <a:r>
              <a:rPr lang="bg-BG" sz="3200" dirty="0"/>
              <a:t>Връща </a:t>
            </a:r>
            <a:r>
              <a:rPr lang="bg-BG" sz="3200" b="1" dirty="0">
                <a:solidFill>
                  <a:schemeClr val="bg1"/>
                </a:solidFill>
              </a:rPr>
              <a:t>само редовете съответстващи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свързващото условие</a:t>
            </a:r>
            <a:endParaRPr lang="en-US" sz="3200" b="1" dirty="0">
              <a:solidFill>
                <a:schemeClr val="bg1"/>
              </a:solidFill>
            </a:endParaRPr>
          </a:p>
          <a:p>
            <a:pPr marL="456915" lvl="1" indent="-456915">
              <a:lnSpc>
                <a:spcPct val="1150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Left</a:t>
            </a:r>
            <a:r>
              <a:rPr lang="en-US" sz="3398" dirty="0"/>
              <a:t> (</a:t>
            </a:r>
            <a:r>
              <a:rPr lang="bg-BG" sz="3398" dirty="0"/>
              <a:t>или</a:t>
            </a:r>
            <a:r>
              <a:rPr lang="en-US" sz="3398" dirty="0"/>
              <a:t> </a:t>
            </a:r>
            <a:r>
              <a:rPr lang="en-US" sz="3398" b="1" dirty="0">
                <a:solidFill>
                  <a:schemeClr val="bg1"/>
                </a:solidFill>
              </a:rPr>
              <a:t>right</a:t>
            </a:r>
            <a:r>
              <a:rPr lang="en-US" sz="3398" dirty="0"/>
              <a:t>) </a:t>
            </a:r>
            <a:r>
              <a:rPr lang="en-US" sz="3398" b="1" dirty="0">
                <a:solidFill>
                  <a:schemeClr val="bg1"/>
                </a:solidFill>
              </a:rPr>
              <a:t>outer</a:t>
            </a:r>
            <a:r>
              <a:rPr lang="en-US" sz="3398" dirty="0"/>
              <a:t> join</a:t>
            </a:r>
          </a:p>
          <a:p>
            <a:pPr marL="989982" lvl="2" indent="-456915">
              <a:lnSpc>
                <a:spcPct val="115000"/>
              </a:lnSpc>
            </a:pPr>
            <a:r>
              <a:rPr lang="bg-BG" sz="3200" dirty="0"/>
              <a:t>Връща резултатите от </a:t>
            </a:r>
            <a:r>
              <a:rPr lang="en-US" sz="3200" dirty="0"/>
              <a:t>inner join</a:t>
            </a:r>
            <a:r>
              <a:rPr lang="bg-BG" sz="3200" dirty="0"/>
              <a:t>-а, както и </a:t>
            </a:r>
            <a:r>
              <a:rPr lang="bg-BG" sz="3200" dirty="0" err="1"/>
              <a:t>несъвпадащите</a:t>
            </a:r>
            <a:r>
              <a:rPr lang="bg-BG" sz="3200" dirty="0"/>
              <a:t> записи от лявата</a:t>
            </a:r>
            <a:r>
              <a:rPr lang="en-US" sz="3200" dirty="0"/>
              <a:t> (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bg-BG" sz="3200" dirty="0"/>
              <a:t>дясната</a:t>
            </a:r>
            <a:r>
              <a:rPr lang="en-US" sz="3200" dirty="0"/>
              <a:t>) </a:t>
            </a:r>
            <a:r>
              <a:rPr lang="bg-BG" sz="3200" dirty="0"/>
              <a:t>таблица</a:t>
            </a:r>
            <a:endParaRPr lang="en-US" sz="3200" dirty="0"/>
          </a:p>
          <a:p>
            <a:pPr marL="456915" lvl="2" indent="-456915">
              <a:lnSpc>
                <a:spcPct val="1150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Full outer </a:t>
            </a:r>
            <a:r>
              <a:rPr lang="en-US" sz="3398" dirty="0"/>
              <a:t>join</a:t>
            </a:r>
          </a:p>
          <a:p>
            <a:pPr marL="989982" lvl="2" indent="-456915">
              <a:lnSpc>
                <a:spcPct val="115000"/>
              </a:lnSpc>
            </a:pPr>
            <a:r>
              <a:rPr lang="bg-BG" sz="3200" dirty="0"/>
              <a:t>Връща резултатите от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inner join</a:t>
            </a:r>
            <a:r>
              <a:rPr lang="bg-BG" sz="3200" b="1" dirty="0">
                <a:solidFill>
                  <a:schemeClr val="bg1"/>
                </a:solidFill>
              </a:rPr>
              <a:t>-а,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заедно с </a:t>
            </a:r>
            <a:r>
              <a:rPr lang="bg-BG" sz="3200" b="1" dirty="0" err="1">
                <a:solidFill>
                  <a:schemeClr val="bg1"/>
                </a:solidFill>
              </a:rPr>
              <a:t>несъвпадащите</a:t>
            </a:r>
            <a:r>
              <a:rPr lang="bg-BG" sz="3200" b="1" dirty="0">
                <a:solidFill>
                  <a:schemeClr val="bg1"/>
                </a:solidFill>
              </a:rPr>
              <a:t> редове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73304A-A666-4FF5-9A85-F11FBA8C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vs. OUTER Joins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07817C5-08FB-4A48-9B8A-F281FDEC27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285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Inner Join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91026" y="2100777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263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270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030016" y="2743198"/>
            <a:ext cx="147601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6565" y="1447798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42146" y="2079447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E0E3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E0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53829" y="1371598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Departments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182492"/>
              </p:ext>
            </p:extLst>
          </p:nvPr>
        </p:nvGraphicFramePr>
        <p:xfrm>
          <a:off x="1658470" y="4695521"/>
          <a:ext cx="8563265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2926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10426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10426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29487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11921" y="4172301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Result</a:t>
            </a:r>
          </a:p>
        </p:txBody>
      </p:sp>
      <p:sp>
        <p:nvSpPr>
          <p:cNvPr id="12" name="Rectangle: Rounded Corners 14"/>
          <p:cNvSpPr/>
          <p:nvPr/>
        </p:nvSpPr>
        <p:spPr>
          <a:xfrm>
            <a:off x="2525218" y="2494239"/>
            <a:ext cx="2168680" cy="53355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4"/>
          <p:cNvSpPr/>
          <p:nvPr/>
        </p:nvSpPr>
        <p:spPr>
          <a:xfrm>
            <a:off x="6842146" y="2525921"/>
            <a:ext cx="2102283" cy="54541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80DC4-EDC6-4F38-82BB-B607C76A9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000" y="1273031"/>
            <a:ext cx="1987306" cy="1252867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6C610B33-02D9-46F3-B1B9-695BB3A49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836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44932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108000" rIns="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 JOIN </a:t>
            </a:r>
            <a:r>
              <a:rPr lang="en-US" sz="3200" b="1" noProof="1">
                <a:latin typeface="Consolas" panose="020B0609020204030204" pitchFamily="49" charset="0"/>
              </a:rPr>
              <a:t>Departments AS 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d.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</a:t>
            </a:r>
            <a:r>
              <a:rPr lang="bg-BG" dirty="0"/>
              <a:t>Синтаксис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166000" y="3069000"/>
            <a:ext cx="3587030" cy="558487"/>
          </a:xfrm>
          <a:prstGeom prst="wedgeRoundRectCallout">
            <a:avLst>
              <a:gd name="adj1" fmla="val -55018"/>
              <a:gd name="adj2" fmla="val 332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Таблица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621000" y="4405940"/>
            <a:ext cx="3330000" cy="576747"/>
          </a:xfrm>
          <a:prstGeom prst="wedgeRoundRectCallout">
            <a:avLst>
              <a:gd name="adj1" fmla="val 20895"/>
              <a:gd name="adj2" fmla="val -6857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Свързващо условие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421AC6C-AD76-4483-BD37-E04A64225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962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18456" y="1825007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957446" y="2467428"/>
            <a:ext cx="147601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03995" y="1280457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769576" y="1803677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881259" y="1232052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57446" y="3000828"/>
            <a:ext cx="71401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22268" y="273921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22261"/>
              </p:ext>
            </p:extLst>
          </p:nvPr>
        </p:nvGraphicFramePr>
        <p:xfrm>
          <a:off x="1641689" y="4452750"/>
          <a:ext cx="8763348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81324" y="3929530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97C57-444F-46BC-B42D-ECA5E2471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000" y="1154908"/>
            <a:ext cx="1952640" cy="1200728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88D81250-9522-4B15-B5A1-517C29915F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943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3309</TotalTime>
  <Words>2628</Words>
  <Application>Microsoft Office PowerPoint</Application>
  <PresentationFormat>Широк екран</PresentationFormat>
  <Paragraphs>646</Paragraphs>
  <Slides>35</Slides>
  <Notes>28</Notes>
  <HiddenSlides>1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Wingdings</vt:lpstr>
      <vt:lpstr>Wingdings 2</vt:lpstr>
      <vt:lpstr>SoftUni</vt:lpstr>
      <vt:lpstr>Връзки между таблици - JOINs</vt:lpstr>
      <vt:lpstr>Съдържание</vt:lpstr>
      <vt:lpstr>Данни от няколко таблици</vt:lpstr>
      <vt:lpstr>Данни от няколко таблици</vt:lpstr>
      <vt:lpstr>Видове връзки</vt:lpstr>
      <vt:lpstr>INNER vs. OUTER Joins</vt:lpstr>
      <vt:lpstr>Inner Join</vt:lpstr>
      <vt:lpstr>Inner Join Синтаксис</vt:lpstr>
      <vt:lpstr>Left Outer Join</vt:lpstr>
      <vt:lpstr>Left Outer Join Синтаксис</vt:lpstr>
      <vt:lpstr>Right Outer Join</vt:lpstr>
      <vt:lpstr>Right Outer Join Синтаксис</vt:lpstr>
      <vt:lpstr>Full Join</vt:lpstr>
      <vt:lpstr>Full Join Синтаксис</vt:lpstr>
      <vt:lpstr>Декартово произведение - Cartesian Product (1)</vt:lpstr>
      <vt:lpstr>Декартово произведение - Cartesian Product (2)</vt:lpstr>
      <vt:lpstr>Cross Join</vt:lpstr>
      <vt:lpstr>Cross Join Синтаксис</vt:lpstr>
      <vt:lpstr>Join общ преглед</vt:lpstr>
      <vt:lpstr>Join – общ преглед (2)</vt:lpstr>
      <vt:lpstr>Join – общ преглед (3)</vt:lpstr>
      <vt:lpstr>Join – общ преглед (4)</vt:lpstr>
      <vt:lpstr>Join – общ преглед (5)</vt:lpstr>
      <vt:lpstr>Задача: Адреси с градове</vt:lpstr>
      <vt:lpstr>Решение: Адреси с градове</vt:lpstr>
      <vt:lpstr>Задача: Служители отдел „Sales“</vt:lpstr>
      <vt:lpstr>Решение: Служители отдел „Sales“</vt:lpstr>
      <vt:lpstr>Задача: Служители наети след</vt:lpstr>
      <vt:lpstr>Решение: Служители наети след</vt:lpstr>
      <vt:lpstr>Задача: Обобщение за служител</vt:lpstr>
      <vt:lpstr>Решение: Обобщение за служител</vt:lpstr>
      <vt:lpstr>Summary</vt:lpstr>
      <vt:lpstr>Въпроси?</vt:lpstr>
      <vt:lpstr>Trainings @ Software University (SoftUni)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Subquieries-and-Joins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Tanya Evtimova</cp:lastModifiedBy>
  <cp:revision>10</cp:revision>
  <dcterms:created xsi:type="dcterms:W3CDTF">2018-05-23T13:08:44Z</dcterms:created>
  <dcterms:modified xsi:type="dcterms:W3CDTF">2021-08-29T16:42:51Z</dcterms:modified>
  <cp:category>db;databases;sql;programming;computer programming;software development</cp:category>
</cp:coreProperties>
</file>