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890" r:id="rId2"/>
    <p:sldId id="891" r:id="rId3"/>
    <p:sldId id="926" r:id="rId4"/>
    <p:sldId id="927" r:id="rId5"/>
    <p:sldId id="928" r:id="rId6"/>
    <p:sldId id="929" r:id="rId7"/>
    <p:sldId id="930" r:id="rId8"/>
    <p:sldId id="931" r:id="rId9"/>
    <p:sldId id="932" r:id="rId10"/>
    <p:sldId id="933" r:id="rId11"/>
    <p:sldId id="942" r:id="rId12"/>
    <p:sldId id="943" r:id="rId13"/>
    <p:sldId id="944" r:id="rId14"/>
    <p:sldId id="946" r:id="rId15"/>
    <p:sldId id="884" r:id="rId16"/>
    <p:sldId id="401" r:id="rId17"/>
    <p:sldId id="405" r:id="rId18"/>
    <p:sldId id="6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FFC363D-81AE-46C1-BBB6-66747EFC3C6E}">
          <p14:sldIdLst>
            <p14:sldId id="890"/>
            <p14:sldId id="891"/>
          </p14:sldIdLst>
        </p14:section>
        <p14:section name="Subqueries" id="{ECE4CD34-F0CE-4189-8250-A7880E2149F1}">
          <p14:sldIdLst>
            <p14:sldId id="926"/>
            <p14:sldId id="927"/>
            <p14:sldId id="928"/>
            <p14:sldId id="929"/>
            <p14:sldId id="930"/>
          </p14:sldIdLst>
        </p14:section>
        <p14:section name="Common Table Expressions" id="{C185BCEF-05BD-4168-AB9D-4D77BBDCA1B3}">
          <p14:sldIdLst>
            <p14:sldId id="931"/>
            <p14:sldId id="932"/>
            <p14:sldId id="933"/>
          </p14:sldIdLst>
        </p14:section>
        <p14:section name="Temporary Tables" id="{7F66B236-58CF-4A74-80EC-EAD2E2973E39}">
          <p14:sldIdLst>
            <p14:sldId id="942"/>
            <p14:sldId id="943"/>
            <p14:sldId id="944"/>
            <p14:sldId id="946"/>
          </p14:sldIdLst>
        </p14:section>
        <p14:section name="Conclusion" id="{920A4B20-3713-4464-A3D4-289057036F1C}">
          <p14:sldIdLst>
            <p14:sldId id="884"/>
            <p14:sldId id="401"/>
            <p14:sldId id="405"/>
            <p14:sldId id="6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D5E55-615C-4694-8830-C1591A9A0B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2685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825E66F-48DD-47E3-A6CF-42D7AF4EBC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881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0703F6-7C34-4A1D-88F2-6E3D2BEC59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2679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9695E2-AA8B-43AE-9E5C-A3FBA60941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121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7726EC7-1393-49B9-A262-2CD95FCCA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341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10294E2-BE45-415C-B428-A25DAEE07B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6422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6AA1182-9AB1-4D3A-8BB9-912E8B62BF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3093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69F3C2A-6839-40CC-ABF3-ADC3B2083B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967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7562BF2-0015-4011-80FF-0857D12BC2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2608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0C9B08B0-F280-4682-AEAC-8DECAB371F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4285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628E2D1-3510-4A58-9627-5EDC8B1E22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1196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05D09DC-F0E8-4AC6-B8AF-07D5BDAADB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8185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80430B8-3B90-4BE9-82F3-93DE2642C5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61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Подзаявки</a:t>
            </a:r>
            <a:r>
              <a:rPr lang="en-US" dirty="0"/>
              <a:t>, CTEs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Временни таблици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657C5D-2539-4FBB-A65D-400B7DD392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2" name="Picture 4" descr="https://o.remove.bg/downloads/4ebf8585-f996-4e25-a56f-8c855118d17e/image-removebg-pre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000" y="1523736"/>
            <a:ext cx="3500863" cy="350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29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 </a:t>
            </a:r>
            <a:r>
              <a:rPr lang="bg-BG" dirty="0"/>
              <a:t>Синтаксис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1000" y="938108"/>
            <a:ext cx="8554753" cy="562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WITH Employees_CTE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(</a:t>
            </a:r>
            <a:r>
              <a:rPr lang="en-US" sz="2800" b="1" noProof="1">
                <a:latin typeface="Consolas" panose="020B0609020204030204" pitchFamily="49" charset="0"/>
              </a:rPr>
              <a:t>FirstName, LastName, DepartmentName)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 e.FirstName, e.LastName, d.Name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FROM Employees AS e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LEFT JOIN Departments AS d ON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  d.DepartmentID = e.DepartmentID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SELECT FirstName, LastName, DepartmentName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latin typeface="Consolas" panose="020B0609020204030204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Employees_CTE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2FEA360-47AC-48F0-AD45-F947F97F69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7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Ð ÐµÐ·ÑÐ»ÑÐ°Ñ Ñ Ð¸Ð·Ð¾Ð±ÑÐ°Ð¶ÐµÐ½Ð¸Ðµ Ð·Ð° table sql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190" y="1682496"/>
            <a:ext cx="2047937" cy="204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402F610-1BE0-4701-8510-8F67DDAA63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Временни таблици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09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Временните таблици</a:t>
            </a:r>
            <a:r>
              <a:rPr lang="en-US" sz="3200" dirty="0"/>
              <a:t> </a:t>
            </a:r>
            <a:r>
              <a:rPr lang="bg-BG" sz="3200" dirty="0"/>
              <a:t>се съхраняват във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</a:rPr>
              <a:t>tempdb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Автоматично се изтриват, ако </a:t>
            </a:r>
            <a:r>
              <a:rPr lang="bg-BG" sz="3200" b="1" dirty="0">
                <a:solidFill>
                  <a:schemeClr val="bg1"/>
                </a:solidFill>
              </a:rPr>
              <a:t>вече не се използват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Временни таблици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000" y="2799000"/>
            <a:ext cx="5968282" cy="329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CREATE TABLE #TempTable</a:t>
            </a:r>
            <a:br>
              <a:rPr lang="en-US" sz="3200" b="1" noProof="1">
                <a:latin typeface="Consolas" panose="020B0609020204030204" pitchFamily="49" charset="0"/>
              </a:rPr>
            </a:br>
            <a:r>
              <a:rPr lang="en-US" sz="32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2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	--</a:t>
            </a:r>
            <a:r>
              <a:rPr lang="en-US" sz="3200" b="1" i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Add columns here.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endParaRPr lang="en-US" sz="32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#TempTable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A56AFE6-12B3-421B-BF08-E6991E3D08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65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Временни таблици - синтаксис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0056" y="1253315"/>
            <a:ext cx="8554753" cy="4269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CREATE TABLE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#Employees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Id INT PRIMARY KEY,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FirstName VARCHAR(50) NOT NULL,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LastName VARCHAR(50),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Address VARCHAR(50)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endParaRPr lang="en-US" sz="28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SELECT *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#Employees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CA8CEC2-4A4E-4E75-A9A7-8AD4DCD883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4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Table variables</a:t>
            </a:r>
            <a:r>
              <a:rPr lang="en-US" sz="3200" noProof="1"/>
              <a:t> (DECLARE @t TABLE) 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Visible only to the connection that creates it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Local temporary tables </a:t>
            </a:r>
            <a:r>
              <a:rPr lang="en-US" sz="3200" dirty="0"/>
              <a:t>(CREATE TABLE #t)</a:t>
            </a:r>
          </a:p>
          <a:p>
            <a:pPr lvl="1">
              <a:buClr>
                <a:schemeClr val="tx1"/>
              </a:buClr>
            </a:pPr>
            <a:r>
              <a:rPr lang="ru-RU" sz="3000" dirty="0"/>
              <a:t>Видима само за </a:t>
            </a:r>
            <a:r>
              <a:rPr lang="ru-RU" sz="3000" dirty="0" err="1"/>
              <a:t>връзката</a:t>
            </a:r>
            <a:r>
              <a:rPr lang="ru-RU" sz="3000" dirty="0"/>
              <a:t>, </a:t>
            </a:r>
            <a:r>
              <a:rPr lang="ru-RU" sz="3000" dirty="0" err="1"/>
              <a:t>която</a:t>
            </a:r>
            <a:r>
              <a:rPr lang="ru-RU" sz="3000" dirty="0"/>
              <a:t> я </a:t>
            </a:r>
            <a:r>
              <a:rPr lang="ru-RU" sz="3000" dirty="0" err="1"/>
              <a:t>създава</a:t>
            </a:r>
            <a:endParaRPr lang="en-US" sz="30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Global temporary tables </a:t>
            </a:r>
            <a:r>
              <a:rPr lang="en-US" sz="3200" dirty="0"/>
              <a:t>(CREATE TABLE ##t)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Видима за всички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Изтривана, когато всички обръщащи се към нея връзки се затворят</a:t>
            </a:r>
            <a:endParaRPr lang="en-US" sz="3000" dirty="0"/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Tempdb</a:t>
            </a:r>
            <a:r>
              <a:rPr lang="en-US" sz="3200" b="1" dirty="0">
                <a:solidFill>
                  <a:schemeClr val="bg1"/>
                </a:solidFill>
              </a:rPr>
              <a:t> permanent tables </a:t>
            </a:r>
            <a:r>
              <a:rPr lang="en-US" sz="3200" dirty="0"/>
              <a:t>(USE </a:t>
            </a:r>
            <a:r>
              <a:rPr lang="en-US" sz="3200" noProof="1"/>
              <a:t>tempdb</a:t>
            </a:r>
            <a:r>
              <a:rPr lang="en-US" sz="3200" dirty="0"/>
              <a:t> CREATE TABLE t)</a:t>
            </a:r>
          </a:p>
          <a:p>
            <a:pPr lvl="1">
              <a:buClr>
                <a:schemeClr val="tx1"/>
              </a:buClr>
            </a:pPr>
            <a:r>
              <a:rPr lang="ru-RU" sz="3000" dirty="0"/>
              <a:t>Видима за </a:t>
            </a:r>
            <a:r>
              <a:rPr lang="ru-RU" sz="3000" dirty="0" err="1"/>
              <a:t>всички</a:t>
            </a:r>
            <a:r>
              <a:rPr lang="ru-RU" sz="3000" dirty="0"/>
              <a:t>. </a:t>
            </a:r>
            <a:r>
              <a:rPr lang="ru-RU" sz="3000" dirty="0" err="1"/>
              <a:t>Изтривана</a:t>
            </a:r>
            <a:r>
              <a:rPr lang="ru-RU" sz="3000" dirty="0"/>
              <a:t> при </a:t>
            </a:r>
            <a:r>
              <a:rPr lang="ru-RU" sz="3000" dirty="0" err="1"/>
              <a:t>рестартиране</a:t>
            </a:r>
            <a:r>
              <a:rPr lang="ru-RU" sz="3000" dirty="0"/>
              <a:t> на </a:t>
            </a:r>
            <a:r>
              <a:rPr lang="ru-RU" sz="3000" dirty="0" err="1"/>
              <a:t>сървъра</a:t>
            </a:r>
            <a:endParaRPr lang="en-US" sz="3200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временни таблици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E240E5-E66A-441C-A4AE-EEB9BEDEFC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869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758207"/>
            <a:ext cx="80004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28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Subqueries</a:t>
            </a:r>
            <a:r>
              <a:rPr lang="en-US" sz="2800" dirty="0">
                <a:solidFill>
                  <a:schemeClr val="bg2"/>
                </a:solidFill>
              </a:rPr>
              <a:t> are used to nest queries.</a:t>
            </a:r>
          </a:p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CTE's</a:t>
            </a:r>
            <a:r>
              <a:rPr lang="en-US" sz="2800" dirty="0">
                <a:solidFill>
                  <a:schemeClr val="bg2"/>
                </a:solidFill>
              </a:rPr>
              <a:t> improve code reuse and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readability.</a:t>
            </a:r>
          </a:p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Indices</a:t>
            </a:r>
            <a:r>
              <a:rPr lang="en-US" sz="2800" dirty="0">
                <a:solidFill>
                  <a:schemeClr val="bg2"/>
                </a:solidFill>
              </a:rPr>
              <a:t> improve SQL search performance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if used properly.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15D5A34D-A8C3-4099-8473-F51168A3C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047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5981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749EC83-7EBC-435B-9739-ABD370BCEB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3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демо</a:t>
            </a:r>
            <a:r>
              <a:rPr lang="en-US" dirty="0"/>
              <a:t>, </a:t>
            </a:r>
            <a:r>
              <a:rPr lang="bg-BG" dirty="0"/>
              <a:t>упражнения</a:t>
            </a:r>
            <a:r>
              <a:rPr lang="en-US" dirty="0"/>
              <a:t>, </a:t>
            </a:r>
            <a:r>
              <a:rPr lang="bg-BG" dirty="0"/>
              <a:t>домашни работи</a:t>
            </a:r>
            <a:r>
              <a:rPr lang="en-US" dirty="0"/>
              <a:t>, </a:t>
            </a:r>
            <a:r>
              <a:rPr lang="bg-BG" dirty="0"/>
              <a:t>документи</a:t>
            </a:r>
            <a:r>
              <a:rPr lang="en-US" dirty="0"/>
              <a:t>, </a:t>
            </a:r>
            <a:r>
              <a:rPr lang="bg-BG" dirty="0"/>
              <a:t>видеа</a:t>
            </a:r>
            <a:r>
              <a:rPr lang="en-US" dirty="0"/>
              <a:t> </a:t>
            </a:r>
            <a:r>
              <a:rPr lang="bg-BG" dirty="0"/>
              <a:t>и други подобни</a:t>
            </a:r>
            <a:r>
              <a:rPr lang="en-US" dirty="0"/>
              <a:t>) </a:t>
            </a:r>
            <a:r>
              <a:rPr lang="bg-BG" dirty="0"/>
              <a:t>са</a:t>
            </a:r>
            <a:r>
              <a:rPr lang="en-US" dirty="0"/>
              <a:t> </a:t>
            </a:r>
            <a:r>
              <a:rPr lang="bg-BG" b="1" dirty="0"/>
              <a:t>обект на авторско право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Не</a:t>
            </a:r>
            <a:r>
              <a:rPr lang="bg-BG" dirty="0"/>
              <a:t>позволено</a:t>
            </a:r>
            <a:r>
              <a:rPr lang="ru-RU" dirty="0"/>
              <a:t> </a:t>
            </a:r>
            <a:r>
              <a:rPr lang="ru-RU" dirty="0" err="1"/>
              <a:t>копиране</a:t>
            </a:r>
            <a:r>
              <a:rPr lang="ru-RU" dirty="0"/>
              <a:t>, </a:t>
            </a:r>
            <a:r>
              <a:rPr lang="ru-RU" dirty="0" err="1"/>
              <a:t>възпроизвеждане</a:t>
            </a:r>
            <a:r>
              <a:rPr lang="ru-RU" dirty="0"/>
              <a:t> или </a:t>
            </a:r>
            <a:r>
              <a:rPr lang="ru-RU" dirty="0" err="1"/>
              <a:t>използване</a:t>
            </a:r>
            <a:r>
              <a:rPr lang="ru-RU" dirty="0"/>
              <a:t> е незаконно
</a:t>
            </a: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56A2C7A-7301-4EC5-A522-02D6FC8D0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9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500" indent="-444500">
              <a:buFontTx/>
              <a:buAutoNum type="arabicPeriod"/>
            </a:pPr>
            <a:r>
              <a:rPr lang="bg-BG" dirty="0" err="1"/>
              <a:t>Подзаявки</a:t>
            </a:r>
            <a:endParaRPr lang="en-US" dirty="0"/>
          </a:p>
          <a:p>
            <a:pPr marL="444500" indent="-444500">
              <a:buFontTx/>
              <a:buAutoNum type="arabicPeriod"/>
            </a:pPr>
            <a:r>
              <a:rPr lang="en-US" dirty="0"/>
              <a:t>Common Table Expressions (CTE)</a:t>
            </a:r>
          </a:p>
          <a:p>
            <a:pPr marL="444500" indent="-444500">
              <a:buFontTx/>
              <a:buAutoNum type="arabicPeriod"/>
            </a:pPr>
            <a:r>
              <a:rPr lang="bg-BG" dirty="0"/>
              <a:t>Временни таблици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0BD16DC-D2DD-4C0E-ADD3-814B948373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4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498083" y="1379593"/>
            <a:ext cx="3282918" cy="2392426"/>
            <a:chOff x="4454541" y="1263350"/>
            <a:chExt cx="3282918" cy="239242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4541" y="1263350"/>
              <a:ext cx="3282918" cy="239242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9057" y="1720288"/>
              <a:ext cx="1953886" cy="142389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3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665" y="2062592"/>
              <a:ext cx="1107748" cy="807271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4B15084-1EDB-45FA-849F-A9E6D1C9F8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err="1"/>
              <a:t>Подзаявки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164C44A-7219-435E-914F-0B59FC8DBF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Манипулация на заявки на няколко нива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02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4334DD-7BAB-4A22-AE78-E4D6B4A60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err="1"/>
              <a:t>Използване</a:t>
            </a:r>
            <a:r>
              <a:rPr lang="ru-RU" dirty="0"/>
              <a:t> на </a:t>
            </a:r>
            <a:r>
              <a:rPr lang="ru-RU" dirty="0" err="1"/>
              <a:t>резултат</a:t>
            </a:r>
            <a:r>
              <a:rPr lang="ru-RU" dirty="0"/>
              <a:t> на заявка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за друга заявка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Подзаявки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35197" y="2946399"/>
          <a:ext cx="41910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Salary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51224" y="2320780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358744" y="5330370"/>
          <a:ext cx="4191000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Finance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 rot="10800000">
            <a:off x="4166433" y="4963557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Up Arrow 9"/>
          <p:cNvSpPr/>
          <p:nvPr/>
        </p:nvSpPr>
        <p:spPr>
          <a:xfrm rot="5400000">
            <a:off x="6759047" y="5625676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43161" y="2229734"/>
            <a:ext cx="1726782" cy="528307"/>
          </a:xfrm>
          <a:prstGeom prst="wedgeRoundRectCallout">
            <a:avLst>
              <a:gd name="adj1" fmla="val -54956"/>
              <a:gd name="adj2" fmla="val 1041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299469" y="4529935"/>
            <a:ext cx="1992645" cy="648013"/>
          </a:xfrm>
          <a:prstGeom prst="wedgeRoundRectCallout">
            <a:avLst>
              <a:gd name="adj1" fmla="val -41606"/>
              <a:gd name="adj2" fmla="val 872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5197" y="5547826"/>
            <a:ext cx="429399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b="1" dirty="0"/>
              <a:t>DepartmentID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IN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557AFEC-E42F-4557-92F7-7DA53E2027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8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28045" y="1936518"/>
            <a:ext cx="9674224" cy="323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FROM Employees AS 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e.DepartmentID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d.DepartmentID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FROM Deparments AS 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WHERE d.Name = 'Finance'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на </a:t>
            </a:r>
            <a:r>
              <a:rPr lang="bg-BG" dirty="0" err="1"/>
              <a:t>подзаявка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91000" y="3542861"/>
            <a:ext cx="3600000" cy="558487"/>
          </a:xfrm>
          <a:prstGeom prst="wedgeRoundRectCallout">
            <a:avLst>
              <a:gd name="adj1" fmla="val -57116"/>
              <a:gd name="adj2" fmla="val 411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Таблица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96000" y="4959000"/>
            <a:ext cx="1890000" cy="585140"/>
          </a:xfrm>
          <a:prstGeom prst="wedgeRoundRectCallout">
            <a:avLst>
              <a:gd name="adj1" fmla="val -28669"/>
              <a:gd name="adj2" fmla="val -6875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816F084-DA92-4652-B283-F50A1A2276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780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Покажете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най – ниската средна заплата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във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всички отдели</a:t>
            </a:r>
            <a:r>
              <a:rPr lang="en-US" dirty="0"/>
              <a:t>.</a:t>
            </a:r>
          </a:p>
          <a:p>
            <a:pPr lvl="1"/>
            <a:r>
              <a:rPr lang="bg-BG" dirty="0"/>
              <a:t>Изчислете средната заплата за всички отдели</a:t>
            </a:r>
            <a:r>
              <a:rPr lang="en-US" dirty="0"/>
              <a:t>.</a:t>
            </a:r>
          </a:p>
          <a:p>
            <a:pPr lvl="1"/>
            <a:r>
              <a:rPr lang="bg-BG" dirty="0"/>
              <a:t>После покажете стойността на най – ниската</a:t>
            </a:r>
            <a:r>
              <a:rPr lang="en-US" dirty="0"/>
              <a:t>.</a:t>
            </a: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Минимална средна заявка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44" y="3358577"/>
            <a:ext cx="2864852" cy="821538"/>
          </a:xfrm>
          <a:prstGeom prst="rect">
            <a:avLst/>
          </a:prstGeom>
        </p:spPr>
      </p:pic>
      <p:sp>
        <p:nvSpPr>
          <p:cNvPr id="13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379BEBA-72C0-4705-8AF6-97816F3B9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52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36000" y="1319768"/>
            <a:ext cx="9897154" cy="48479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3200" b="1" noProof="1">
                <a:latin typeface="Consolas" panose="020B0609020204030204" pitchFamily="49" charset="0"/>
              </a:rPr>
              <a:t>(a.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e.DepartmentID,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e.Salary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3200" b="1" noProof="1">
                <a:latin typeface="Consolas" panose="020B0609020204030204" pitchFamily="49" charset="0"/>
              </a:rPr>
              <a:t>GROUP BY e.DepartmentID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Минимална средна заплата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90404" y="3414012"/>
            <a:ext cx="1900596" cy="565268"/>
          </a:xfrm>
          <a:prstGeom prst="wedgeRoundRectCallout">
            <a:avLst>
              <a:gd name="adj1" fmla="val 49054"/>
              <a:gd name="adj2" fmla="val 1087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33342" y="4419601"/>
            <a:ext cx="3262658" cy="558485"/>
          </a:xfrm>
          <a:prstGeom prst="wedgeRoundRectCallout">
            <a:avLst>
              <a:gd name="adj1" fmla="val -82286"/>
              <a:gd name="adj2" fmla="val 111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Таблица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Employees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FA1B6CD-C952-4A44-80D2-331DA0266B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245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0543"/>
            <a:ext cx="2438400" cy="2438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98E7A3C-066E-487A-A394-A772B5A4C0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Common Table Expressions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35092F5-B4B7-46DD-860B-4E5991882C0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err="1"/>
              <a:t>Преизползлване</a:t>
            </a:r>
            <a:r>
              <a:rPr lang="bg-BG" dirty="0"/>
              <a:t> на </a:t>
            </a:r>
            <a:r>
              <a:rPr lang="bg-BG" dirty="0" err="1"/>
              <a:t>подзаявки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3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Common Table Expressions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CTE</a:t>
            </a:r>
            <a:r>
              <a:rPr lang="en-US" dirty="0"/>
              <a:t>) </a:t>
            </a:r>
            <a:r>
              <a:rPr lang="bg-BG" dirty="0"/>
              <a:t>могат да се считат като </a:t>
            </a:r>
            <a:r>
              <a:rPr lang="en-US" dirty="0"/>
              <a:t>"</a:t>
            </a:r>
            <a:r>
              <a:rPr lang="bg-BG" b="1" dirty="0">
                <a:solidFill>
                  <a:schemeClr val="bg1"/>
                </a:solidFill>
              </a:rPr>
              <a:t>наименувани </a:t>
            </a:r>
            <a:r>
              <a:rPr lang="bg-BG" b="1" dirty="0" err="1">
                <a:solidFill>
                  <a:schemeClr val="bg1"/>
                </a:solidFill>
              </a:rPr>
              <a:t>подзаявления</a:t>
            </a:r>
            <a:r>
              <a:rPr lang="en-US" dirty="0"/>
              <a:t>"</a:t>
            </a:r>
          </a:p>
          <a:p>
            <a:r>
              <a:rPr lang="ru-RU" dirty="0" err="1"/>
              <a:t>Биха</a:t>
            </a:r>
            <a:r>
              <a:rPr lang="ru-RU" dirty="0"/>
              <a:t> могли да се </a:t>
            </a:r>
            <a:r>
              <a:rPr lang="ru-RU" dirty="0" err="1"/>
              <a:t>използват</a:t>
            </a:r>
            <a:r>
              <a:rPr lang="ru-RU" dirty="0"/>
              <a:t> за </a:t>
            </a:r>
            <a:r>
              <a:rPr lang="ru-RU" dirty="0" err="1"/>
              <a:t>подобряване</a:t>
            </a:r>
            <a:r>
              <a:rPr lang="ru-RU" dirty="0"/>
              <a:t> </a:t>
            </a:r>
            <a:r>
              <a:rPr lang="bg-BG" b="1" dirty="0" err="1">
                <a:solidFill>
                  <a:schemeClr val="bg1"/>
                </a:solidFill>
              </a:rPr>
              <a:t>четимостта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на кода</a:t>
            </a:r>
            <a:r>
              <a:rPr lang="en-US" b="1" dirty="0"/>
              <a:t> </a:t>
            </a:r>
            <a:r>
              <a:rPr lang="bg-BG" dirty="0"/>
              <a:t>и неговото</a:t>
            </a:r>
            <a:r>
              <a:rPr lang="en-US" dirty="0"/>
              <a:t> </a:t>
            </a:r>
            <a:r>
              <a:rPr lang="bg-BG" b="1" dirty="0" err="1">
                <a:solidFill>
                  <a:schemeClr val="bg1"/>
                </a:solidFill>
              </a:rPr>
              <a:t>преизползването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ru-RU" dirty="0" err="1"/>
              <a:t>Обикновено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позиционирани</a:t>
            </a:r>
            <a:r>
              <a:rPr lang="ru-RU" dirty="0"/>
              <a:t> в </a:t>
            </a:r>
            <a:r>
              <a:rPr lang="ru-RU" dirty="0" err="1"/>
              <a:t>началото</a:t>
            </a:r>
            <a:r>
              <a:rPr lang="ru-RU" dirty="0"/>
              <a:t> на </a:t>
            </a:r>
            <a:r>
              <a:rPr lang="ru-RU" dirty="0" err="1"/>
              <a:t>заявката</a:t>
            </a:r>
            <a:endParaRPr lang="en-US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48230" y="4284000"/>
            <a:ext cx="9601198" cy="24594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CTE_Name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ColumnA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ColumnB…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--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Insert subquery here.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1914A84-703A-4B6E-8D7A-9B9D1E818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061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uiExpand="1" build="p"/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3302</TotalTime>
  <Words>993</Words>
  <Application>Microsoft Office PowerPoint</Application>
  <PresentationFormat>Широк екран</PresentationFormat>
  <Paragraphs>172</Paragraphs>
  <Slides>18</Slides>
  <Notes>13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</vt:lpstr>
      <vt:lpstr>Подзаявки, CTEs и Временни таблици</vt:lpstr>
      <vt:lpstr>Съдържание</vt:lpstr>
      <vt:lpstr>Подзаявки</vt:lpstr>
      <vt:lpstr>Подзаявки</vt:lpstr>
      <vt:lpstr>Синтаксис на подзаявка</vt:lpstr>
      <vt:lpstr>Задача: Минимална средна заявка</vt:lpstr>
      <vt:lpstr>Решение: Минимална средна заплата</vt:lpstr>
      <vt:lpstr>Common Table Expressions</vt:lpstr>
      <vt:lpstr>Common Table Expressions</vt:lpstr>
      <vt:lpstr>Common Table Expressions Синтаксис</vt:lpstr>
      <vt:lpstr>Временни таблици</vt:lpstr>
      <vt:lpstr>Временни таблици</vt:lpstr>
      <vt:lpstr>Временни таблици - синтаксис</vt:lpstr>
      <vt:lpstr>Видове временни таблици</vt:lpstr>
      <vt:lpstr>Summary</vt:lpstr>
      <vt:lpstr>Въпроси?</vt:lpstr>
      <vt:lpstr>Trainings @ Software University (SoftUni)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Subquieries-and-Joins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Tanya Evtimova</cp:lastModifiedBy>
  <cp:revision>10</cp:revision>
  <dcterms:created xsi:type="dcterms:W3CDTF">2018-05-23T13:08:44Z</dcterms:created>
  <dcterms:modified xsi:type="dcterms:W3CDTF">2021-08-30T06:17:30Z</dcterms:modified>
  <cp:category>db;databases;sql;programming;computer programming;software development</cp:category>
</cp:coreProperties>
</file>