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798" r:id="rId2"/>
    <p:sldId id="799" r:id="rId3"/>
    <p:sldId id="841" r:id="rId4"/>
    <p:sldId id="842" r:id="rId5"/>
    <p:sldId id="843" r:id="rId6"/>
    <p:sldId id="849" r:id="rId7"/>
    <p:sldId id="844" r:id="rId8"/>
    <p:sldId id="845" r:id="rId9"/>
    <p:sldId id="846" r:id="rId10"/>
    <p:sldId id="847" r:id="rId11"/>
    <p:sldId id="848" r:id="rId12"/>
    <p:sldId id="808" r:id="rId13"/>
    <p:sldId id="809"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33" r:id="rId29"/>
    <p:sldId id="824" r:id="rId30"/>
    <p:sldId id="825" r:id="rId31"/>
    <p:sldId id="826" r:id="rId32"/>
    <p:sldId id="827" r:id="rId33"/>
    <p:sldId id="801" r:id="rId34"/>
    <p:sldId id="401" r:id="rId35"/>
    <p:sldId id="405" r:id="rId36"/>
    <p:sldId id="6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B610DC2-3F4D-4F35-973A-C54992FF755A}">
          <p14:sldIdLst>
            <p14:sldId id="798"/>
            <p14:sldId id="799"/>
          </p14:sldIdLst>
        </p14:section>
        <p14:section name="Indices" id="{0E48410F-D3AD-403F-971B-74F84421A378}">
          <p14:sldIdLst>
            <p14:sldId id="841"/>
            <p14:sldId id="842"/>
            <p14:sldId id="843"/>
            <p14:sldId id="849"/>
            <p14:sldId id="844"/>
            <p14:sldId id="845"/>
            <p14:sldId id="846"/>
            <p14:sldId id="847"/>
          </p14:sldIdLst>
        </p14:section>
        <p14:section name="Grouping" id="{7C378C84-A40B-4CDE-82BB-6799264F4893}">
          <p14:sldIdLst>
            <p14:sldId id="848"/>
            <p14:sldId id="808"/>
            <p14:sldId id="809"/>
            <p14:sldId id="810"/>
            <p14:sldId id="811"/>
          </p14:sldIdLst>
        </p14:section>
        <p14:section name="Aggregate Functions" id="{E410BBFC-4F4B-4676-BAA8-958AB7B953D8}">
          <p14:sldIdLst>
            <p14:sldId id="812"/>
            <p14:sldId id="813"/>
            <p14:sldId id="814"/>
            <p14:sldId id="815"/>
            <p14:sldId id="816"/>
            <p14:sldId id="817"/>
            <p14:sldId id="818"/>
            <p14:sldId id="819"/>
            <p14:sldId id="820"/>
            <p14:sldId id="821"/>
            <p14:sldId id="822"/>
            <p14:sldId id="823"/>
            <p14:sldId id="833"/>
          </p14:sldIdLst>
        </p14:section>
        <p14:section name="Having" id="{AAC079E0-AD5D-4561-BBF7-3925AC9582AC}">
          <p14:sldIdLst>
            <p14:sldId id="824"/>
            <p14:sldId id="825"/>
            <p14:sldId id="826"/>
            <p14:sldId id="827"/>
          </p14:sldIdLst>
        </p14:section>
        <p14:section name="Conclusion" id="{CD374264-5F88-4505-A95F-455C66B54321}">
          <p14:sldIdLst>
            <p14:sldId id="801"/>
            <p14:sldId id="401"/>
            <p14:sldId id="405"/>
            <p14:sldId id="68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214" autoAdjust="0"/>
  </p:normalViewPr>
  <p:slideViewPr>
    <p:cSldViewPr showGuides="1">
      <p:cViewPr varScale="1">
        <p:scale>
          <a:sx n="74" d="100"/>
          <a:sy n="74" d="100"/>
        </p:scale>
        <p:origin x="106" y="235"/>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2400" y="77"/>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30.8.2021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75D14CA-AB2E-43CB-8E19-82DE07CFCE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7629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84A59825-6760-4D40-B984-89F1D7C91CD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95396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6AD615E1-E1BA-4053-A8AB-CB80F644D3A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383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7" name="Footer Placeholder 7">
            <a:extLst>
              <a:ext uri="{FF2B5EF4-FFF2-40B4-BE49-F238E27FC236}">
                <a16:creationId xmlns:a16="http://schemas.microsoft.com/office/drawing/2014/main" id="{B0E9AC7F-0C70-49C6-8012-0F87FD51440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7127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05B9A286-8432-402C-99C4-9EF7C64EFE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5517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D11DEF6E-A5AD-4214-86ED-DA02319B77E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4289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7" name="Footer Placeholder 7">
            <a:extLst>
              <a:ext uri="{FF2B5EF4-FFF2-40B4-BE49-F238E27FC236}">
                <a16:creationId xmlns:a16="http://schemas.microsoft.com/office/drawing/2014/main" id="{1FFC5B71-6C00-4F1B-A8F2-8DC5F6FC63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00723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5458F7F4-D9D7-4618-9D37-3BE17C90C6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28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B224D500-5ADB-4DEB-9FA4-0E1FAF82D7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66766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8A3B1629-733E-43D9-AA27-8C524B8C7A3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73459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37A524B8-A20A-4D75-9B15-E98879B3613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189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504EF88B-8B47-487D-8F47-6F6E0BABE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9832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7" name="Footer Placeholder 7">
            <a:extLst>
              <a:ext uri="{FF2B5EF4-FFF2-40B4-BE49-F238E27FC236}">
                <a16:creationId xmlns:a16="http://schemas.microsoft.com/office/drawing/2014/main" id="{F548C123-DC38-4448-B738-37567266F32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24589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9111FC71-A41C-4910-8E02-D4540FB7DD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05096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a16="http://schemas.microsoft.com/office/drawing/2014/main" id="{77386143-3FB8-4463-916E-4DCDE9C6190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87272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3F03D159-EE39-436B-81FF-47A530B5A46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99743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AA3B7A7E-2B82-4758-A57E-3300A91165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6679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981CB61F-1423-4CCC-A526-00D6E57B10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6432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7" name="Footer Placeholder 7">
            <a:extLst>
              <a:ext uri="{FF2B5EF4-FFF2-40B4-BE49-F238E27FC236}">
                <a16:creationId xmlns:a16="http://schemas.microsoft.com/office/drawing/2014/main" id="{C7544008-3344-47E5-A077-8AE5A2B8D2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3353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34183827-A2A1-4C0E-A49B-D85BDB5B13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5092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E38CCD46-F137-4248-9F90-3A2D212924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6910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07C32B6E-B118-4FD3-AAA5-042DA79B7D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5133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7" name="Footer Placeholder 7">
            <a:extLst>
              <a:ext uri="{FF2B5EF4-FFF2-40B4-BE49-F238E27FC236}">
                <a16:creationId xmlns:a16="http://schemas.microsoft.com/office/drawing/2014/main" id="{D75EAA19-31A9-4DCC-9367-F266AF9F11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69827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29DEAF18-E770-44A4-B64E-C9BAC82D44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0615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37726EC7-1393-49B9-A262-2CD95FCCA0C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8341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4</a:t>
            </a:fld>
            <a:endParaRPr lang="en-US" dirty="0"/>
          </a:p>
        </p:txBody>
      </p:sp>
      <p:sp>
        <p:nvSpPr>
          <p:cNvPr id="6" name="Footer Placeholder 7">
            <a:extLst>
              <a:ext uri="{FF2B5EF4-FFF2-40B4-BE49-F238E27FC236}">
                <a16:creationId xmlns:a16="http://schemas.microsoft.com/office/drawing/2014/main" id="{3F037305-352B-48FE-922D-0EA316B8FF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474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77AEB02F-E939-498A-A9CE-A9E040E5AD7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976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7" name="Footer Placeholder 7">
            <a:extLst>
              <a:ext uri="{FF2B5EF4-FFF2-40B4-BE49-F238E27FC236}">
                <a16:creationId xmlns:a16="http://schemas.microsoft.com/office/drawing/2014/main" id="{0663C773-B889-41BF-9577-D88D4CFFA3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608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a16="http://schemas.microsoft.com/office/drawing/2014/main" id="{ECF83B8B-BDAB-46CF-9191-3EE5974A3D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50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7">
            <a:extLst>
              <a:ext uri="{FF2B5EF4-FFF2-40B4-BE49-F238E27FC236}">
                <a16:creationId xmlns:a16="http://schemas.microsoft.com/office/drawing/2014/main" id="{6F2DE0F0-E95A-45EF-A0C2-1E10F6A372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4210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A6E5386-2868-4886-BA5C-41F29972C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045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7" name="Slide Body Text">
            <a:extLst>
              <a:ext uri="{FF2B5EF4-FFF2-40B4-BE49-F238E27FC236}">
                <a16:creationId xmlns:a16="http://schemas.microsoft.com/office/drawing/2014/main" id="{1E60575F-8475-4C78-97A7-27D7891D2770}"/>
              </a:ext>
            </a:extLst>
          </p:cNvPr>
          <p:cNvSpPr>
            <a:spLocks noGrp="1"/>
          </p:cNvSpPr>
          <p:nvPr>
            <p:ph type="body" sz="quarter" idx="12"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This is a code example</a:t>
            </a:r>
          </a:p>
        </p:txBody>
      </p:sp>
      <p:sp>
        <p:nvSpPr>
          <p:cNvPr id="15" name="Code Box">
            <a:extLst>
              <a:ext uri="{FF2B5EF4-FFF2-40B4-BE49-F238E27FC236}">
                <a16:creationId xmlns:a16="http://schemas.microsoft.com/office/drawing/2014/main" id="{29C63EC2-5578-406B-8C2A-23FDE6C14C82}"/>
              </a:ext>
            </a:extLst>
          </p:cNvPr>
          <p:cNvSpPr>
            <a:spLocks noGrp="1"/>
          </p:cNvSpPr>
          <p:nvPr>
            <p:ph type="body" sz="quarter" idx="11" hasCustomPrompt="1"/>
          </p:nvPr>
        </p:nvSpPr>
        <p:spPr>
          <a:xfrm>
            <a:off x="674683" y="2034000"/>
            <a:ext cx="10836275" cy="2318684"/>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lnSpc>
                <a:spcPct val="110000"/>
              </a:lnSpc>
              <a:spcBef>
                <a:spcPts val="0"/>
              </a:spcBef>
              <a:spcAft>
                <a:spcPts val="0"/>
              </a:spcAft>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7" r:id="rId4"/>
    <p:sldLayoutId id="2147483679" r:id="rId5"/>
    <p:sldLayoutId id="2147483680" r:id="rId6"/>
    <p:sldLayoutId id="2147483688" r:id="rId7"/>
    <p:sldLayoutId id="2147483684" r:id="rId8"/>
    <p:sldLayoutId id="2147483690" r:id="rId9"/>
    <p:sldLayoutId id="2147483683"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ru-RU" dirty="0"/>
              <a:t>Как да получите </a:t>
            </a:r>
            <a:r>
              <a:rPr lang="ru-RU" dirty="0" err="1"/>
              <a:t>аналитични</a:t>
            </a:r>
            <a:r>
              <a:rPr lang="ru-RU" dirty="0"/>
              <a:t> </a:t>
            </a:r>
            <a:r>
              <a:rPr lang="ru-RU" dirty="0" err="1"/>
              <a:t>данни</a:t>
            </a:r>
            <a:r>
              <a:rPr lang="en-US" dirty="0"/>
              <a:t>?</a:t>
            </a:r>
          </a:p>
        </p:txBody>
      </p:sp>
      <p:sp>
        <p:nvSpPr>
          <p:cNvPr id="5" name="Title 4"/>
          <p:cNvSpPr>
            <a:spLocks noGrp="1"/>
          </p:cNvSpPr>
          <p:nvPr>
            <p:ph type="title"/>
          </p:nvPr>
        </p:nvSpPr>
        <p:spPr/>
        <p:txBody>
          <a:bodyPr>
            <a:normAutofit/>
          </a:bodyPr>
          <a:lstStyle/>
          <a:p>
            <a:r>
              <a:rPr lang="ru-RU" dirty="0" err="1"/>
              <a:t>Индекси</a:t>
            </a:r>
            <a:r>
              <a:rPr lang="ru-RU" dirty="0"/>
              <a:t> и </a:t>
            </a:r>
            <a:r>
              <a:rPr lang="ru-RU" dirty="0" err="1"/>
              <a:t>обобщаване</a:t>
            </a:r>
            <a:r>
              <a:rPr lang="ru-RU" dirty="0"/>
              <a:t> на </a:t>
            </a:r>
            <a:r>
              <a:rPr lang="ru-RU" dirty="0" err="1"/>
              <a:t>данни</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36272731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5" name="Title 4">
            <a:extLst>
              <a:ext uri="{FF2B5EF4-FFF2-40B4-BE49-F238E27FC236}">
                <a16:creationId xmlns:a16="http://schemas.microsoft.com/office/drawing/2014/main" id="{1772395C-79AF-492C-9068-AC158878F13F}"/>
              </a:ext>
            </a:extLst>
          </p:cNvPr>
          <p:cNvSpPr>
            <a:spLocks noGrp="1"/>
          </p:cNvSpPr>
          <p:nvPr>
            <p:ph type="title" sz="quarter" idx="10"/>
          </p:nvPr>
        </p:nvSpPr>
        <p:spPr/>
        <p:txBody>
          <a:bodyPr/>
          <a:lstStyle/>
          <a:p>
            <a:r>
              <a:rPr lang="en-GB" dirty="0"/>
              <a:t>Demo: Index Performance</a:t>
            </a:r>
          </a:p>
        </p:txBody>
      </p:sp>
      <p:sp>
        <p:nvSpPr>
          <p:cNvPr id="7" name="Subtitle 6">
            <a:extLst>
              <a:ext uri="{FF2B5EF4-FFF2-40B4-BE49-F238E27FC236}">
                <a16:creationId xmlns:a16="http://schemas.microsoft.com/office/drawing/2014/main" id="{4F3467A1-F145-4BB6-8336-935A1432F133}"/>
              </a:ext>
            </a:extLst>
          </p:cNvPr>
          <p:cNvSpPr>
            <a:spLocks noGrp="1"/>
          </p:cNvSpPr>
          <p:nvPr>
            <p:ph type="subTitle" sz="quarter" idx="11"/>
          </p:nvPr>
        </p:nvSpPr>
        <p:spPr/>
        <p:txBody>
          <a:bodyPr/>
          <a:lstStyle/>
          <a:p>
            <a:r>
              <a:rPr lang="en-GB"/>
              <a:t>Live Demo</a:t>
            </a:r>
          </a:p>
        </p:txBody>
      </p:sp>
    </p:spTree>
    <p:extLst>
      <p:ext uri="{BB962C8B-B14F-4D97-AF65-F5344CB8AC3E}">
        <p14:creationId xmlns:p14="http://schemas.microsoft.com/office/powerpoint/2010/main" val="13305580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a:xfrm>
            <a:off x="615109" y="4194000"/>
            <a:ext cx="10961783" cy="2279175"/>
          </a:xfrm>
        </p:spPr>
        <p:txBody>
          <a:bodyPr/>
          <a:lstStyle/>
          <a:p>
            <a:r>
              <a:rPr lang="ru-RU" dirty="0" err="1"/>
              <a:t>Консолидиране</a:t>
            </a:r>
            <a:r>
              <a:rPr lang="ru-RU" dirty="0"/>
              <a:t> на </a:t>
            </a:r>
            <a:r>
              <a:rPr lang="ru-RU" dirty="0" err="1"/>
              <a:t>данни</a:t>
            </a:r>
            <a:r>
              <a:rPr lang="ru-RU" dirty="0"/>
              <a:t> </a:t>
            </a:r>
            <a:r>
              <a:rPr lang="ru-RU" dirty="0" err="1"/>
              <a:t>въз</a:t>
            </a:r>
            <a:r>
              <a:rPr lang="ru-RU" dirty="0"/>
              <a:t> основа на критерии</a:t>
            </a:r>
            <a:endParaRPr lang="en-US" dirty="0"/>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3728090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bg-BG" b="1" dirty="0">
                <a:solidFill>
                  <a:schemeClr val="bg1"/>
                </a:solidFill>
              </a:rPr>
              <a:t>Групирането</a:t>
            </a:r>
            <a:r>
              <a:rPr lang="en-US" b="1" dirty="0">
                <a:solidFill>
                  <a:schemeClr val="bg1"/>
                </a:solidFill>
              </a:rPr>
              <a:t> </a:t>
            </a:r>
            <a:r>
              <a:rPr lang="bg-BG" dirty="0"/>
              <a:t>позволява получаването на данни в отделни групи, въз основа на общо свойство</a:t>
            </a:r>
            <a:endParaRPr lang="en-US" dirty="0"/>
          </a:p>
        </p:txBody>
      </p:sp>
      <p:sp>
        <p:nvSpPr>
          <p:cNvPr id="465922" name="Rectangle 2"/>
          <p:cNvSpPr>
            <a:spLocks noGrp="1" noChangeArrowheads="1"/>
          </p:cNvSpPr>
          <p:nvPr>
            <p:ph type="title"/>
          </p:nvPr>
        </p:nvSpPr>
        <p:spPr/>
        <p:txBody>
          <a:bodyPr/>
          <a:lstStyle/>
          <a:p>
            <a:r>
              <a:rPr lang="bg-BG" dirty="0"/>
              <a:t>Групиране (1)</a:t>
            </a:r>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710592"/>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noProof="1">
                <a:solidFill>
                  <a:srgbClr val="FFFFFF"/>
                </a:solidFill>
                <a:effectLst>
                  <a:outerShdw blurRad="38100" dist="38100" dir="2700000" algn="tl">
                    <a:srgbClr val="000000">
                      <a:alpha val="43137"/>
                    </a:srgbClr>
                  </a:outerShdw>
                </a:effectLst>
              </a:rPr>
              <a:t>Единичен ред</a:t>
            </a:r>
            <a:endParaRPr lang="en-US" sz="2400" b="1" noProof="1">
              <a:solidFill>
                <a:srgbClr val="FFFFFF"/>
              </a:solidFill>
              <a:effectLst>
                <a:outerShdw blurRad="38100" dist="38100" dir="2700000" algn="tl">
                  <a:srgbClr val="000000">
                    <a:alpha val="43137"/>
                  </a:srgbClr>
                </a:outerShdw>
              </a:effectLst>
            </a:endParaRPr>
          </a:p>
        </p:txBody>
      </p:sp>
      <p:sp>
        <p:nvSpPr>
          <p:cNvPr id="76" name="AutoShape 7"/>
          <p:cNvSpPr>
            <a:spLocks noChangeArrowheads="1"/>
          </p:cNvSpPr>
          <p:nvPr/>
        </p:nvSpPr>
        <p:spPr bwMode="auto">
          <a:xfrm>
            <a:off x="8196195" y="1989000"/>
            <a:ext cx="2849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noProof="1">
                <a:solidFill>
                  <a:srgbClr val="FFFFFF"/>
                </a:solidFill>
                <a:effectLst>
                  <a:outerShdw blurRad="38100" dist="38100" dir="2700000" algn="tl">
                    <a:srgbClr val="000000">
                      <a:alpha val="43137"/>
                    </a:srgbClr>
                  </a:outerShdw>
                </a:effectLst>
              </a:rPr>
              <a:t>Групираща колона</a:t>
            </a:r>
            <a:endParaRPr lang="en-US" sz="2400" b="1" noProof="1">
              <a:solidFill>
                <a:srgbClr val="FFFFFF"/>
              </a:solidFill>
              <a:effectLst>
                <a:outerShdw blurRad="38100" dist="38100" dir="2700000" algn="tl">
                  <a:srgbClr val="000000">
                    <a:alpha val="43137"/>
                  </a:srgbClr>
                </a:outerShdw>
              </a:effectLst>
            </a:endParaRP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noProof="1">
                <a:solidFill>
                  <a:srgbClr val="FFFFFF"/>
                </a:solidFill>
                <a:effectLst>
                  <a:outerShdw blurRad="38100" dist="38100" dir="2700000" algn="tl">
                    <a:srgbClr val="000000">
                      <a:alpha val="43137"/>
                    </a:srgbClr>
                  </a:outerShdw>
                </a:effectLst>
              </a:rPr>
              <a:t>Може да се обобщи</a:t>
            </a:r>
            <a:endParaRPr lang="en-US" sz="2400" b="1" noProof="1">
              <a:solidFill>
                <a:srgbClr val="FFFFFF"/>
              </a:solidFill>
              <a:effectLst>
                <a:outerShdw blurRad="38100" dist="38100" dir="2700000" algn="tl">
                  <a:srgbClr val="000000">
                    <a:alpha val="43137"/>
                  </a:srgbClr>
                </a:outerShdw>
              </a:effectLst>
            </a:endParaRPr>
          </a:p>
        </p:txBody>
      </p:sp>
      <p:sp>
        <p:nvSpPr>
          <p:cNvPr id="35" name="Slide Number">
            <a:extLst>
              <a:ext uri="{FF2B5EF4-FFF2-40B4-BE49-F238E27FC236}">
                <a16:creationId xmlns:a16="http://schemas.microsoft.com/office/drawing/2014/main" id="{8E612CA2-355D-4DEC-9E64-2D10DBE7950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12</a:t>
            </a:fld>
            <a:endParaRPr lang="en-US" dirty="0"/>
          </a:p>
        </p:txBody>
      </p:sp>
    </p:spTree>
    <p:extLst>
      <p:ext uri="{BB962C8B-B14F-4D97-AF65-F5344CB8AC3E}">
        <p14:creationId xmlns:p14="http://schemas.microsoft.com/office/powerpoint/2010/main" val="22542579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t>
            </a:r>
            <a:r>
              <a:rPr lang="ru-RU" dirty="0" err="1"/>
              <a:t>позволява</a:t>
            </a:r>
            <a:r>
              <a:rPr lang="ru-RU" dirty="0"/>
              <a:t> да получите всяка </a:t>
            </a:r>
            <a:r>
              <a:rPr lang="bg-BG" b="1" dirty="0">
                <a:solidFill>
                  <a:schemeClr val="bg1"/>
                </a:solidFill>
              </a:rPr>
              <a:t>отделна група</a:t>
            </a:r>
            <a:r>
              <a:rPr lang="en-US" b="1" dirty="0">
                <a:solidFill>
                  <a:schemeClr val="bg1"/>
                </a:solidFill>
              </a:rPr>
              <a:t> </a:t>
            </a:r>
            <a:r>
              <a:rPr lang="bg-BG" dirty="0"/>
              <a:t>и да приложите </a:t>
            </a:r>
            <a:r>
              <a:rPr lang="en-US" dirty="0"/>
              <a:t>„</a:t>
            </a:r>
            <a:r>
              <a:rPr lang="bg-BG" b="1" dirty="0">
                <a:solidFill>
                  <a:schemeClr val="bg1"/>
                </a:solidFill>
              </a:rPr>
              <a:t>обобщаваща</a:t>
            </a:r>
            <a:r>
              <a:rPr lang="en-US" dirty="0"/>
              <a:t>" </a:t>
            </a:r>
            <a:r>
              <a:rPr lang="bg-BG" dirty="0"/>
              <a:t>функция върху нея</a:t>
            </a:r>
            <a:r>
              <a:rPr lang="en-US" dirty="0"/>
              <a:t>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pPr>
              <a:buClr>
                <a:schemeClr val="tx1"/>
              </a:buClr>
            </a:pPr>
            <a:r>
              <a:rPr lang="en-US" b="1" dirty="0">
                <a:solidFill>
                  <a:schemeClr val="bg1"/>
                </a:solidFill>
              </a:rPr>
              <a:t>DISTINCT</a:t>
            </a:r>
            <a:r>
              <a:rPr lang="en-US" dirty="0"/>
              <a:t> </a:t>
            </a:r>
            <a:r>
              <a:rPr lang="bg-BG" dirty="0"/>
              <a:t>дава възможност да получите </a:t>
            </a:r>
            <a:r>
              <a:rPr lang="bg-BG" b="1" dirty="0">
                <a:solidFill>
                  <a:schemeClr val="bg1"/>
                </a:solidFill>
              </a:rPr>
              <a:t>всички уникални</a:t>
            </a:r>
            <a:r>
              <a:rPr lang="en-US" b="1" dirty="0">
                <a:solidFill>
                  <a:schemeClr val="bg1"/>
                </a:solidFill>
              </a:rPr>
              <a:t> </a:t>
            </a:r>
            <a:r>
              <a:rPr lang="bg-BG" dirty="0"/>
              <a:t>стойности</a:t>
            </a:r>
            <a:r>
              <a:rPr lang="en-US" dirty="0"/>
              <a:t>:</a:t>
            </a:r>
          </a:p>
        </p:txBody>
      </p:sp>
      <p:sp>
        <p:nvSpPr>
          <p:cNvPr id="465922" name="Rectangle 2"/>
          <p:cNvSpPr>
            <a:spLocks noGrp="1" noChangeArrowheads="1"/>
          </p:cNvSpPr>
          <p:nvPr>
            <p:ph type="title"/>
          </p:nvPr>
        </p:nvSpPr>
        <p:spPr/>
        <p:txBody>
          <a:bodyPr/>
          <a:lstStyle/>
          <a:p>
            <a:r>
              <a:rPr lang="bg-BG" dirty="0"/>
              <a:t>Групиране</a:t>
            </a:r>
            <a:r>
              <a:rPr lang="en-US" dirty="0"/>
              <a:t> (2)</a:t>
            </a:r>
            <a:endParaRPr lang="bg-BG" dirty="0"/>
          </a:p>
        </p:txBody>
      </p:sp>
      <p:sp>
        <p:nvSpPr>
          <p:cNvPr id="10" name="Rectangle 9"/>
          <p:cNvSpPr>
            <a:spLocks noChangeArrowheads="1"/>
          </p:cNvSpPr>
          <p:nvPr/>
        </p:nvSpPr>
        <p:spPr bwMode="auto">
          <a:xfrm>
            <a:off x="2136000" y="2439000"/>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2136000" y="5501132"/>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8602458" y="5748221"/>
            <a:ext cx="2218542"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Уникални стойности</a:t>
            </a:r>
            <a:endParaRPr lang="en-US" sz="2800" b="1" noProof="1">
              <a:solidFill>
                <a:srgbClr val="FFFFFF"/>
              </a:solidFill>
              <a:effectLst>
                <a:outerShdw blurRad="38100" dist="38100" dir="2700000" algn="tl">
                  <a:srgbClr val="000000">
                    <a:alpha val="43137"/>
                  </a:srgbClr>
                </a:outerShdw>
              </a:effectLst>
            </a:endParaRPr>
          </a:p>
        </p:txBody>
      </p:sp>
      <p:sp>
        <p:nvSpPr>
          <p:cNvPr id="15" name="AutoShape 7"/>
          <p:cNvSpPr>
            <a:spLocks noChangeArrowheads="1"/>
          </p:cNvSpPr>
          <p:nvPr/>
        </p:nvSpPr>
        <p:spPr bwMode="auto">
          <a:xfrm>
            <a:off x="6726000" y="3834000"/>
            <a:ext cx="3330000"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A17EC92E-5C0F-4BC5-8623-F23A30FF17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63784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bg-BG" dirty="0" err="1"/>
              <a:t>Използлвайте</a:t>
            </a:r>
            <a:r>
              <a:rPr lang="bg-BG" dirty="0"/>
              <a:t> БД</a:t>
            </a:r>
            <a:r>
              <a:rPr lang="en-US" dirty="0"/>
              <a:t> "</a:t>
            </a:r>
            <a:r>
              <a:rPr lang="en-US" b="1" noProof="1">
                <a:solidFill>
                  <a:schemeClr val="bg1"/>
                </a:solidFill>
              </a:rPr>
              <a:t>SoftUni</a:t>
            </a:r>
            <a:r>
              <a:rPr lang="en-US" dirty="0"/>
              <a:t>"</a:t>
            </a:r>
            <a:r>
              <a:rPr lang="bg-BG" dirty="0"/>
              <a:t> , </a:t>
            </a:r>
            <a:r>
              <a:rPr lang="ru-RU" dirty="0"/>
              <a:t>за </a:t>
            </a:r>
            <a:r>
              <a:rPr lang="ru-RU" dirty="0" err="1"/>
              <a:t>създаване</a:t>
            </a:r>
            <a:r>
              <a:rPr lang="ru-RU" dirty="0"/>
              <a:t> на заявка, </a:t>
            </a:r>
            <a:r>
              <a:rPr lang="ru-RU" dirty="0" err="1"/>
              <a:t>която</a:t>
            </a:r>
            <a:r>
              <a:rPr lang="ru-RU" dirty="0"/>
              <a:t> </a:t>
            </a:r>
            <a:r>
              <a:rPr lang="ru-RU" dirty="0" err="1"/>
              <a:t>отпечатва</a:t>
            </a:r>
            <a:r>
              <a:rPr lang="ru-RU" dirty="0"/>
              <a:t> </a:t>
            </a:r>
            <a:r>
              <a:rPr lang="ru-RU" dirty="0" err="1"/>
              <a:t>общата</a:t>
            </a:r>
            <a:r>
              <a:rPr lang="ru-RU" dirty="0"/>
              <a:t> сума на заплатите за </a:t>
            </a:r>
            <a:r>
              <a:rPr lang="ru-RU" dirty="0" err="1"/>
              <a:t>всеки</a:t>
            </a:r>
            <a:r>
              <a:rPr lang="ru-RU" dirty="0"/>
              <a:t> отдел. </a:t>
            </a:r>
            <a:r>
              <a:rPr lang="en-US" dirty="0"/>
              <a:t> </a:t>
            </a:r>
          </a:p>
          <a:p>
            <a:pPr lvl="1"/>
            <a:r>
              <a:rPr lang="bg-BG" dirty="0"/>
              <a:t>Подредете ги по </a:t>
            </a:r>
            <a:r>
              <a:rPr lang="en-US" noProof="1"/>
              <a:t>DepartmentID (</a:t>
            </a:r>
            <a:r>
              <a:rPr lang="bg-BG" noProof="1"/>
              <a:t>възходящо</a:t>
            </a:r>
            <a:r>
              <a:rPr lang="en-US" noProof="1"/>
              <a:t>).</a:t>
            </a:r>
          </a:p>
        </p:txBody>
      </p:sp>
      <p:sp>
        <p:nvSpPr>
          <p:cNvPr id="4" name="Title 3"/>
          <p:cNvSpPr>
            <a:spLocks noGrp="1"/>
          </p:cNvSpPr>
          <p:nvPr>
            <p:ph type="title"/>
          </p:nvPr>
        </p:nvSpPr>
        <p:spPr/>
        <p:txBody>
          <a:bodyPr/>
          <a:lstStyle/>
          <a:p>
            <a:r>
              <a:rPr lang="bg-BG" dirty="0"/>
              <a:t>Задача</a:t>
            </a:r>
            <a:r>
              <a:rPr lang="en-US" dirty="0"/>
              <a:t>: </a:t>
            </a:r>
            <a:r>
              <a:rPr lang="bg-BG" dirty="0"/>
              <a:t>Обща сума на заплатите по отдели</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65743"/>
            <a:ext cx="10591800" cy="369332"/>
          </a:xfrm>
          <a:prstGeom prst="rect">
            <a:avLst/>
          </a:prstGeom>
          <a:noFill/>
        </p:spPr>
        <p:txBody>
          <a:bodyPr wrap="square" rtlCol="0">
            <a:spAutoFit/>
          </a:bodyPr>
          <a:lstStyle/>
          <a:p>
            <a:pPr algn="ctr"/>
            <a:r>
              <a:rPr lang="bg-BG" dirty="0"/>
              <a:t>Проверете решението си тук</a:t>
            </a:r>
            <a:r>
              <a:rPr lang="en-US" dirty="0"/>
              <a:t>: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id="{1C9BC084-E16C-4ADB-889C-7AE7C39565F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8883066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bg-BG" dirty="0"/>
              <a:t>След</a:t>
            </a:r>
            <a:r>
              <a:rPr lang="en-US" dirty="0"/>
              <a:t> </a:t>
            </a:r>
            <a:r>
              <a:rPr lang="bg-BG" b="1" dirty="0">
                <a:solidFill>
                  <a:schemeClr val="bg1"/>
                </a:solidFill>
              </a:rPr>
              <a:t>групиране</a:t>
            </a:r>
            <a:r>
              <a:rPr lang="en-US" b="1" dirty="0">
                <a:solidFill>
                  <a:schemeClr val="bg1"/>
                </a:solidFill>
              </a:rPr>
              <a:t> </a:t>
            </a:r>
            <a:r>
              <a:rPr lang="bg-BG" dirty="0"/>
              <a:t>на служителите</a:t>
            </a:r>
            <a:r>
              <a:rPr lang="en-US" dirty="0"/>
              <a:t> </a:t>
            </a:r>
            <a:r>
              <a:rPr lang="bg-BG" b="1" dirty="0">
                <a:solidFill>
                  <a:schemeClr val="bg1"/>
                </a:solidFill>
              </a:rPr>
              <a:t>по</a:t>
            </a:r>
            <a:r>
              <a:rPr lang="en-US" dirty="0"/>
              <a:t> </a:t>
            </a:r>
            <a:r>
              <a:rPr lang="bg-BG" b="1" dirty="0">
                <a:solidFill>
                  <a:schemeClr val="bg1"/>
                </a:solidFill>
              </a:rPr>
              <a:t>отдели</a:t>
            </a:r>
            <a:r>
              <a:rPr lang="en-US" dirty="0"/>
              <a:t> </a:t>
            </a:r>
            <a:r>
              <a:rPr lang="bg-BG" dirty="0"/>
              <a:t>може да се използва</a:t>
            </a:r>
            <a:r>
              <a:rPr lang="en-US" dirty="0"/>
              <a:t> </a:t>
            </a:r>
            <a:r>
              <a:rPr lang="bg-BG" b="1" dirty="0">
                <a:solidFill>
                  <a:schemeClr val="bg1"/>
                </a:solidFill>
              </a:rPr>
              <a:t>обобщаваща функция</a:t>
            </a:r>
            <a:r>
              <a:rPr lang="en-US" dirty="0"/>
              <a:t> </a:t>
            </a:r>
            <a:r>
              <a:rPr lang="bg-BG" dirty="0"/>
              <a:t>за </a:t>
            </a:r>
            <a:r>
              <a:rPr lang="ru-RU" dirty="0" err="1"/>
              <a:t>изчисляване</a:t>
            </a:r>
            <a:r>
              <a:rPr lang="ru-RU" dirty="0"/>
              <a:t> </a:t>
            </a:r>
            <a:r>
              <a:rPr lang="ru-RU" dirty="0" err="1"/>
              <a:t>общата</a:t>
            </a:r>
            <a:r>
              <a:rPr lang="ru-RU" dirty="0"/>
              <a:t> сума пари на всяка </a:t>
            </a:r>
            <a:r>
              <a:rPr lang="ru-RU" dirty="0" err="1"/>
              <a:t>група</a:t>
            </a:r>
            <a:r>
              <a:rPr lang="en-US" dirty="0"/>
              <a:t>.</a:t>
            </a:r>
          </a:p>
        </p:txBody>
      </p:sp>
      <p:sp>
        <p:nvSpPr>
          <p:cNvPr id="465922" name="Rectangle 2"/>
          <p:cNvSpPr>
            <a:spLocks noGrp="1" noChangeArrowheads="1"/>
          </p:cNvSpPr>
          <p:nvPr>
            <p:ph type="title"/>
          </p:nvPr>
        </p:nvSpPr>
        <p:spPr/>
        <p:txBody>
          <a:bodyPr>
            <a:normAutofit fontScale="90000"/>
          </a:bodyPr>
          <a:lstStyle/>
          <a:p>
            <a:r>
              <a:rPr lang="bg-BG" dirty="0"/>
              <a:t>Решение</a:t>
            </a:r>
            <a:r>
              <a:rPr lang="en-US" dirty="0"/>
              <a:t>: </a:t>
            </a:r>
            <a:r>
              <a:rPr lang="bg-BG" dirty="0"/>
              <a:t>Обща сума на заплатите по отдели</a:t>
            </a:r>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0" y="4346362"/>
            <a:ext cx="3960000"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таблица</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6037392" y="3011961"/>
            <a:ext cx="3868608"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bg-BG" dirty="0"/>
              <a:t>Проверете решението си тук</a:t>
            </a:r>
            <a:r>
              <a:rPr lang="en-US" dirty="0"/>
              <a:t>: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6" y="5640932"/>
            <a:ext cx="3646003"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Групиращи колони</a:t>
            </a:r>
            <a:endParaRPr lang="en-US" sz="2800" b="1" noProof="1">
              <a:solidFill>
                <a:srgbClr val="FFFFFF"/>
              </a:solidFill>
              <a:effectLst>
                <a:outerShdw blurRad="38100" dist="38100" dir="2700000" algn="tl">
                  <a:srgbClr val="000000">
                    <a:alpha val="43137"/>
                  </a:srgbClr>
                </a:outerShdw>
              </a:effectLst>
            </a:endParaRPr>
          </a:p>
        </p:txBody>
      </p:sp>
      <p:sp>
        <p:nvSpPr>
          <p:cNvPr id="16" name="Slide Number">
            <a:extLst>
              <a:ext uri="{FF2B5EF4-FFF2-40B4-BE49-F238E27FC236}">
                <a16:creationId xmlns:a16="http://schemas.microsoft.com/office/drawing/2014/main" id="{2F580B7F-B5B1-4C3C-8070-65D0AAF36A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556851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5" name="Title 4">
            <a:extLst>
              <a:ext uri="{FF2B5EF4-FFF2-40B4-BE49-F238E27FC236}">
                <a16:creationId xmlns:a16="http://schemas.microsoft.com/office/drawing/2014/main" id="{98822B48-AEB9-44B8-A2EF-8B080CC1A498}"/>
              </a:ext>
            </a:extLst>
          </p:cNvPr>
          <p:cNvSpPr>
            <a:spLocks noGrp="1"/>
          </p:cNvSpPr>
          <p:nvPr>
            <p:ph type="title" sz="quarter" idx="10"/>
          </p:nvPr>
        </p:nvSpPr>
        <p:spPr/>
        <p:txBody>
          <a:bodyPr/>
          <a:lstStyle/>
          <a:p>
            <a:r>
              <a:rPr lang="bg-BG" dirty="0"/>
              <a:t>Обобщаващи функции</a:t>
            </a:r>
            <a:endParaRPr lang="en-GB" dirty="0"/>
          </a:p>
        </p:txBody>
      </p:sp>
      <p:sp>
        <p:nvSpPr>
          <p:cNvPr id="7" name="Subtitle 6">
            <a:extLst>
              <a:ext uri="{FF2B5EF4-FFF2-40B4-BE49-F238E27FC236}">
                <a16:creationId xmlns:a16="http://schemas.microsoft.com/office/drawing/2014/main" id="{06B241CF-DC57-4512-A8A2-B89547E994DB}"/>
              </a:ext>
            </a:extLst>
          </p:cNvPr>
          <p:cNvSpPr>
            <a:spLocks noGrp="1"/>
          </p:cNvSpPr>
          <p:nvPr>
            <p:ph type="subTitle" sz="quarter" idx="11"/>
          </p:nvPr>
        </p:nvSpPr>
        <p:spPr/>
        <p:txBody>
          <a:bodyPr/>
          <a:lstStyle/>
          <a:p>
            <a:r>
              <a:rPr lang="en-GB" dirty="0"/>
              <a:t>COUNT, SUM, MAX, MIN, AVG…</a:t>
            </a:r>
          </a:p>
        </p:txBody>
      </p:sp>
    </p:spTree>
    <p:extLst>
      <p:ext uri="{BB962C8B-B14F-4D97-AF65-F5344CB8AC3E}">
        <p14:creationId xmlns:p14="http://schemas.microsoft.com/office/powerpoint/2010/main" val="783343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lnSpcReduction="10000"/>
          </a:bodyPr>
          <a:lstStyle/>
          <a:p>
            <a:r>
              <a:rPr lang="bg-BG" dirty="0"/>
              <a:t>Работят над </a:t>
            </a:r>
            <a:r>
              <a:rPr lang="en-US" dirty="0"/>
              <a:t>(</a:t>
            </a:r>
            <a:r>
              <a:rPr lang="bg-BG" b="1" dirty="0">
                <a:solidFill>
                  <a:schemeClr val="bg1"/>
                </a:solidFill>
              </a:rPr>
              <a:t>не-празни</a:t>
            </a:r>
            <a:r>
              <a:rPr lang="en-US" dirty="0"/>
              <a:t>) </a:t>
            </a:r>
            <a:r>
              <a:rPr lang="bg-BG" b="1" dirty="0">
                <a:solidFill>
                  <a:schemeClr val="bg1"/>
                </a:solidFill>
              </a:rPr>
              <a:t>групи</a:t>
            </a:r>
            <a:endParaRPr lang="en-US" b="1" dirty="0">
              <a:solidFill>
                <a:schemeClr val="bg1"/>
              </a:solidFill>
            </a:endParaRPr>
          </a:p>
          <a:p>
            <a:r>
              <a:rPr lang="bg-BG" dirty="0"/>
              <a:t>Извършват</a:t>
            </a:r>
            <a:r>
              <a:rPr lang="en-US" dirty="0"/>
              <a:t> </a:t>
            </a:r>
            <a:r>
              <a:rPr lang="bg-BG" b="1" dirty="0">
                <a:solidFill>
                  <a:schemeClr val="bg1"/>
                </a:solidFill>
              </a:rPr>
              <a:t>анализ на данни</a:t>
            </a:r>
            <a:r>
              <a:rPr lang="en-US" b="1" dirty="0">
                <a:solidFill>
                  <a:schemeClr val="bg1"/>
                </a:solidFill>
              </a:rPr>
              <a:t> </a:t>
            </a:r>
            <a:r>
              <a:rPr lang="bg-BG" dirty="0"/>
              <a:t>над всяка една група</a:t>
            </a:r>
            <a:endParaRPr lang="en-US" dirty="0"/>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a:t>
            </a:r>
            <a:r>
              <a:rPr lang="bg-BG" dirty="0"/>
              <a:t>и </a:t>
            </a:r>
            <a:r>
              <a:rPr lang="bg-BG" dirty="0" err="1"/>
              <a:t>др</a:t>
            </a:r>
            <a:r>
              <a:rPr lang="en-US" dirty="0"/>
              <a:t>.</a:t>
            </a:r>
            <a:br>
              <a:rPr lang="en-US" dirty="0"/>
            </a:br>
            <a:br>
              <a:rPr lang="en-US" dirty="0"/>
            </a:br>
            <a:br>
              <a:rPr lang="en-US" dirty="0"/>
            </a:br>
            <a:br>
              <a:rPr lang="en-US" dirty="0"/>
            </a:br>
            <a:br>
              <a:rPr lang="en-US" dirty="0"/>
            </a:br>
            <a:endParaRPr lang="en-US" dirty="0"/>
          </a:p>
          <a:p>
            <a:r>
              <a:rPr lang="bg-BG" dirty="0"/>
              <a:t>Обобщаващите функции обикновено </a:t>
            </a:r>
            <a:r>
              <a:rPr lang="bg-BG" b="1" dirty="0">
                <a:solidFill>
                  <a:schemeClr val="bg1"/>
                </a:solidFill>
              </a:rPr>
              <a:t>игнорират</a:t>
            </a:r>
            <a:r>
              <a:rPr lang="en-US" b="1" dirty="0">
                <a:solidFill>
                  <a:schemeClr val="bg1"/>
                </a:solidFill>
              </a:rPr>
              <a:t> NULL </a:t>
            </a:r>
            <a:r>
              <a:rPr lang="bg-BG" dirty="0"/>
              <a:t>стойностите</a:t>
            </a:r>
            <a:endParaRPr lang="en-US" dirty="0"/>
          </a:p>
        </p:txBody>
      </p:sp>
      <p:sp>
        <p:nvSpPr>
          <p:cNvPr id="4" name="Заглавие 3"/>
          <p:cNvSpPr>
            <a:spLocks noGrp="1"/>
          </p:cNvSpPr>
          <p:nvPr>
            <p:ph type="title"/>
          </p:nvPr>
        </p:nvSpPr>
        <p:spPr/>
        <p:txBody>
          <a:bodyPr/>
          <a:lstStyle/>
          <a:p>
            <a:r>
              <a:rPr lang="bg-BG" dirty="0"/>
              <a:t>Обобщаващи функции</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8" name="Slide Number">
            <a:extLst>
              <a:ext uri="{FF2B5EF4-FFF2-40B4-BE49-F238E27FC236}">
                <a16:creationId xmlns:a16="http://schemas.microsoft.com/office/drawing/2014/main" id="{3EAE6B28-AD6B-4414-90DF-EE4B5243FA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0751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bg-BG" b="1" dirty="0">
                <a:solidFill>
                  <a:schemeClr val="bg1"/>
                </a:solidFill>
              </a:rPr>
              <a:t>брои стойностите</a:t>
            </a:r>
            <a:r>
              <a:rPr lang="en-US" b="1" dirty="0">
                <a:solidFill>
                  <a:schemeClr val="bg1"/>
                </a:solidFill>
              </a:rPr>
              <a:t> </a:t>
            </a:r>
            <a:r>
              <a:rPr lang="bg-BG" dirty="0"/>
              <a:t>в една или повече</a:t>
            </a:r>
            <a:r>
              <a:rPr lang="en-US" dirty="0"/>
              <a:t> </a:t>
            </a:r>
            <a:r>
              <a:rPr lang="bg-BG" b="1" dirty="0">
                <a:solidFill>
                  <a:schemeClr val="bg1"/>
                </a:solidFill>
              </a:rPr>
              <a:t>групирани колони</a:t>
            </a:r>
            <a:endParaRPr lang="en-US" b="1" dirty="0">
              <a:solidFill>
                <a:schemeClr val="bg1"/>
              </a:solidFill>
            </a:endParaRP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bg-BG" dirty="0"/>
              <a:t>Агрегираща функция</a:t>
            </a:r>
            <a:r>
              <a:rPr lang="en-US" dirty="0"/>
              <a:t>: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Slide Number">
            <a:extLst>
              <a:ext uri="{FF2B5EF4-FFF2-40B4-BE49-F238E27FC236}">
                <a16:creationId xmlns:a16="http://schemas.microsoft.com/office/drawing/2014/main" id="{B2D757D8-BC8E-4620-9424-722607D22B6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318358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bg-BG" dirty="0"/>
              <a:t>Забележка</a:t>
            </a:r>
            <a:r>
              <a:rPr lang="en-US" dirty="0"/>
              <a:t>: </a:t>
            </a:r>
            <a:r>
              <a:rPr lang="en-US" b="1" dirty="0">
                <a:solidFill>
                  <a:schemeClr val="bg1"/>
                </a:solidFill>
              </a:rPr>
              <a:t>COUNT</a:t>
            </a:r>
            <a:r>
              <a:rPr lang="en-US" dirty="0"/>
              <a:t> </a:t>
            </a:r>
            <a:r>
              <a:rPr lang="bg-BG" b="1" dirty="0">
                <a:solidFill>
                  <a:schemeClr val="bg1"/>
                </a:solidFill>
              </a:rPr>
              <a:t>игнорира</a:t>
            </a:r>
            <a:r>
              <a:rPr lang="en-US" dirty="0"/>
              <a:t> </a:t>
            </a:r>
            <a:r>
              <a:rPr lang="bg-BG" dirty="0"/>
              <a:t>всеки служител с</a:t>
            </a:r>
            <a:r>
              <a:rPr lang="en-US" dirty="0"/>
              <a:t> </a:t>
            </a:r>
            <a:r>
              <a:rPr lang="en-US" b="1" dirty="0">
                <a:solidFill>
                  <a:schemeClr val="bg1"/>
                </a:solidFill>
              </a:rPr>
              <a:t>NULL</a:t>
            </a:r>
            <a:r>
              <a:rPr lang="en-US" dirty="0"/>
              <a:t> </a:t>
            </a:r>
            <a:r>
              <a:rPr lang="bg-BG" dirty="0"/>
              <a:t>заплата</a:t>
            </a:r>
            <a:r>
              <a:rPr lang="en-US" dirty="0"/>
              <a:t>.</a:t>
            </a:r>
          </a:p>
        </p:txBody>
      </p:sp>
      <p:sp>
        <p:nvSpPr>
          <p:cNvPr id="465922" name="Rectangle 2"/>
          <p:cNvSpPr>
            <a:spLocks noGrp="1" noChangeArrowheads="1"/>
          </p:cNvSpPr>
          <p:nvPr>
            <p:ph type="title"/>
          </p:nvPr>
        </p:nvSpPr>
        <p:spPr/>
        <p:txBody>
          <a:bodyPr/>
          <a:lstStyle/>
          <a:p>
            <a:r>
              <a:rPr lang="en-US" dirty="0"/>
              <a:t>COUNT </a:t>
            </a:r>
            <a:r>
              <a:rPr lang="bg-BG" dirty="0"/>
              <a:t>синтаксис</a:t>
            </a:r>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626000" y="1999281"/>
            <a:ext cx="4494443"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нова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4" name="AutoShape 7"/>
          <p:cNvSpPr>
            <a:spLocks noChangeArrowheads="1"/>
          </p:cNvSpPr>
          <p:nvPr/>
        </p:nvSpPr>
        <p:spPr bwMode="auto">
          <a:xfrm>
            <a:off x="4424918" y="4672748"/>
            <a:ext cx="3201081"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73E2F8DF-2BF0-46EE-A5DD-F55C4D3BA73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3497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bg-BG" dirty="0"/>
              <a:t>Индекси</a:t>
            </a:r>
            <a:endParaRPr lang="en-US" dirty="0"/>
          </a:p>
          <a:p>
            <a:r>
              <a:rPr lang="bg-BG" dirty="0"/>
              <a:t>Групиране</a:t>
            </a:r>
            <a:endParaRPr lang="en-US" dirty="0"/>
          </a:p>
          <a:p>
            <a:r>
              <a:rPr lang="bg-BG" dirty="0"/>
              <a:t>Обобщаващи функции</a:t>
            </a:r>
            <a:endParaRPr lang="en-US" dirty="0"/>
          </a:p>
          <a:p>
            <a:r>
              <a:rPr lang="bg-BG" dirty="0"/>
              <a:t>Клаузата </a:t>
            </a:r>
            <a:r>
              <a:rPr lang="en-US" dirty="0"/>
              <a:t>Having</a:t>
            </a:r>
          </a:p>
        </p:txBody>
      </p:sp>
      <p:sp>
        <p:nvSpPr>
          <p:cNvPr id="444418" name="Rectangle 2"/>
          <p:cNvSpPr>
            <a:spLocks noGrp="1" noChangeArrowheads="1"/>
          </p:cNvSpPr>
          <p:nvPr>
            <p:ph type="title"/>
          </p:nvPr>
        </p:nvSpPr>
        <p:spPr/>
        <p:txBody>
          <a:bodyPr/>
          <a:lstStyle/>
          <a:p>
            <a:r>
              <a:rPr lang="bg-BG" dirty="0"/>
              <a:t>Съдържание</a:t>
            </a:r>
          </a:p>
        </p:txBody>
      </p:sp>
      <p:sp>
        <p:nvSpPr>
          <p:cNvPr id="6" name="Slide Number">
            <a:extLst>
              <a:ext uri="{FF2B5EF4-FFF2-40B4-BE49-F238E27FC236}">
                <a16:creationId xmlns:a16="http://schemas.microsoft.com/office/drawing/2014/main" id="{2F3CCF2D-8F5C-4251-BB8A-85C74F82F83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8379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bg-BG" b="1" dirty="0">
                <a:solidFill>
                  <a:schemeClr val="bg1"/>
                </a:solidFill>
              </a:rPr>
              <a:t>сумира стойностите </a:t>
            </a:r>
            <a:r>
              <a:rPr lang="bg-BG" dirty="0"/>
              <a:t>в колона</a:t>
            </a:r>
            <a:r>
              <a:rPr lang="en-US" dirty="0"/>
              <a:t>. </a:t>
            </a:r>
          </a:p>
        </p:txBody>
      </p:sp>
      <p:sp>
        <p:nvSpPr>
          <p:cNvPr id="465922" name="Rectangle 2"/>
          <p:cNvSpPr>
            <a:spLocks noGrp="1" noChangeArrowheads="1"/>
          </p:cNvSpPr>
          <p:nvPr>
            <p:ph type="title"/>
          </p:nvPr>
        </p:nvSpPr>
        <p:spPr/>
        <p:txBody>
          <a:bodyPr/>
          <a:lstStyle/>
          <a:p>
            <a:r>
              <a:rPr lang="bg-BG" dirty="0"/>
              <a:t>Агрегираща функция</a:t>
            </a:r>
            <a:r>
              <a:rPr lang="en-US" dirty="0"/>
              <a:t>: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A90E649A-C239-4A6F-80BD-49050BE4343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251272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bg-BG" noProof="1"/>
              <a:t>Ако някой отдел </a:t>
            </a:r>
            <a:r>
              <a:rPr lang="en-US" noProof="1"/>
              <a:t> </a:t>
            </a:r>
            <a:r>
              <a:rPr lang="bg-BG" b="1" noProof="1">
                <a:solidFill>
                  <a:schemeClr val="bg1"/>
                </a:solidFill>
              </a:rPr>
              <a:t>няма заплати</a:t>
            </a:r>
            <a:r>
              <a:rPr lang="en-US" noProof="1"/>
              <a:t>, </a:t>
            </a:r>
            <a:r>
              <a:rPr lang="bg-BG" b="1" noProof="1">
                <a:solidFill>
                  <a:schemeClr val="bg1"/>
                </a:solidFill>
              </a:rPr>
              <a:t>връща</a:t>
            </a:r>
            <a:r>
              <a:rPr lang="en-US" b="1" noProof="1">
                <a:solidFill>
                  <a:schemeClr val="bg1"/>
                </a:solidFill>
              </a:rPr>
              <a:t> NULL</a:t>
            </a:r>
            <a:r>
              <a:rPr lang="en-US" noProof="1"/>
              <a:t>.</a:t>
            </a:r>
          </a:p>
        </p:txBody>
      </p:sp>
      <p:sp>
        <p:nvSpPr>
          <p:cNvPr id="465922" name="Rectangle 2"/>
          <p:cNvSpPr>
            <a:spLocks noGrp="1" noChangeArrowheads="1"/>
          </p:cNvSpPr>
          <p:nvPr>
            <p:ph type="title"/>
          </p:nvPr>
        </p:nvSpPr>
        <p:spPr/>
        <p:txBody>
          <a:bodyPr/>
          <a:lstStyle/>
          <a:p>
            <a:r>
              <a:rPr lang="en-US" dirty="0"/>
              <a:t>SUM </a:t>
            </a:r>
            <a:r>
              <a:rPr lang="bg-BG" dirty="0"/>
              <a:t>синтаксис</a:t>
            </a:r>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8" y="1933798"/>
            <a:ext cx="1981381"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7848600" y="2656146"/>
            <a:ext cx="3537450" cy="95380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нова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4E81D371-A4B2-436E-B2D5-118CC5F348F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931852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a:t>
            </a:r>
            <a:r>
              <a:rPr lang="bg-BG" dirty="0"/>
              <a:t>връща</a:t>
            </a:r>
            <a:r>
              <a:rPr lang="en-US" dirty="0"/>
              <a:t> </a:t>
            </a:r>
            <a:r>
              <a:rPr lang="bg-BG" b="1" dirty="0">
                <a:solidFill>
                  <a:schemeClr val="bg1"/>
                </a:solidFill>
              </a:rPr>
              <a:t>най – голямата</a:t>
            </a:r>
            <a:r>
              <a:rPr lang="en-US" b="1" dirty="0">
                <a:solidFill>
                  <a:schemeClr val="bg1"/>
                </a:solidFill>
              </a:rPr>
              <a:t> </a:t>
            </a:r>
            <a:r>
              <a:rPr lang="bg-BG" dirty="0"/>
              <a:t>стойност в колона</a:t>
            </a:r>
            <a:r>
              <a:rPr lang="en-US" dirty="0"/>
              <a:t>.</a:t>
            </a:r>
          </a:p>
        </p:txBody>
      </p:sp>
      <p:sp>
        <p:nvSpPr>
          <p:cNvPr id="465922" name="Rectangle 2"/>
          <p:cNvSpPr>
            <a:spLocks noGrp="1" noChangeArrowheads="1"/>
          </p:cNvSpPr>
          <p:nvPr>
            <p:ph type="title"/>
          </p:nvPr>
        </p:nvSpPr>
        <p:spPr/>
        <p:txBody>
          <a:bodyPr/>
          <a:lstStyle/>
          <a:p>
            <a:r>
              <a:rPr lang="bg-BG" dirty="0"/>
              <a:t>Агрегираща функция</a:t>
            </a:r>
            <a:r>
              <a:rPr lang="en-US" dirty="0"/>
              <a:t>: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5E2AA234-2745-4710-BD76-2ED244E7F9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489595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a:t>
            </a:r>
            <a:r>
              <a:rPr lang="bg-BG" dirty="0"/>
              <a:t>синтаксис</a:t>
            </a:r>
          </a:p>
        </p:txBody>
      </p:sp>
      <p:sp>
        <p:nvSpPr>
          <p:cNvPr id="8" name="AutoShape 7"/>
          <p:cNvSpPr>
            <a:spLocks noChangeArrowheads="1"/>
          </p:cNvSpPr>
          <p:nvPr/>
        </p:nvSpPr>
        <p:spPr bwMode="auto">
          <a:xfrm>
            <a:off x="4341000" y="1467939"/>
            <a:ext cx="2021701"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7034939" y="2047527"/>
            <a:ext cx="2971800" cy="882654"/>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нова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4" name="AutoShape 7"/>
          <p:cNvSpPr>
            <a:spLocks noChangeArrowheads="1"/>
          </p:cNvSpPr>
          <p:nvPr/>
        </p:nvSpPr>
        <p:spPr bwMode="auto">
          <a:xfrm>
            <a:off x="4424919" y="4901347"/>
            <a:ext cx="2796152" cy="822653"/>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Групиращи колони</a:t>
            </a:r>
            <a:endParaRPr lang="en-US" sz="2800" b="1" noProof="1">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2BEBF034-7C2C-44A5-97B6-3C0EBE9838A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839879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a:t>
            </a:r>
            <a:r>
              <a:rPr lang="bg-BG" dirty="0"/>
              <a:t>връща</a:t>
            </a:r>
            <a:r>
              <a:rPr lang="en-US" dirty="0"/>
              <a:t> </a:t>
            </a:r>
            <a:r>
              <a:rPr lang="bg-BG" b="1" dirty="0">
                <a:solidFill>
                  <a:schemeClr val="bg1"/>
                </a:solidFill>
              </a:rPr>
              <a:t>най – малката стойност</a:t>
            </a:r>
            <a:r>
              <a:rPr lang="en-US" b="1" dirty="0">
                <a:solidFill>
                  <a:schemeClr val="bg1"/>
                </a:solidFill>
              </a:rPr>
              <a:t> </a:t>
            </a:r>
            <a:r>
              <a:rPr lang="bg-BG" dirty="0"/>
              <a:t>в колона</a:t>
            </a:r>
            <a:r>
              <a:rPr lang="en-US" dirty="0"/>
              <a:t>. </a:t>
            </a:r>
          </a:p>
        </p:txBody>
      </p:sp>
      <p:sp>
        <p:nvSpPr>
          <p:cNvPr id="465922" name="Rectangle 2"/>
          <p:cNvSpPr>
            <a:spLocks noGrp="1" noChangeArrowheads="1"/>
          </p:cNvSpPr>
          <p:nvPr>
            <p:ph type="title"/>
          </p:nvPr>
        </p:nvSpPr>
        <p:spPr/>
        <p:txBody>
          <a:bodyPr/>
          <a:lstStyle/>
          <a:p>
            <a:r>
              <a:rPr lang="bg-BG" dirty="0"/>
              <a:t>Агрегираща функция</a:t>
            </a:r>
            <a:r>
              <a:rPr lang="en-US" dirty="0"/>
              <a:t>: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595666DE-015E-4A9A-86AD-62B17DE0D6F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76634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MIN </a:t>
            </a:r>
            <a:r>
              <a:rPr lang="bg-BG" dirty="0"/>
              <a:t>синтаксис</a:t>
            </a:r>
          </a:p>
        </p:txBody>
      </p:sp>
      <p:sp>
        <p:nvSpPr>
          <p:cNvPr id="8" name="AutoShape 7"/>
          <p:cNvSpPr>
            <a:spLocks noChangeArrowheads="1"/>
          </p:cNvSpPr>
          <p:nvPr/>
        </p:nvSpPr>
        <p:spPr bwMode="auto">
          <a:xfrm>
            <a:off x="4424919" y="4901347"/>
            <a:ext cx="2796152" cy="777653"/>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7853768" y="2251047"/>
            <a:ext cx="2971800" cy="882654"/>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нова колона</a:t>
            </a:r>
            <a:endParaRPr lang="en-US" sz="2800" b="1" noProof="1">
              <a:solidFill>
                <a:schemeClr val="bg2"/>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CF0F14-239D-4FE3-9742-909DADA7C4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84681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a:t>
            </a:r>
            <a:r>
              <a:rPr lang="bg-BG" dirty="0"/>
              <a:t>изчислява </a:t>
            </a:r>
            <a:r>
              <a:rPr lang="bg-BG" b="1" dirty="0">
                <a:solidFill>
                  <a:schemeClr val="bg1"/>
                </a:solidFill>
              </a:rPr>
              <a:t>средноаритметично</a:t>
            </a:r>
            <a:r>
              <a:rPr lang="en-US" b="1" dirty="0">
                <a:solidFill>
                  <a:schemeClr val="bg1"/>
                </a:solidFill>
              </a:rPr>
              <a:t> </a:t>
            </a:r>
            <a:r>
              <a:rPr lang="bg-BG" dirty="0"/>
              <a:t>в колона</a:t>
            </a:r>
            <a:r>
              <a:rPr lang="en-US" dirty="0"/>
              <a:t>. </a:t>
            </a:r>
          </a:p>
        </p:txBody>
      </p:sp>
      <p:sp>
        <p:nvSpPr>
          <p:cNvPr id="465922" name="Rectangle 2"/>
          <p:cNvSpPr>
            <a:spLocks noGrp="1" noChangeArrowheads="1"/>
          </p:cNvSpPr>
          <p:nvPr>
            <p:ph type="title"/>
          </p:nvPr>
        </p:nvSpPr>
        <p:spPr/>
        <p:txBody>
          <a:bodyPr/>
          <a:lstStyle/>
          <a:p>
            <a:r>
              <a:rPr lang="bg-BG" dirty="0"/>
              <a:t>Агрегираща функция</a:t>
            </a:r>
            <a:r>
              <a:rPr lang="en-US" dirty="0"/>
              <a:t>: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11BF748-8D96-41A5-9D33-F7469F2CBD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105717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a:t>
            </a:r>
            <a:r>
              <a:rPr lang="bg-BG" dirty="0"/>
              <a:t>синтаксис</a:t>
            </a:r>
          </a:p>
        </p:txBody>
      </p:sp>
      <p:sp>
        <p:nvSpPr>
          <p:cNvPr id="12" name="AutoShape 7"/>
          <p:cNvSpPr>
            <a:spLocks noChangeArrowheads="1"/>
          </p:cNvSpPr>
          <p:nvPr/>
        </p:nvSpPr>
        <p:spPr bwMode="auto">
          <a:xfrm>
            <a:off x="4814047" y="4795090"/>
            <a:ext cx="2824833" cy="748910"/>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7903451" y="1989000"/>
            <a:ext cx="2971800" cy="820341"/>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нова колона</a:t>
            </a:r>
            <a:endParaRPr lang="en-US" sz="2800" b="1" noProof="1">
              <a:solidFill>
                <a:srgbClr val="FFFFFF"/>
              </a:solidFill>
              <a:effectLst>
                <a:outerShdw blurRad="38100" dist="38100" dir="2700000" algn="tl">
                  <a:srgbClr val="000000">
                    <a:alpha val="43137"/>
                  </a:srgbClr>
                </a:outerShdw>
              </a:effectLst>
            </a:endParaRPr>
          </a:p>
        </p:txBody>
      </p:sp>
      <p:sp>
        <p:nvSpPr>
          <p:cNvPr id="8" name="Slide Number">
            <a:extLst>
              <a:ext uri="{FF2B5EF4-FFF2-40B4-BE49-F238E27FC236}">
                <a16:creationId xmlns:a16="http://schemas.microsoft.com/office/drawing/2014/main" id="{A3B6628F-8F97-43A2-987A-41BE7B484F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900824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a:t>
            </a:r>
            <a:r>
              <a:rPr lang="bg-BG" dirty="0"/>
              <a:t>Слепва низови изрази и поставя разделител между тях. Разделителя се поставя в края на стринга</a:t>
            </a:r>
            <a:endParaRPr lang="en-US" dirty="0"/>
          </a:p>
        </p:txBody>
      </p:sp>
      <p:sp>
        <p:nvSpPr>
          <p:cNvPr id="465922" name="Rectangle 2"/>
          <p:cNvSpPr>
            <a:spLocks noGrp="1" noChangeArrowheads="1"/>
          </p:cNvSpPr>
          <p:nvPr>
            <p:ph type="title"/>
          </p:nvPr>
        </p:nvSpPr>
        <p:spPr/>
        <p:txBody>
          <a:bodyPr/>
          <a:lstStyle/>
          <a:p>
            <a:r>
              <a:rPr lang="bg-BG" dirty="0"/>
              <a:t>Агрегираща функция</a:t>
            </a:r>
            <a:r>
              <a:rPr lang="en-US" dirty="0"/>
              <a:t>: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Изразите се преобразуват в</a:t>
            </a:r>
            <a:r>
              <a:rPr lang="en-US" sz="2800" b="1" noProof="1">
                <a:solidFill>
                  <a:srgbClr val="FFFFFF"/>
                </a:solidFill>
                <a:effectLst>
                  <a:outerShdw blurRad="38100" dist="38100" dir="2700000" algn="tl">
                    <a:srgbClr val="000000">
                      <a:alpha val="43137"/>
                    </a:srgbClr>
                  </a:outerShdw>
                </a:effectLst>
              </a:rPr>
              <a:t>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a:t>
            </a:r>
            <a:r>
              <a:rPr lang="bg-BG" sz="2800" b="1" noProof="1">
                <a:solidFill>
                  <a:srgbClr val="FFFFFF"/>
                </a:solidFill>
                <a:effectLst>
                  <a:outerShdw blurRad="38100" dist="38100" dir="2700000" algn="tl">
                    <a:srgbClr val="000000">
                      <a:alpha val="43137"/>
                    </a:srgbClr>
                  </a:outerShdw>
                </a:effectLst>
              </a:rPr>
              <a:t>или</a:t>
            </a:r>
            <a:r>
              <a:rPr lang="en-US" sz="2800" b="1" noProof="1">
                <a:solidFill>
                  <a:srgbClr val="FFFFFF"/>
                </a:solidFill>
                <a:effectLst>
                  <a:outerShdw blurRad="38100" dist="38100" dir="2700000" algn="tl">
                    <a:srgbClr val="000000">
                      <a:alpha val="43137"/>
                    </a:srgbClr>
                  </a:outerShdw>
                </a:effectLst>
              </a:rPr>
              <a:t>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a:t>
            </a:r>
            <a:r>
              <a:rPr lang="bg-BG" sz="2800" b="1" noProof="1">
                <a:solidFill>
                  <a:srgbClr val="FFFFFF"/>
                </a:solidFill>
                <a:effectLst>
                  <a:outerShdw blurRad="38100" dist="38100" dir="2700000" algn="tl">
                    <a:srgbClr val="000000">
                      <a:alpha val="43137"/>
                    </a:srgbClr>
                  </a:outerShdw>
                </a:effectLst>
              </a:rPr>
              <a:t>по време на конкатенацията</a:t>
            </a:r>
            <a:r>
              <a:rPr lang="en-US" sz="2800" b="1" noProof="1">
                <a:solidFill>
                  <a:srgbClr val="FFFFFF"/>
                </a:solidFill>
                <a:effectLst>
                  <a:outerShdw blurRad="38100" dist="38100" dir="2700000" algn="tl">
                    <a:srgbClr val="000000">
                      <a:alpha val="43137"/>
                    </a:srgbClr>
                  </a:outerShdw>
                </a:effectLst>
              </a:rPr>
              <a:t>. </a:t>
            </a:r>
            <a:r>
              <a:rPr lang="ru-RU" sz="2800" b="1" noProof="1">
                <a:solidFill>
                  <a:srgbClr val="FFFFFF"/>
                </a:solidFill>
                <a:effectLst>
                  <a:outerShdw blurRad="38100" dist="38100" dir="2700000" algn="tl">
                    <a:srgbClr val="000000">
                      <a:alpha val="43137"/>
                    </a:srgbClr>
                  </a:outerShdw>
                </a:effectLst>
              </a:rPr>
              <a:t>Типовете, които не са низове, се преобразуват в</a:t>
            </a:r>
            <a:r>
              <a:rPr lang="en-US" sz="2800" b="1" noProof="1">
                <a:solidFill>
                  <a:srgbClr val="FFFFFF"/>
                </a:solidFill>
                <a:effectLst>
                  <a:outerShdw blurRad="38100" dist="38100" dir="2700000" algn="tl">
                    <a:srgbClr val="000000">
                      <a:alpha val="43137"/>
                    </a:srgbClr>
                  </a:outerShdw>
                </a:effectLst>
              </a:rPr>
              <a:t> </a:t>
            </a:r>
            <a:r>
              <a:rPr lang="en-US" sz="2800" b="1" noProof="1">
                <a:solidFill>
                  <a:schemeClr val="bg1">
                    <a:lumMod val="60000"/>
                    <a:lumOff val="40000"/>
                  </a:schemeClr>
                </a:solidFill>
                <a:effectLst>
                  <a:outerShdw blurRad="38100" dist="38100" dir="2700000" algn="tl">
                    <a:srgbClr val="000000">
                      <a:alpha val="43137"/>
                    </a:srgbClr>
                  </a:outerShdw>
                </a:effectLst>
              </a:rPr>
              <a:t>NVARCHAR</a:t>
            </a:r>
            <a:endParaRPr lang="en-US" sz="2800" b="1" noProof="1">
              <a:solidFill>
                <a:srgbClr val="FFFFFF"/>
              </a:solidFill>
              <a:effectLst>
                <a:outerShdw blurRad="38100" dist="38100" dir="2700000" algn="tl">
                  <a:srgbClr val="000000">
                    <a:alpha val="43137"/>
                  </a:srgbClr>
                </a:outerShdw>
              </a:effectLst>
            </a:endParaRPr>
          </a:p>
        </p:txBody>
      </p:sp>
      <p:sp>
        <p:nvSpPr>
          <p:cNvPr id="8" name="Slide Number">
            <a:extLst>
              <a:ext uri="{FF2B5EF4-FFF2-40B4-BE49-F238E27FC236}">
                <a16:creationId xmlns:a16="http://schemas.microsoft.com/office/drawing/2014/main" id="{DAF528E2-3469-4685-B68B-55812310E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0971871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5" name="Title 4">
            <a:extLst>
              <a:ext uri="{FF2B5EF4-FFF2-40B4-BE49-F238E27FC236}">
                <a16:creationId xmlns:a16="http://schemas.microsoft.com/office/drawing/2014/main" id="{5A27310D-879B-4DE4-A782-E6A68FACF944}"/>
              </a:ext>
            </a:extLst>
          </p:cNvPr>
          <p:cNvSpPr>
            <a:spLocks noGrp="1"/>
          </p:cNvSpPr>
          <p:nvPr>
            <p:ph type="title" sz="quarter" idx="10"/>
          </p:nvPr>
        </p:nvSpPr>
        <p:spPr/>
        <p:txBody>
          <a:bodyPr/>
          <a:lstStyle/>
          <a:p>
            <a:r>
              <a:rPr lang="bg-BG" dirty="0"/>
              <a:t>Клауза </a:t>
            </a:r>
            <a:r>
              <a:rPr lang="en-GB" dirty="0"/>
              <a:t>Having</a:t>
            </a:r>
          </a:p>
        </p:txBody>
      </p:sp>
      <p:sp>
        <p:nvSpPr>
          <p:cNvPr id="8" name="Subtitle 7">
            <a:extLst>
              <a:ext uri="{FF2B5EF4-FFF2-40B4-BE49-F238E27FC236}">
                <a16:creationId xmlns:a16="http://schemas.microsoft.com/office/drawing/2014/main" id="{034E539A-78C3-4A78-9F31-6047DED017B8}"/>
              </a:ext>
            </a:extLst>
          </p:cNvPr>
          <p:cNvSpPr>
            <a:spLocks noGrp="1"/>
          </p:cNvSpPr>
          <p:nvPr>
            <p:ph type="subTitle" sz="quarter" idx="11"/>
          </p:nvPr>
        </p:nvSpPr>
        <p:spPr/>
        <p:txBody>
          <a:bodyPr/>
          <a:lstStyle/>
          <a:p>
            <a:r>
              <a:rPr lang="ru-RU" dirty="0" err="1"/>
              <a:t>Използване</a:t>
            </a:r>
            <a:r>
              <a:rPr lang="ru-RU" dirty="0"/>
              <a:t> на </a:t>
            </a:r>
            <a:r>
              <a:rPr lang="ru-RU" dirty="0" err="1"/>
              <a:t>предикати</a:t>
            </a:r>
            <a:r>
              <a:rPr lang="ru-RU" dirty="0"/>
              <a:t> по </a:t>
            </a:r>
            <a:r>
              <a:rPr lang="ru-RU" dirty="0" err="1"/>
              <a:t>време</a:t>
            </a:r>
            <a:r>
              <a:rPr lang="ru-RU" dirty="0"/>
              <a:t> на </a:t>
            </a:r>
            <a:r>
              <a:rPr lang="ru-RU" dirty="0" err="1"/>
              <a:t>групиране</a:t>
            </a:r>
            <a:endParaRPr lang="en-GB" dirty="0"/>
          </a:p>
        </p:txBody>
      </p:sp>
    </p:spTree>
    <p:extLst>
      <p:ext uri="{BB962C8B-B14F-4D97-AF65-F5344CB8AC3E}">
        <p14:creationId xmlns:p14="http://schemas.microsoft.com/office/powerpoint/2010/main" val="905995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4" name="Title 3">
            <a:extLst>
              <a:ext uri="{FF2B5EF4-FFF2-40B4-BE49-F238E27FC236}">
                <a16:creationId xmlns:a16="http://schemas.microsoft.com/office/drawing/2014/main" id="{5848DAD1-21BF-45C0-984E-0E1A84C31AD9}"/>
              </a:ext>
            </a:extLst>
          </p:cNvPr>
          <p:cNvSpPr>
            <a:spLocks noGrp="1"/>
          </p:cNvSpPr>
          <p:nvPr>
            <p:ph type="title" sz="quarter" idx="10"/>
          </p:nvPr>
        </p:nvSpPr>
        <p:spPr/>
        <p:txBody>
          <a:bodyPr/>
          <a:lstStyle/>
          <a:p>
            <a:r>
              <a:rPr lang="bg-BG" dirty="0"/>
              <a:t>Индекси</a:t>
            </a:r>
            <a:endParaRPr lang="en-GB" dirty="0"/>
          </a:p>
        </p:txBody>
      </p:sp>
      <p:sp>
        <p:nvSpPr>
          <p:cNvPr id="7" name="Subtitle 6">
            <a:extLst>
              <a:ext uri="{FF2B5EF4-FFF2-40B4-BE49-F238E27FC236}">
                <a16:creationId xmlns:a16="http://schemas.microsoft.com/office/drawing/2014/main" id="{9018C505-CBDF-403A-ABAA-8592744E8539}"/>
              </a:ext>
            </a:extLst>
          </p:cNvPr>
          <p:cNvSpPr>
            <a:spLocks noGrp="1"/>
          </p:cNvSpPr>
          <p:nvPr>
            <p:ph type="subTitle" sz="quarter" idx="11"/>
          </p:nvPr>
        </p:nvSpPr>
        <p:spPr/>
        <p:txBody>
          <a:bodyPr/>
          <a:lstStyle/>
          <a:p>
            <a:r>
              <a:rPr lang="bg-BG" dirty="0"/>
              <a:t>Клъстерни и не-клъстерни индекси</a:t>
            </a:r>
            <a:endParaRPr lang="en-GB" dirty="0"/>
          </a:p>
        </p:txBody>
      </p:sp>
    </p:spTree>
    <p:extLst>
      <p:ext uri="{BB962C8B-B14F-4D97-AF65-F5344CB8AC3E}">
        <p14:creationId xmlns:p14="http://schemas.microsoft.com/office/powerpoint/2010/main" val="17728048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bg-BG" dirty="0"/>
              <a:t>Клаузата</a:t>
            </a:r>
            <a:r>
              <a:rPr lang="en-US" dirty="0"/>
              <a:t> </a:t>
            </a:r>
            <a:r>
              <a:rPr lang="en-US" b="1" dirty="0">
                <a:solidFill>
                  <a:schemeClr val="bg1"/>
                </a:solidFill>
              </a:rPr>
              <a:t>HAVING </a:t>
            </a:r>
            <a:r>
              <a:rPr lang="bg-BG" dirty="0"/>
              <a:t>се използва за </a:t>
            </a:r>
            <a:r>
              <a:rPr lang="bg-BG" b="1" dirty="0">
                <a:solidFill>
                  <a:schemeClr val="bg1"/>
                </a:solidFill>
              </a:rPr>
              <a:t>филтриране на данни</a:t>
            </a:r>
            <a:r>
              <a:rPr lang="en-US" dirty="0"/>
              <a:t> </a:t>
            </a:r>
            <a:r>
              <a:rPr lang="bg-BG" dirty="0"/>
              <a:t>въз основа на</a:t>
            </a:r>
            <a:r>
              <a:rPr lang="en-US" dirty="0"/>
              <a:t> </a:t>
            </a:r>
            <a:r>
              <a:rPr lang="bg-BG" b="1" dirty="0">
                <a:solidFill>
                  <a:schemeClr val="bg1"/>
                </a:solidFill>
              </a:rPr>
              <a:t>обобщени стойности</a:t>
            </a:r>
            <a:r>
              <a:rPr lang="en-US" b="1" dirty="0">
                <a:solidFill>
                  <a:schemeClr val="bg1"/>
                </a:solidFill>
              </a:rPr>
              <a:t> </a:t>
            </a:r>
          </a:p>
          <a:p>
            <a:pPr lvl="1"/>
            <a:r>
              <a:rPr lang="bg-BG" b="1" dirty="0">
                <a:solidFill>
                  <a:schemeClr val="bg1"/>
                </a:solidFill>
              </a:rPr>
              <a:t>Не може</a:t>
            </a:r>
            <a:r>
              <a:rPr lang="en-US" dirty="0"/>
              <a:t> </a:t>
            </a:r>
            <a:r>
              <a:rPr lang="bg-BG" dirty="0"/>
              <a:t>да се използва</a:t>
            </a:r>
            <a:r>
              <a:rPr lang="en-US" dirty="0"/>
              <a:t> </a:t>
            </a:r>
            <a:r>
              <a:rPr lang="bg-BG" b="1" dirty="0">
                <a:solidFill>
                  <a:schemeClr val="bg1"/>
                </a:solidFill>
              </a:rPr>
              <a:t>без групиране</a:t>
            </a:r>
            <a:endParaRPr lang="en-US" dirty="0"/>
          </a:p>
          <a:p>
            <a:pPr>
              <a:buClr>
                <a:schemeClr val="tx1"/>
              </a:buClr>
            </a:pPr>
            <a:r>
              <a:rPr lang="bg-BG" b="1" dirty="0" err="1">
                <a:solidFill>
                  <a:schemeClr val="bg1"/>
                </a:solidFill>
              </a:rPr>
              <a:t>Агрегиращите</a:t>
            </a:r>
            <a:r>
              <a:rPr lang="bg-BG" b="1" dirty="0">
                <a:solidFill>
                  <a:schemeClr val="bg1"/>
                </a:solidFill>
              </a:rPr>
              <a:t> функции</a:t>
            </a:r>
            <a:r>
              <a:rPr lang="en-US" b="1" dirty="0">
                <a:solidFill>
                  <a:schemeClr val="bg1"/>
                </a:solidFill>
              </a:rPr>
              <a:t> </a:t>
            </a:r>
            <a:r>
              <a:rPr lang="en-US" dirty="0"/>
              <a:t>(MIN, MAX, SUM etc.) </a:t>
            </a:r>
            <a:r>
              <a:rPr lang="bg-BG" dirty="0"/>
              <a:t>се</a:t>
            </a:r>
            <a:r>
              <a:rPr lang="en-US" dirty="0"/>
              <a:t> </a:t>
            </a:r>
            <a:r>
              <a:rPr lang="bg-BG" b="1" dirty="0">
                <a:solidFill>
                  <a:schemeClr val="bg1"/>
                </a:solidFill>
              </a:rPr>
              <a:t>изпълняват само веднъж</a:t>
            </a:r>
            <a:endParaRPr lang="en-US" b="1" dirty="0">
              <a:solidFill>
                <a:schemeClr val="bg1"/>
              </a:solidFill>
            </a:endParaRPr>
          </a:p>
          <a:p>
            <a:pPr lvl="1"/>
            <a:r>
              <a:rPr lang="bg-BG" dirty="0"/>
              <a:t>За разлика от</a:t>
            </a:r>
            <a:r>
              <a:rPr lang="en-US" dirty="0"/>
              <a:t> HAVING, </a:t>
            </a:r>
            <a:r>
              <a:rPr lang="en-US" b="1" dirty="0">
                <a:solidFill>
                  <a:schemeClr val="bg1"/>
                </a:solidFill>
              </a:rPr>
              <a:t>WHERE</a:t>
            </a:r>
            <a:r>
              <a:rPr lang="en-US" dirty="0"/>
              <a:t> </a:t>
            </a:r>
            <a:r>
              <a:rPr lang="bg-BG" b="1" dirty="0">
                <a:solidFill>
                  <a:schemeClr val="bg1"/>
                </a:solidFill>
              </a:rPr>
              <a:t>филтрира</a:t>
            </a:r>
            <a:r>
              <a:rPr lang="en-US" dirty="0"/>
              <a:t> </a:t>
            </a:r>
            <a:r>
              <a:rPr lang="bg-BG" dirty="0"/>
              <a:t>редовете</a:t>
            </a:r>
            <a:r>
              <a:rPr lang="en-US" dirty="0"/>
              <a:t> </a:t>
            </a:r>
            <a:r>
              <a:rPr lang="bg-BG" b="1" dirty="0">
                <a:solidFill>
                  <a:schemeClr val="bg1"/>
                </a:solidFill>
              </a:rPr>
              <a:t>преди агрегацията</a:t>
            </a:r>
            <a:endParaRPr lang="en-US" b="1" dirty="0">
              <a:solidFill>
                <a:schemeClr val="bg1"/>
              </a:solidFill>
            </a:endParaRPr>
          </a:p>
        </p:txBody>
      </p:sp>
      <p:sp>
        <p:nvSpPr>
          <p:cNvPr id="465922" name="Rectangle 2"/>
          <p:cNvSpPr>
            <a:spLocks noGrp="1" noChangeArrowheads="1"/>
          </p:cNvSpPr>
          <p:nvPr>
            <p:ph type="title"/>
          </p:nvPr>
        </p:nvSpPr>
        <p:spPr/>
        <p:txBody>
          <a:bodyPr/>
          <a:lstStyle/>
          <a:p>
            <a:r>
              <a:rPr lang="bg-BG" dirty="0"/>
              <a:t>Клауза </a:t>
            </a:r>
            <a:r>
              <a:rPr lang="en-US" dirty="0"/>
              <a:t>Having</a:t>
            </a:r>
            <a:endParaRPr lang="bg-BG" dirty="0"/>
          </a:p>
        </p:txBody>
      </p:sp>
      <p:sp>
        <p:nvSpPr>
          <p:cNvPr id="5" name="Slide Number">
            <a:extLst>
              <a:ext uri="{FF2B5EF4-FFF2-40B4-BE49-F238E27FC236}">
                <a16:creationId xmlns:a16="http://schemas.microsoft.com/office/drawing/2014/main" id="{10003D05-9F79-4315-9282-27DCD4ADF1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Tree>
    <p:extLst>
      <p:ext uri="{BB962C8B-B14F-4D97-AF65-F5344CB8AC3E}">
        <p14:creationId xmlns:p14="http://schemas.microsoft.com/office/powerpoint/2010/main" val="3691353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ru-RU" dirty="0" err="1"/>
              <a:t>Филтрирайте</a:t>
            </a:r>
            <a:r>
              <a:rPr lang="ru-RU" dirty="0"/>
              <a:t> отделите, </a:t>
            </a:r>
            <a:r>
              <a:rPr lang="ru-RU" dirty="0" err="1"/>
              <a:t>които</a:t>
            </a:r>
            <a:r>
              <a:rPr lang="ru-RU" dirty="0"/>
              <a:t> </a:t>
            </a:r>
            <a:r>
              <a:rPr lang="ru-RU" dirty="0" err="1"/>
              <a:t>имат</a:t>
            </a:r>
            <a:r>
              <a:rPr lang="ru-RU" dirty="0"/>
              <a:t> обща заплата </a:t>
            </a:r>
            <a:r>
              <a:rPr lang="ru-RU" dirty="0" err="1"/>
              <a:t>по-голяма</a:t>
            </a:r>
            <a:r>
              <a:rPr lang="ru-RU" dirty="0"/>
              <a:t> или равна на </a:t>
            </a:r>
            <a:r>
              <a:rPr lang="en-US" dirty="0"/>
              <a:t>15,000</a:t>
            </a:r>
          </a:p>
        </p:txBody>
      </p:sp>
      <p:sp>
        <p:nvSpPr>
          <p:cNvPr id="465922" name="Rectangle 2"/>
          <p:cNvSpPr>
            <a:spLocks noGrp="1" noChangeArrowheads="1"/>
          </p:cNvSpPr>
          <p:nvPr>
            <p:ph type="title"/>
          </p:nvPr>
        </p:nvSpPr>
        <p:spPr/>
        <p:txBody>
          <a:bodyPr/>
          <a:lstStyle/>
          <a:p>
            <a:r>
              <a:rPr lang="bg-BG" dirty="0"/>
              <a:t>Клауза </a:t>
            </a:r>
            <a:r>
              <a:rPr lang="en-US" dirty="0"/>
              <a:t>HAVING: </a:t>
            </a:r>
            <a:r>
              <a:rPr lang="bg-BG" dirty="0"/>
              <a:t>Пример</a:t>
            </a:r>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958354" cy="709728"/>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Агрегирана стойност</a:t>
            </a:r>
            <a:endParaRPr lang="en-US" sz="2800" b="1" noProof="1">
              <a:solidFill>
                <a:srgbClr val="FFFFFF"/>
              </a:solidFill>
              <a:effectLst>
                <a:outerShdw blurRad="38100" dist="38100" dir="2700000" algn="tl">
                  <a:srgbClr val="000000">
                    <a:alpha val="43137"/>
                  </a:srgbClr>
                </a:outerShdw>
              </a:effectLst>
            </a:endParaRP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Slide Number">
            <a:extLst>
              <a:ext uri="{FF2B5EF4-FFF2-40B4-BE49-F238E27FC236}">
                <a16:creationId xmlns:a16="http://schemas.microsoft.com/office/drawing/2014/main" id="{36A9A078-9BE1-409B-99FA-6507CF1E70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742879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15000</a:t>
            </a:r>
          </a:p>
        </p:txBody>
      </p:sp>
      <p:sp>
        <p:nvSpPr>
          <p:cNvPr id="465922" name="Rectangle 2"/>
          <p:cNvSpPr>
            <a:spLocks noGrp="1" noChangeArrowheads="1"/>
          </p:cNvSpPr>
          <p:nvPr>
            <p:ph type="title"/>
          </p:nvPr>
        </p:nvSpPr>
        <p:spPr/>
        <p:txBody>
          <a:bodyPr/>
          <a:lstStyle/>
          <a:p>
            <a:r>
              <a:rPr lang="en-US" dirty="0"/>
              <a:t>HAVING </a:t>
            </a:r>
            <a:r>
              <a:rPr lang="bg-BG" dirty="0"/>
              <a:t>синтаксис</a:t>
            </a:r>
          </a:p>
        </p:txBody>
      </p:sp>
      <p:sp>
        <p:nvSpPr>
          <p:cNvPr id="9" name="AutoShape 7"/>
          <p:cNvSpPr>
            <a:spLocks noChangeArrowheads="1"/>
          </p:cNvSpPr>
          <p:nvPr/>
        </p:nvSpPr>
        <p:spPr bwMode="auto">
          <a:xfrm>
            <a:off x="6636000" y="1856728"/>
            <a:ext cx="22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Агрегираща финкция</a:t>
            </a:r>
            <a:endParaRPr lang="en-US" sz="2800" b="1" noProof="1">
              <a:solidFill>
                <a:srgbClr val="FFFFFF"/>
              </a:solidFill>
              <a:effectLst>
                <a:outerShdw blurRad="38100" dist="38100" dir="2700000" algn="tl">
                  <a:srgbClr val="000000">
                    <a:alpha val="43137"/>
                  </a:srgbClr>
                </a:outerShdw>
              </a:effectLst>
            </a:endParaRP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Групиращи колони</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9121589" y="1927880"/>
            <a:ext cx="2444823" cy="882654"/>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Псевдоним на колона</a:t>
            </a:r>
            <a:endParaRPr lang="en-US" sz="2800" b="1" noProof="1">
              <a:solidFill>
                <a:srgbClr val="FFFFFF"/>
              </a:solidFill>
              <a:effectLst>
                <a:outerShdw blurRad="38100" dist="38100" dir="2700000" algn="tl">
                  <a:srgbClr val="000000">
                    <a:alpha val="43137"/>
                  </a:srgbClr>
                </a:outerShdw>
              </a:effectLst>
            </a:endParaRP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a:t>
            </a:r>
            <a:r>
              <a:rPr lang="bg-BG" sz="2800" b="1" noProof="1">
                <a:solidFill>
                  <a:srgbClr val="FFFFFF"/>
                </a:solidFill>
                <a:effectLst>
                  <a:outerShdw blurRad="38100" dist="38100" dir="2700000" algn="tl">
                    <a:srgbClr val="000000">
                      <a:alpha val="43137"/>
                    </a:srgbClr>
                  </a:outerShdw>
                </a:effectLst>
              </a:rPr>
              <a:t> предикат</a:t>
            </a:r>
            <a:endParaRPr lang="en-US" sz="2800" b="1" noProof="1">
              <a:solidFill>
                <a:srgbClr val="FFFFFF"/>
              </a:solidFill>
              <a:effectLst>
                <a:outerShdw blurRad="38100" dist="38100" dir="2700000" algn="tl">
                  <a:srgbClr val="000000">
                    <a:alpha val="43137"/>
                  </a:srgbClr>
                </a:outerShdw>
              </a:effectLst>
            </a:endParaRPr>
          </a:p>
        </p:txBody>
      </p:sp>
      <p:sp>
        <p:nvSpPr>
          <p:cNvPr id="15" name="Slide Number">
            <a:extLst>
              <a:ext uri="{FF2B5EF4-FFF2-40B4-BE49-F238E27FC236}">
                <a16:creationId xmlns:a16="http://schemas.microsoft.com/office/drawing/2014/main" id="{E5C6DD82-71A3-480E-A2F1-BCD8620B81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84163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3" y="1761595"/>
            <a:ext cx="7289417" cy="4031873"/>
          </a:xfrm>
          <a:prstGeom prst="rect">
            <a:avLst/>
          </a:prstGeom>
        </p:spPr>
        <p:txBody>
          <a:bodyPr wrap="square">
            <a:spAutoFit/>
          </a:bodyPr>
          <a:lstStyle/>
          <a:p>
            <a:pPr marL="444500" indent="-444500">
              <a:lnSpc>
                <a:spcPct val="100000"/>
              </a:lnSpc>
              <a:buFontTx/>
              <a:buAutoNum type="arabicPeriod"/>
            </a:pPr>
            <a:r>
              <a:rPr lang="bg-BG" sz="3200" dirty="0">
                <a:solidFill>
                  <a:schemeClr val="bg2"/>
                </a:solidFill>
              </a:rPr>
              <a:t>Групиране по общи свойства
</a:t>
            </a:r>
            <a:r>
              <a:rPr lang="bg-BG" sz="3200" dirty="0" err="1">
                <a:solidFill>
                  <a:schemeClr val="bg2"/>
                </a:solidFill>
              </a:rPr>
              <a:t>Агрегиращи</a:t>
            </a:r>
            <a:r>
              <a:rPr lang="bg-BG" sz="3200" dirty="0">
                <a:solidFill>
                  <a:schemeClr val="bg2"/>
                </a:solidFill>
              </a:rPr>
              <a:t> функции</a:t>
            </a:r>
          </a:p>
          <a:p>
            <a:pPr marL="444500" indent="-444500">
              <a:lnSpc>
                <a:spcPct val="100000"/>
              </a:lnSpc>
              <a:buFontTx/>
              <a:buAutoNum type="arabicPeriod"/>
            </a:pPr>
            <a:r>
              <a:rPr lang="bg-BG" sz="3200" dirty="0">
                <a:solidFill>
                  <a:schemeClr val="bg2"/>
                </a:solidFill>
              </a:rPr>
              <a:t>Клауза </a:t>
            </a:r>
            <a:r>
              <a:rPr lang="en-US" sz="3200" dirty="0">
                <a:solidFill>
                  <a:schemeClr val="bg2"/>
                </a:solidFill>
              </a:rPr>
              <a:t>Having</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8" name="Slide Number">
            <a:extLst>
              <a:ext uri="{FF2B5EF4-FFF2-40B4-BE49-F238E27FC236}">
                <a16:creationId xmlns:a16="http://schemas.microsoft.com/office/drawing/2014/main" id="{48B2871D-4999-4EF4-8D37-198E9F48141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4907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sz="8800" dirty="0">
                <a:solidFill>
                  <a:srgbClr val="234465"/>
                </a:solidFill>
              </a:rPr>
              <a:t>Въпроси</a:t>
            </a:r>
            <a:r>
              <a:rPr lang="en-US" sz="8800" dirty="0">
                <a:solidFill>
                  <a:srgbClr val="234465"/>
                </a:solidFill>
              </a:rPr>
              <a:t>?</a:t>
            </a:r>
            <a:endParaRPr lang="en-US" sz="8800" dirty="0"/>
          </a:p>
        </p:txBody>
      </p:sp>
    </p:spTree>
    <p:extLst>
      <p:ext uri="{BB962C8B-B14F-4D97-AF65-F5344CB8AC3E}">
        <p14:creationId xmlns:p14="http://schemas.microsoft.com/office/powerpoint/2010/main" val="542771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8053ECC-2059-41B5-93F2-F9FDB632E0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39364613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bg-BG" dirty="0"/>
              <a:t>Този курс</a:t>
            </a:r>
            <a:r>
              <a:rPr lang="en-US" dirty="0"/>
              <a:t> (</a:t>
            </a:r>
            <a:r>
              <a:rPr lang="bg-BG" dirty="0"/>
              <a:t>слайдове</a:t>
            </a:r>
            <a:r>
              <a:rPr lang="en-US" dirty="0"/>
              <a:t>, </a:t>
            </a:r>
            <a:r>
              <a:rPr lang="bg-BG" dirty="0"/>
              <a:t>примери</a:t>
            </a:r>
            <a:r>
              <a:rPr lang="en-US" dirty="0"/>
              <a:t>, </a:t>
            </a:r>
            <a:r>
              <a:rPr lang="bg-BG" dirty="0"/>
              <a:t>демо</a:t>
            </a:r>
            <a:r>
              <a:rPr lang="en-US" dirty="0"/>
              <a:t>, </a:t>
            </a:r>
            <a:r>
              <a:rPr lang="bg-BG" dirty="0"/>
              <a:t>упражнения</a:t>
            </a:r>
            <a:r>
              <a:rPr lang="en-US" dirty="0"/>
              <a:t>, </a:t>
            </a:r>
            <a:r>
              <a:rPr lang="bg-BG" dirty="0"/>
              <a:t>домашни работи</a:t>
            </a:r>
            <a:r>
              <a:rPr lang="en-US" dirty="0"/>
              <a:t>, </a:t>
            </a:r>
            <a:r>
              <a:rPr lang="bg-BG" dirty="0"/>
              <a:t>документи</a:t>
            </a:r>
            <a:r>
              <a:rPr lang="en-US" dirty="0"/>
              <a:t>, </a:t>
            </a:r>
            <a:r>
              <a:rPr lang="bg-BG" dirty="0"/>
              <a:t>видеа</a:t>
            </a:r>
            <a:r>
              <a:rPr lang="en-US" dirty="0"/>
              <a:t> </a:t>
            </a:r>
            <a:r>
              <a:rPr lang="bg-BG" dirty="0"/>
              <a:t>и други подобни</a:t>
            </a:r>
            <a:r>
              <a:rPr lang="en-US" dirty="0"/>
              <a:t>) </a:t>
            </a:r>
            <a:r>
              <a:rPr lang="bg-BG" dirty="0"/>
              <a:t>са</a:t>
            </a:r>
            <a:r>
              <a:rPr lang="en-US" dirty="0"/>
              <a:t> </a:t>
            </a:r>
            <a:r>
              <a:rPr lang="bg-BG" b="1" dirty="0"/>
              <a:t>обект на авторско право</a:t>
            </a:r>
            <a:endParaRPr lang="en-US" dirty="0"/>
          </a:p>
          <a:p>
            <a:pPr>
              <a:lnSpc>
                <a:spcPct val="120000"/>
              </a:lnSpc>
            </a:pPr>
            <a:r>
              <a:rPr lang="ru-RU" dirty="0"/>
              <a:t>Не</a:t>
            </a:r>
            <a:r>
              <a:rPr lang="bg-BG" dirty="0"/>
              <a:t>позволено</a:t>
            </a:r>
            <a:r>
              <a:rPr lang="ru-RU" dirty="0"/>
              <a:t> </a:t>
            </a:r>
            <a:r>
              <a:rPr lang="ru-RU" dirty="0" err="1"/>
              <a:t>копиране</a:t>
            </a:r>
            <a:r>
              <a:rPr lang="ru-RU" dirty="0"/>
              <a:t>, </a:t>
            </a:r>
            <a:r>
              <a:rPr lang="ru-RU" dirty="0" err="1"/>
              <a:t>възпроизвеждане</a:t>
            </a:r>
            <a:r>
              <a:rPr lang="ru-RU" dirty="0"/>
              <a:t> или </a:t>
            </a:r>
            <a:r>
              <a:rPr lang="ru-RU" dirty="0" err="1"/>
              <a:t>използване</a:t>
            </a:r>
            <a:r>
              <a:rPr lang="ru-RU" dirty="0"/>
              <a:t> е незаконно
</a:t>
            </a: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7" name="Slide Number">
            <a:extLst>
              <a:ext uri="{FF2B5EF4-FFF2-40B4-BE49-F238E27FC236}">
                <a16:creationId xmlns:a16="http://schemas.microsoft.com/office/drawing/2014/main" id="{456A2C7A-7301-4EC5-A522-02D6FC8D0D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1707996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bg-BG" b="1" dirty="0">
                <a:solidFill>
                  <a:schemeClr val="bg1"/>
                </a:solidFill>
              </a:rPr>
              <a:t>Индексите ускоряват търсенето на стойности</a:t>
            </a:r>
            <a:r>
              <a:rPr lang="en-US" b="1" dirty="0">
                <a:solidFill>
                  <a:schemeClr val="bg1"/>
                </a:solidFill>
              </a:rPr>
              <a:t> </a:t>
            </a:r>
            <a:r>
              <a:rPr lang="bg-BG" dirty="0"/>
              <a:t>в определена колона или група от колони</a:t>
            </a:r>
            <a:endParaRPr lang="en-US" dirty="0"/>
          </a:p>
          <a:p>
            <a:pPr lvl="1"/>
            <a:r>
              <a:rPr lang="bg-BG" dirty="0"/>
              <a:t>Обикновено са реализирани като</a:t>
            </a:r>
            <a:r>
              <a:rPr lang="en-US" dirty="0"/>
              <a:t> </a:t>
            </a:r>
            <a:r>
              <a:rPr lang="en-US" b="1" dirty="0">
                <a:solidFill>
                  <a:schemeClr val="bg1"/>
                </a:solidFill>
              </a:rPr>
              <a:t>B-</a:t>
            </a:r>
            <a:r>
              <a:rPr lang="bg-BG" b="1" dirty="0">
                <a:solidFill>
                  <a:schemeClr val="bg1"/>
                </a:solidFill>
              </a:rPr>
              <a:t>дървета</a:t>
            </a:r>
            <a:endParaRPr lang="bg-BG" dirty="0">
              <a:solidFill>
                <a:schemeClr val="bg1"/>
              </a:solidFill>
            </a:endParaRPr>
          </a:p>
          <a:p>
            <a:r>
              <a:rPr lang="bg-BG" dirty="0"/>
              <a:t>Индексите могат да бъдат </a:t>
            </a:r>
            <a:r>
              <a:rPr lang="bg-BG" b="1" dirty="0">
                <a:solidFill>
                  <a:schemeClr val="bg1"/>
                </a:solidFill>
              </a:rPr>
              <a:t>вградена в таблицата</a:t>
            </a:r>
            <a:r>
              <a:rPr lang="en-US" b="1" dirty="0">
                <a:solidFill>
                  <a:schemeClr val="bg1"/>
                </a:solidFill>
              </a:rPr>
              <a:t> </a:t>
            </a:r>
            <a:r>
              <a:rPr lang="en-US" dirty="0"/>
              <a:t>(</a:t>
            </a:r>
            <a:r>
              <a:rPr lang="bg-BG" b="1" dirty="0" err="1">
                <a:solidFill>
                  <a:schemeClr val="bg1"/>
                </a:solidFill>
              </a:rPr>
              <a:t>клъстерирани</a:t>
            </a:r>
            <a:r>
              <a:rPr lang="en-US" dirty="0"/>
              <a:t>) </a:t>
            </a:r>
            <a:r>
              <a:rPr lang="bg-BG" dirty="0"/>
              <a:t>или</a:t>
            </a:r>
            <a:r>
              <a:rPr lang="en-US" dirty="0"/>
              <a:t> </a:t>
            </a:r>
            <a:r>
              <a:rPr lang="bg-BG" b="1" dirty="0">
                <a:solidFill>
                  <a:schemeClr val="bg1"/>
                </a:solidFill>
              </a:rPr>
              <a:t>съхранени външно</a:t>
            </a:r>
            <a:r>
              <a:rPr lang="en-US" b="1" dirty="0">
                <a:solidFill>
                  <a:schemeClr val="bg1"/>
                </a:solidFill>
              </a:rPr>
              <a:t> </a:t>
            </a:r>
            <a:r>
              <a:rPr lang="en-US" dirty="0"/>
              <a:t>(</a:t>
            </a:r>
            <a:r>
              <a:rPr lang="bg-BG" b="1" dirty="0">
                <a:solidFill>
                  <a:schemeClr val="bg1"/>
                </a:solidFill>
              </a:rPr>
              <a:t>не-клъстерни</a:t>
            </a:r>
            <a:r>
              <a:rPr lang="en-US" dirty="0"/>
              <a:t>)</a:t>
            </a:r>
            <a:endParaRPr lang="bg-BG" dirty="0"/>
          </a:p>
          <a:p>
            <a:pPr>
              <a:buClr>
                <a:schemeClr val="tx1"/>
              </a:buClr>
            </a:pPr>
            <a:r>
              <a:rPr lang="bg-BG" b="1" dirty="0">
                <a:solidFill>
                  <a:schemeClr val="bg1"/>
                </a:solidFill>
              </a:rPr>
              <a:t>Добавянето</a:t>
            </a:r>
            <a:r>
              <a:rPr lang="en-US" dirty="0"/>
              <a:t> </a:t>
            </a:r>
            <a:r>
              <a:rPr lang="bg-BG" dirty="0"/>
              <a:t>и</a:t>
            </a:r>
            <a:r>
              <a:rPr lang="en-US" dirty="0"/>
              <a:t> </a:t>
            </a:r>
            <a:r>
              <a:rPr lang="bg-BG" b="1" dirty="0">
                <a:solidFill>
                  <a:schemeClr val="bg1"/>
                </a:solidFill>
              </a:rPr>
              <a:t>изтриването</a:t>
            </a:r>
            <a:r>
              <a:rPr lang="en-US" dirty="0"/>
              <a:t> </a:t>
            </a:r>
            <a:r>
              <a:rPr lang="bg-BG" dirty="0"/>
              <a:t>на записи в индексирана таблица е</a:t>
            </a:r>
            <a:r>
              <a:rPr lang="en-US" dirty="0"/>
              <a:t> </a:t>
            </a:r>
            <a:r>
              <a:rPr lang="bg-BG" b="1" dirty="0">
                <a:solidFill>
                  <a:schemeClr val="bg1"/>
                </a:solidFill>
              </a:rPr>
              <a:t>по - бавно</a:t>
            </a:r>
            <a:r>
              <a:rPr lang="en-US" dirty="0"/>
              <a:t>!</a:t>
            </a:r>
          </a:p>
          <a:p>
            <a:pPr lvl="1"/>
            <a:r>
              <a:rPr lang="bg-BG" dirty="0"/>
              <a:t>Индексите трябва да се използват </a:t>
            </a:r>
            <a:r>
              <a:rPr lang="bg-BG" b="1" dirty="0">
                <a:solidFill>
                  <a:schemeClr val="bg1"/>
                </a:solidFill>
              </a:rPr>
              <a:t>само за големи таблици</a:t>
            </a:r>
            <a:r>
              <a:rPr lang="en-US" b="1" dirty="0">
                <a:solidFill>
                  <a:schemeClr val="bg1"/>
                </a:solidFill>
              </a:rPr>
              <a:t> </a:t>
            </a:r>
            <a:r>
              <a:rPr lang="en-US" dirty="0"/>
              <a:t>(</a:t>
            </a:r>
            <a:r>
              <a:rPr lang="bg-BG" dirty="0" err="1"/>
              <a:t>напр</a:t>
            </a:r>
            <a:r>
              <a:rPr lang="en-US" dirty="0"/>
              <a:t>. 500 000 </a:t>
            </a:r>
            <a:r>
              <a:rPr lang="bg-BG" dirty="0"/>
              <a:t>реда</a:t>
            </a:r>
            <a:r>
              <a:rPr lang="en-US" dirty="0"/>
              <a:t>).</a:t>
            </a:r>
            <a:endParaRPr lang="bg-BG" dirty="0"/>
          </a:p>
        </p:txBody>
      </p:sp>
      <p:sp>
        <p:nvSpPr>
          <p:cNvPr id="500738" name="Rectangle 2"/>
          <p:cNvSpPr>
            <a:spLocks noGrp="1" noChangeArrowheads="1"/>
          </p:cNvSpPr>
          <p:nvPr>
            <p:ph type="title"/>
          </p:nvPr>
        </p:nvSpPr>
        <p:spPr/>
        <p:txBody>
          <a:bodyPr/>
          <a:lstStyle/>
          <a:p>
            <a:r>
              <a:rPr lang="bg-BG" dirty="0"/>
              <a:t>Индекси</a:t>
            </a:r>
          </a:p>
        </p:txBody>
      </p:sp>
      <p:sp>
        <p:nvSpPr>
          <p:cNvPr id="6" name="Slide Number">
            <a:extLst>
              <a:ext uri="{FF2B5EF4-FFF2-40B4-BE49-F238E27FC236}">
                <a16:creationId xmlns:a16="http://schemas.microsoft.com/office/drawing/2014/main" id="{A38F4373-605C-4AFB-993B-CA605F7A5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91359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bg-BG" b="1" dirty="0">
                <a:solidFill>
                  <a:schemeClr val="bg1"/>
                </a:solidFill>
              </a:rPr>
              <a:t>Клъстерният индекс </a:t>
            </a:r>
            <a:r>
              <a:rPr lang="bg-BG" dirty="0"/>
              <a:t>в действителност</a:t>
            </a:r>
            <a:r>
              <a:rPr lang="en-US" dirty="0"/>
              <a:t> </a:t>
            </a:r>
            <a:r>
              <a:rPr lang="bg-BG" dirty="0"/>
              <a:t>са </a:t>
            </a:r>
            <a:r>
              <a:rPr lang="bg-BG" b="1" dirty="0">
                <a:solidFill>
                  <a:schemeClr val="bg1"/>
                </a:solidFill>
              </a:rPr>
              <a:t>самите данни</a:t>
            </a:r>
            <a:endParaRPr lang="en-US" dirty="0">
              <a:solidFill>
                <a:schemeClr val="bg1"/>
              </a:solidFill>
            </a:endParaRPr>
          </a:p>
          <a:p>
            <a:pPr lvl="1"/>
            <a:r>
              <a:rPr lang="bg-BG" dirty="0"/>
              <a:t>Много полезно за</a:t>
            </a:r>
            <a:r>
              <a:rPr lang="en-US" dirty="0"/>
              <a:t> </a:t>
            </a:r>
            <a:r>
              <a:rPr lang="bg-BG" b="1" dirty="0">
                <a:solidFill>
                  <a:schemeClr val="bg1"/>
                </a:solidFill>
              </a:rPr>
              <a:t>бързо изпълнение</a:t>
            </a:r>
            <a:r>
              <a:rPr lang="en-US" b="1" dirty="0">
                <a:solidFill>
                  <a:schemeClr val="bg1"/>
                </a:solidFill>
              </a:rPr>
              <a:t> </a:t>
            </a:r>
            <a:r>
              <a:rPr lang="bg-BG" dirty="0"/>
              <a:t>на</a:t>
            </a:r>
            <a:r>
              <a:rPr lang="en-US" dirty="0"/>
              <a:t> </a:t>
            </a:r>
            <a:r>
              <a:rPr lang="en-US" b="1" dirty="0">
                <a:solidFill>
                  <a:schemeClr val="bg1"/>
                </a:solidFill>
              </a:rPr>
              <a:t>WHERE</a:t>
            </a:r>
            <a:r>
              <a:rPr lang="en-US" dirty="0"/>
              <a:t>, </a:t>
            </a:r>
            <a:r>
              <a:rPr lang="en-US" b="1" dirty="0">
                <a:solidFill>
                  <a:schemeClr val="bg1"/>
                </a:solidFill>
              </a:rPr>
              <a:t>ORDER BY</a:t>
            </a:r>
            <a:r>
              <a:rPr lang="en-US" dirty="0"/>
              <a:t> </a:t>
            </a:r>
            <a:r>
              <a:rPr lang="bg-BG" dirty="0"/>
              <a:t>и</a:t>
            </a:r>
            <a:br>
              <a:rPr lang="en-US" dirty="0"/>
            </a:br>
            <a:r>
              <a:rPr lang="en-US" b="1" dirty="0">
                <a:solidFill>
                  <a:schemeClr val="bg1"/>
                </a:solidFill>
              </a:rPr>
              <a:t>GROUP</a:t>
            </a:r>
            <a:r>
              <a:rPr lang="en-US" dirty="0"/>
              <a:t> </a:t>
            </a:r>
            <a:r>
              <a:rPr lang="en-US" b="1" dirty="0">
                <a:solidFill>
                  <a:schemeClr val="bg1"/>
                </a:solidFill>
              </a:rPr>
              <a:t>BY</a:t>
            </a:r>
            <a:r>
              <a:rPr lang="en-US" dirty="0"/>
              <a:t> </a:t>
            </a:r>
            <a:r>
              <a:rPr lang="bg-BG" dirty="0"/>
              <a:t>клаузи</a:t>
            </a:r>
            <a:r>
              <a:rPr lang="en-US" dirty="0"/>
              <a:t>.</a:t>
            </a:r>
          </a:p>
          <a:p>
            <a:r>
              <a:rPr lang="bg-BG" dirty="0"/>
              <a:t>Максимум</a:t>
            </a:r>
            <a:r>
              <a:rPr lang="en-US" dirty="0"/>
              <a:t> </a:t>
            </a:r>
            <a:r>
              <a:rPr lang="en-US" b="1" dirty="0">
                <a:solidFill>
                  <a:schemeClr val="bg1"/>
                </a:solidFill>
              </a:rPr>
              <a:t>1</a:t>
            </a:r>
            <a:r>
              <a:rPr lang="en-US" dirty="0"/>
              <a:t> </a:t>
            </a:r>
            <a:r>
              <a:rPr lang="bg-BG" dirty="0"/>
              <a:t>клъстерен индекс</a:t>
            </a:r>
            <a:r>
              <a:rPr lang="en-US" dirty="0"/>
              <a:t> </a:t>
            </a:r>
            <a:r>
              <a:rPr lang="bg-BG" b="1" dirty="0">
                <a:solidFill>
                  <a:schemeClr val="bg1"/>
                </a:solidFill>
              </a:rPr>
              <a:t>на таблица</a:t>
            </a:r>
            <a:endParaRPr lang="en-US" b="1" dirty="0">
              <a:solidFill>
                <a:schemeClr val="bg1"/>
              </a:solidFill>
            </a:endParaRPr>
          </a:p>
          <a:p>
            <a:pPr lvl="1"/>
            <a:r>
              <a:rPr lang="bg-BG" dirty="0"/>
              <a:t>Ако таблица</a:t>
            </a:r>
            <a:r>
              <a:rPr lang="en-US" dirty="0"/>
              <a:t> </a:t>
            </a:r>
            <a:r>
              <a:rPr lang="bg-BG" b="1" dirty="0">
                <a:solidFill>
                  <a:schemeClr val="bg1"/>
                </a:solidFill>
              </a:rPr>
              <a:t>няма клъстерен индекс</a:t>
            </a:r>
            <a:r>
              <a:rPr lang="en-US" dirty="0"/>
              <a:t>, </a:t>
            </a:r>
            <a:br>
              <a:rPr lang="en-US" dirty="0"/>
            </a:br>
            <a:r>
              <a:rPr lang="bg-BG" b="1" dirty="0">
                <a:solidFill>
                  <a:schemeClr val="bg1"/>
                </a:solidFill>
              </a:rPr>
              <a:t>редовете с данни се съхраняват в</a:t>
            </a:r>
            <a:r>
              <a:rPr lang="en-US" dirty="0"/>
              <a:t> </a:t>
            </a:r>
            <a:br>
              <a:rPr lang="en-US" dirty="0"/>
            </a:br>
            <a:r>
              <a:rPr lang="bg-BG" dirty="0"/>
              <a:t>неподредена структура</a:t>
            </a:r>
            <a:r>
              <a:rPr lang="en-US" dirty="0"/>
              <a:t>(</a:t>
            </a:r>
            <a:r>
              <a:rPr lang="en-US" b="1" dirty="0">
                <a:solidFill>
                  <a:schemeClr val="bg1"/>
                </a:solidFill>
              </a:rPr>
              <a:t>heap</a:t>
            </a:r>
            <a:r>
              <a:rPr lang="en-US" dirty="0"/>
              <a:t>).</a:t>
            </a:r>
          </a:p>
        </p:txBody>
      </p:sp>
      <p:sp>
        <p:nvSpPr>
          <p:cNvPr id="4" name="Title 3"/>
          <p:cNvSpPr>
            <a:spLocks noGrp="1"/>
          </p:cNvSpPr>
          <p:nvPr>
            <p:ph type="title"/>
          </p:nvPr>
        </p:nvSpPr>
        <p:spPr/>
        <p:txBody>
          <a:bodyPr>
            <a:normAutofit/>
          </a:bodyPr>
          <a:lstStyle/>
          <a:p>
            <a:r>
              <a:rPr lang="bg-BG" dirty="0"/>
              <a:t>Клъстерни индекси</a:t>
            </a:r>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Slide Number">
            <a:extLst>
              <a:ext uri="{FF2B5EF4-FFF2-40B4-BE49-F238E27FC236}">
                <a16:creationId xmlns:a16="http://schemas.microsoft.com/office/drawing/2014/main" id="{D5C78711-0C0B-4882-A062-D7578ACB0DB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189868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bg-BG" dirty="0"/>
              <a:t>Клъстерни индекси </a:t>
            </a:r>
            <a:r>
              <a:rPr lang="en-US" dirty="0"/>
              <a:t>(2)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a:extLst>
              <a:ext uri="{FF2B5EF4-FFF2-40B4-BE49-F238E27FC236}">
                <a16:creationId xmlns:a16="http://schemas.microsoft.com/office/drawing/2014/main" id="{326EC64A-A33D-45FA-8907-956752C07B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3803423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bg-BG" dirty="0"/>
              <a:t>Полезно за </a:t>
            </a:r>
            <a:r>
              <a:rPr lang="bg-BG" b="1" dirty="0">
                <a:solidFill>
                  <a:schemeClr val="bg1"/>
                </a:solidFill>
              </a:rPr>
              <a:t>бързо извличане на </a:t>
            </a:r>
            <a:r>
              <a:rPr lang="en-US" b="1" dirty="0">
                <a:solidFill>
                  <a:schemeClr val="bg1"/>
                </a:solidFill>
              </a:rPr>
              <a:t> </a:t>
            </a:r>
            <a:r>
              <a:rPr lang="bg-BG" dirty="0"/>
              <a:t>набор от записи</a:t>
            </a:r>
            <a:endParaRPr lang="en-US" dirty="0"/>
          </a:p>
          <a:p>
            <a:r>
              <a:rPr lang="ru-RU" dirty="0" err="1"/>
              <a:t>Поддържа</a:t>
            </a:r>
            <a:r>
              <a:rPr lang="ru-RU" dirty="0"/>
              <a:t> се в </a:t>
            </a:r>
            <a:r>
              <a:rPr lang="ru-RU" b="1" dirty="0" err="1">
                <a:solidFill>
                  <a:schemeClr val="bg1"/>
                </a:solidFill>
              </a:rPr>
              <a:t>отделна</a:t>
            </a:r>
            <a:r>
              <a:rPr lang="ru-RU" b="1" dirty="0">
                <a:solidFill>
                  <a:schemeClr val="bg1"/>
                </a:solidFill>
              </a:rPr>
              <a:t> структура </a:t>
            </a:r>
            <a:r>
              <a:rPr lang="ru-RU" dirty="0"/>
              <a:t>в БД
</a:t>
            </a:r>
            <a:r>
              <a:rPr lang="bg-BG" dirty="0"/>
              <a:t>Очаква се да бъде </a:t>
            </a:r>
            <a:r>
              <a:rPr lang="bg-BG" b="1" dirty="0">
                <a:solidFill>
                  <a:schemeClr val="bg1"/>
                </a:solidFill>
              </a:rPr>
              <a:t>много по - малка</a:t>
            </a:r>
            <a:r>
              <a:rPr lang="en-US" b="1" dirty="0">
                <a:solidFill>
                  <a:schemeClr val="bg1"/>
                </a:solidFill>
              </a:rPr>
              <a:t> </a:t>
            </a:r>
            <a:r>
              <a:rPr lang="bg-BG" dirty="0"/>
              <a:t>от базовата таблица</a:t>
            </a:r>
            <a:endParaRPr lang="en-US" dirty="0"/>
          </a:p>
          <a:p>
            <a:pPr lvl="1"/>
            <a:r>
              <a:rPr lang="bg-BG" dirty="0"/>
              <a:t>Може</a:t>
            </a:r>
            <a:r>
              <a:rPr lang="en-US" dirty="0"/>
              <a:t> </a:t>
            </a:r>
            <a:r>
              <a:rPr lang="bg-BG" b="1" dirty="0">
                <a:solidFill>
                  <a:schemeClr val="bg1"/>
                </a:solidFill>
              </a:rPr>
              <a:t>да локализира точните записи</a:t>
            </a:r>
            <a:r>
              <a:rPr lang="en-US" b="1" dirty="0">
                <a:solidFill>
                  <a:schemeClr val="bg1"/>
                </a:solidFill>
              </a:rPr>
              <a:t> </a:t>
            </a:r>
            <a:r>
              <a:rPr lang="bg-BG" dirty="0"/>
              <a:t>с</a:t>
            </a:r>
            <a:r>
              <a:rPr lang="en-US" dirty="0"/>
              <a:t> </a:t>
            </a:r>
            <a:r>
              <a:rPr lang="bg-BG" b="1" dirty="0">
                <a:solidFill>
                  <a:schemeClr val="bg1"/>
                </a:solidFill>
              </a:rPr>
              <a:t>по - малко</a:t>
            </a:r>
            <a:r>
              <a:rPr lang="en-US" b="1" dirty="0">
                <a:solidFill>
                  <a:schemeClr val="bg1"/>
                </a:solidFill>
              </a:rPr>
              <a:t> I/O</a:t>
            </a:r>
          </a:p>
          <a:p>
            <a:r>
              <a:rPr lang="bg-BG" dirty="0"/>
              <a:t>Има</a:t>
            </a:r>
            <a:r>
              <a:rPr lang="en-US" dirty="0"/>
              <a:t> </a:t>
            </a:r>
            <a:r>
              <a:rPr lang="ru-RU" b="1" dirty="0" err="1">
                <a:solidFill>
                  <a:schemeClr val="bg1"/>
                </a:solidFill>
              </a:rPr>
              <a:t>поне</a:t>
            </a:r>
            <a:r>
              <a:rPr lang="ru-RU" b="1" dirty="0">
                <a:solidFill>
                  <a:schemeClr val="bg1"/>
                </a:solidFill>
              </a:rPr>
              <a:t> </a:t>
            </a:r>
            <a:r>
              <a:rPr lang="ru-RU" b="1" dirty="0" err="1">
                <a:solidFill>
                  <a:schemeClr val="bg1"/>
                </a:solidFill>
              </a:rPr>
              <a:t>още</a:t>
            </a:r>
            <a:r>
              <a:rPr lang="ru-RU" b="1" dirty="0">
                <a:solidFill>
                  <a:schemeClr val="bg1"/>
                </a:solidFill>
              </a:rPr>
              <a:t> </a:t>
            </a:r>
            <a:r>
              <a:rPr lang="ru-RU" b="1" dirty="0" err="1">
                <a:solidFill>
                  <a:schemeClr val="bg1"/>
                </a:solidFill>
              </a:rPr>
              <a:t>едно</a:t>
            </a:r>
            <a:r>
              <a:rPr lang="ru-RU" b="1" dirty="0">
                <a:solidFill>
                  <a:schemeClr val="bg1"/>
                </a:solidFill>
              </a:rPr>
              <a:t> </a:t>
            </a:r>
            <a:r>
              <a:rPr lang="ru-RU" b="1" dirty="0" err="1">
                <a:solidFill>
                  <a:schemeClr val="bg1"/>
                </a:solidFill>
              </a:rPr>
              <a:t>междинно</a:t>
            </a:r>
            <a:r>
              <a:rPr lang="ru-RU" b="1" dirty="0">
                <a:solidFill>
                  <a:schemeClr val="bg1"/>
                </a:solidFill>
              </a:rPr>
              <a:t> </a:t>
            </a:r>
            <a:r>
              <a:rPr lang="ru-RU" b="1" dirty="0" err="1">
                <a:solidFill>
                  <a:schemeClr val="bg1"/>
                </a:solidFill>
              </a:rPr>
              <a:t>ниво</a:t>
            </a:r>
            <a:r>
              <a:rPr lang="en-US" b="1" dirty="0">
                <a:solidFill>
                  <a:schemeClr val="bg1"/>
                </a:solidFill>
              </a:rPr>
              <a:t> </a:t>
            </a:r>
            <a:r>
              <a:rPr lang="bg-BG" dirty="0"/>
              <a:t>за разлика от клъстерния индекс</a:t>
            </a:r>
            <a:endParaRPr lang="en-US" dirty="0"/>
          </a:p>
          <a:p>
            <a:pPr lvl="1"/>
            <a:r>
              <a:rPr lang="bg-BG" dirty="0"/>
              <a:t>Много</a:t>
            </a:r>
            <a:r>
              <a:rPr lang="en-US" dirty="0"/>
              <a:t> </a:t>
            </a:r>
            <a:r>
              <a:rPr lang="bg-BG" b="1" dirty="0">
                <a:solidFill>
                  <a:schemeClr val="bg1"/>
                </a:solidFill>
              </a:rPr>
              <a:t>по – </a:t>
            </a:r>
            <a:r>
              <a:rPr lang="bg-BG" b="1" dirty="0" err="1">
                <a:solidFill>
                  <a:schemeClr val="bg1"/>
                </a:solidFill>
              </a:rPr>
              <a:t>малако</a:t>
            </a:r>
            <a:r>
              <a:rPr lang="bg-BG" b="1" dirty="0">
                <a:solidFill>
                  <a:schemeClr val="bg1"/>
                </a:solidFill>
              </a:rPr>
              <a:t> ценена</a:t>
            </a:r>
            <a:r>
              <a:rPr lang="en-US" b="1" dirty="0">
                <a:solidFill>
                  <a:schemeClr val="bg1"/>
                </a:solidFill>
              </a:rPr>
              <a:t> </a:t>
            </a:r>
            <a:r>
              <a:rPr lang="bg-BG" dirty="0"/>
              <a:t>ако таблицата</a:t>
            </a:r>
            <a:r>
              <a:rPr lang="en-US" b="1" dirty="0">
                <a:solidFill>
                  <a:schemeClr val="bg1"/>
                </a:solidFill>
              </a:rPr>
              <a:t> </a:t>
            </a:r>
            <a:r>
              <a:rPr lang="bg-BG" b="1" dirty="0">
                <a:solidFill>
                  <a:schemeClr val="bg1"/>
                </a:solidFill>
              </a:rPr>
              <a:t>няма клъстерен индекс</a:t>
            </a:r>
            <a:endParaRPr lang="en-US" b="1" dirty="0">
              <a:solidFill>
                <a:schemeClr val="bg1"/>
              </a:solidFill>
            </a:endParaRPr>
          </a:p>
        </p:txBody>
      </p:sp>
      <p:sp>
        <p:nvSpPr>
          <p:cNvPr id="2" name="Title 1"/>
          <p:cNvSpPr>
            <a:spLocks noGrp="1"/>
          </p:cNvSpPr>
          <p:nvPr>
            <p:ph type="title"/>
          </p:nvPr>
        </p:nvSpPr>
        <p:spPr/>
        <p:txBody>
          <a:bodyPr/>
          <a:lstStyle/>
          <a:p>
            <a:r>
              <a:rPr lang="bg-BG" dirty="0"/>
              <a:t>Не-клъстерни индекси</a:t>
            </a:r>
            <a:endParaRPr lang="en-US" dirty="0"/>
          </a:p>
        </p:txBody>
      </p:sp>
      <p:sp>
        <p:nvSpPr>
          <p:cNvPr id="6" name="Slide Number">
            <a:extLst>
              <a:ext uri="{FF2B5EF4-FFF2-40B4-BE49-F238E27FC236}">
                <a16:creationId xmlns:a16="http://schemas.microsoft.com/office/drawing/2014/main" id="{C04E52E5-E9B9-47FF-8C9E-5A45492C757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86049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bg-BG" dirty="0"/>
              <a:t>Не-клъстерните индекси </a:t>
            </a:r>
            <a:r>
              <a:rPr lang="bg-BG" b="1" dirty="0">
                <a:solidFill>
                  <a:schemeClr val="bg1"/>
                </a:solidFill>
              </a:rPr>
              <a:t>имат указатели</a:t>
            </a:r>
            <a:r>
              <a:rPr lang="en-US" b="1" dirty="0">
                <a:solidFill>
                  <a:schemeClr val="bg1"/>
                </a:solidFill>
              </a:rPr>
              <a:t> </a:t>
            </a:r>
            <a:r>
              <a:rPr lang="bg-BG" dirty="0"/>
              <a:t>към</a:t>
            </a:r>
            <a:r>
              <a:rPr lang="en-US" dirty="0"/>
              <a:t> </a:t>
            </a:r>
            <a:r>
              <a:rPr lang="bg-BG" b="1" dirty="0">
                <a:solidFill>
                  <a:schemeClr val="bg1"/>
                </a:solidFill>
              </a:rPr>
              <a:t>реалните записи</a:t>
            </a:r>
            <a:r>
              <a:rPr lang="en-US" b="1" dirty="0">
                <a:solidFill>
                  <a:schemeClr val="bg1"/>
                </a:solidFill>
              </a:rPr>
              <a:t> </a:t>
            </a:r>
            <a:r>
              <a:rPr lang="en-US" dirty="0"/>
              <a:t>(</a:t>
            </a:r>
            <a:r>
              <a:rPr lang="ru-RU" dirty="0"/>
              <a:t>указатели </a:t>
            </a:r>
            <a:r>
              <a:rPr lang="ru-RU" dirty="0" err="1"/>
              <a:t>към</a:t>
            </a:r>
            <a:r>
              <a:rPr lang="ru-RU" dirty="0"/>
              <a:t> </a:t>
            </a:r>
            <a:r>
              <a:rPr lang="ru-RU" dirty="0" err="1"/>
              <a:t>клъстерния</a:t>
            </a:r>
            <a:r>
              <a:rPr lang="ru-RU" dirty="0"/>
              <a:t> индекс, </a:t>
            </a:r>
            <a:r>
              <a:rPr lang="ru-RU" dirty="0" err="1"/>
              <a:t>ако</a:t>
            </a:r>
            <a:r>
              <a:rPr lang="ru-RU" dirty="0"/>
              <a:t> </a:t>
            </a:r>
            <a:r>
              <a:rPr lang="ru-RU" dirty="0" err="1"/>
              <a:t>има</a:t>
            </a:r>
            <a:r>
              <a:rPr lang="ru-RU" dirty="0"/>
              <a:t> </a:t>
            </a:r>
            <a:r>
              <a:rPr lang="ru-RU" dirty="0" err="1"/>
              <a:t>такъв</a:t>
            </a:r>
            <a:r>
              <a:rPr lang="en-US" dirty="0"/>
              <a:t>).</a:t>
            </a:r>
          </a:p>
        </p:txBody>
      </p:sp>
      <p:sp>
        <p:nvSpPr>
          <p:cNvPr id="4" name="Заглавие 3"/>
          <p:cNvSpPr>
            <a:spLocks noGrp="1"/>
          </p:cNvSpPr>
          <p:nvPr>
            <p:ph type="title"/>
          </p:nvPr>
        </p:nvSpPr>
        <p:spPr/>
        <p:txBody>
          <a:bodyPr/>
          <a:lstStyle/>
          <a:p>
            <a:r>
              <a:rPr lang="bg-BG" dirty="0"/>
              <a:t>Не-клъстерни индекси </a:t>
            </a:r>
            <a:r>
              <a:rPr lang="en-US" dirty="0"/>
              <a:t>(2)</a:t>
            </a:r>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7" name="Slide Number">
            <a:extLst>
              <a:ext uri="{FF2B5EF4-FFF2-40B4-BE49-F238E27FC236}">
                <a16:creationId xmlns:a16="http://schemas.microsoft.com/office/drawing/2014/main" id="{34C7D0C8-9AEC-46A5-B7B5-65D83C1734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10076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bg-BG" dirty="0"/>
              <a:t>Индекси - синтаксис</a:t>
            </a:r>
          </a:p>
        </p:txBody>
      </p:sp>
      <p:sp>
        <p:nvSpPr>
          <p:cNvPr id="8" name="AutoShape 7"/>
          <p:cNvSpPr>
            <a:spLocks noChangeArrowheads="1"/>
          </p:cNvSpPr>
          <p:nvPr/>
        </p:nvSpPr>
        <p:spPr bwMode="auto">
          <a:xfrm>
            <a:off x="1539029" y="4529915"/>
            <a:ext cx="2925000"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Име на таблица</a:t>
            </a:r>
            <a:endParaRPr lang="en-US" sz="2800" b="1" noProof="1">
              <a:solidFill>
                <a:srgbClr val="FFFFFF"/>
              </a:solidFill>
              <a:effectLst>
                <a:outerShdw blurRad="38100" dist="38100" dir="2700000" algn="tl">
                  <a:srgbClr val="000000">
                    <a:alpha val="43137"/>
                  </a:srgbClr>
                </a:outerShdw>
              </a:effectLst>
            </a:endParaRP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Колони</a:t>
            </a:r>
            <a:endParaRPr lang="en-US" sz="2800" b="1" noProof="1">
              <a:solidFill>
                <a:srgbClr val="FFFFFF"/>
              </a:solidFill>
              <a:effectLst>
                <a:outerShdw blurRad="38100" dist="38100" dir="2700000" algn="tl">
                  <a:srgbClr val="000000">
                    <a:alpha val="43137"/>
                  </a:srgbClr>
                </a:outerShdw>
              </a:effectLst>
            </a:endParaRPr>
          </a:p>
        </p:txBody>
      </p:sp>
      <p:sp>
        <p:nvSpPr>
          <p:cNvPr id="13" name="AutoShape 7"/>
          <p:cNvSpPr>
            <a:spLocks noChangeArrowheads="1"/>
          </p:cNvSpPr>
          <p:nvPr/>
        </p:nvSpPr>
        <p:spPr bwMode="auto">
          <a:xfrm>
            <a:off x="5273978" y="1985586"/>
            <a:ext cx="2757021"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noProof="1">
                <a:solidFill>
                  <a:srgbClr val="FFFFFF"/>
                </a:solidFill>
                <a:effectLst>
                  <a:outerShdw blurRad="38100" dist="38100" dir="2700000" algn="tl">
                    <a:srgbClr val="000000">
                      <a:alpha val="43137"/>
                    </a:srgbClr>
                  </a:outerShdw>
                </a:effectLst>
              </a:rPr>
              <a:t>Тип на индекса</a:t>
            </a:r>
            <a:endParaRPr lang="en-US" sz="2800" b="1" noProof="1">
              <a:solidFill>
                <a:srgbClr val="FFFFFF"/>
              </a:solidFill>
              <a:effectLst>
                <a:outerShdw blurRad="38100" dist="38100" dir="2700000" algn="tl">
                  <a:srgbClr val="000000">
                    <a:alpha val="43137"/>
                  </a:srgbClr>
                </a:outerShdw>
              </a:effectLst>
            </a:endParaRPr>
          </a:p>
        </p:txBody>
      </p:sp>
      <p:sp>
        <p:nvSpPr>
          <p:cNvPr id="12" name="Slide Number">
            <a:extLst>
              <a:ext uri="{FF2B5EF4-FFF2-40B4-BE49-F238E27FC236}">
                <a16:creationId xmlns:a16="http://schemas.microsoft.com/office/drawing/2014/main" id="{D26FAA7A-C8AB-4FB2-B901-8B5ADAB1756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376150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theme/theme1.xml><?xml version="1.0" encoding="utf-8"?>
<a:theme xmlns:a="http://schemas.openxmlformats.org/drawingml/2006/main" name="SoftUni">
  <a:themeElements>
    <a:clrScheme name="Custom 28">
      <a:dk1>
        <a:srgbClr val="234465"/>
      </a:dk1>
      <a:lt1>
        <a:srgbClr val="FFA000"/>
      </a:lt1>
      <a:dk2>
        <a:srgbClr val="234465"/>
      </a:dk2>
      <a:lt2>
        <a:srgbClr val="FFFFFF"/>
      </a:lt2>
      <a:accent1>
        <a:srgbClr val="F296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3350</TotalTime>
  <Words>2631</Words>
  <Application>Microsoft Office PowerPoint</Application>
  <PresentationFormat>Широк екран</PresentationFormat>
  <Paragraphs>539</Paragraphs>
  <Slides>36</Slides>
  <Notes>31</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36</vt:i4>
      </vt:variant>
    </vt:vector>
  </HeadingPairs>
  <TitlesOfParts>
    <vt:vector size="42" baseType="lpstr">
      <vt:lpstr>Arial</vt:lpstr>
      <vt:lpstr>Calibri</vt:lpstr>
      <vt:lpstr>Consolas</vt:lpstr>
      <vt:lpstr>Wingdings</vt:lpstr>
      <vt:lpstr>Wingdings 2</vt:lpstr>
      <vt:lpstr>SoftUni</vt:lpstr>
      <vt:lpstr>Индекси и обобщаване на данни</vt:lpstr>
      <vt:lpstr>Съдържание</vt:lpstr>
      <vt:lpstr>Индекси</vt:lpstr>
      <vt:lpstr>Индекси</vt:lpstr>
      <vt:lpstr>Клъстерни индекси</vt:lpstr>
      <vt:lpstr>Клъстерни индекси (2)</vt:lpstr>
      <vt:lpstr>Не-клъстерни индекси</vt:lpstr>
      <vt:lpstr>Не-клъстерни индекси (2)</vt:lpstr>
      <vt:lpstr>Индекси - синтаксис</vt:lpstr>
      <vt:lpstr>Demo: Index Performance</vt:lpstr>
      <vt:lpstr>Консолидиране на данни въз основа на критерии</vt:lpstr>
      <vt:lpstr>Групиране (1)</vt:lpstr>
      <vt:lpstr>Групиране (2)</vt:lpstr>
      <vt:lpstr>Задача: Обща сума на заплатите по отдели</vt:lpstr>
      <vt:lpstr>Решение: Обща сума на заплатите по отдели</vt:lpstr>
      <vt:lpstr>Обобщаващи функции</vt:lpstr>
      <vt:lpstr>Обобщаващи функции</vt:lpstr>
      <vt:lpstr>Агрегираща функция: COUNT</vt:lpstr>
      <vt:lpstr>COUNT синтаксис</vt:lpstr>
      <vt:lpstr>Агрегираща функция: SUM</vt:lpstr>
      <vt:lpstr>SUM синтаксис</vt:lpstr>
      <vt:lpstr>Агрегираща функция: MAX</vt:lpstr>
      <vt:lpstr>MAX синтаксис</vt:lpstr>
      <vt:lpstr>Агрегираща функция: MIN</vt:lpstr>
      <vt:lpstr>MIN синтаксис</vt:lpstr>
      <vt:lpstr>Агрегираща функция: AVG</vt:lpstr>
      <vt:lpstr>AVG синтаксис</vt:lpstr>
      <vt:lpstr>Агрегираща функция: STRING_AGG</vt:lpstr>
      <vt:lpstr>Клауза Having</vt:lpstr>
      <vt:lpstr>Клауза Having</vt:lpstr>
      <vt:lpstr>Клауза HAVING: Пример</vt:lpstr>
      <vt:lpstr>HAVING синтаксис</vt:lpstr>
      <vt:lpstr>Обобщение</vt:lpstr>
      <vt:lpstr>Въпроси?</vt:lpstr>
      <vt:lpstr>Trainings @ Software University (SoftUni)</vt:lpstr>
      <vt:lpstr>Лиценз</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Tanya Evtimova</cp:lastModifiedBy>
  <cp:revision>11</cp:revision>
  <dcterms:created xsi:type="dcterms:W3CDTF">2018-05-23T13:08:44Z</dcterms:created>
  <dcterms:modified xsi:type="dcterms:W3CDTF">2021-08-30T07:53:30Z</dcterms:modified>
  <cp:category>db;databases;sql;programming;computer programming;software development</cp:category>
</cp:coreProperties>
</file>