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1012" r:id="rId2"/>
    <p:sldId id="1013" r:id="rId3"/>
    <p:sldId id="1015" r:id="rId4"/>
    <p:sldId id="1016" r:id="rId5"/>
    <p:sldId id="1084" r:id="rId6"/>
    <p:sldId id="1085" r:id="rId7"/>
    <p:sldId id="1018" r:id="rId8"/>
    <p:sldId id="1072" r:id="rId9"/>
    <p:sldId id="1073" r:id="rId10"/>
    <p:sldId id="1019" r:id="rId11"/>
    <p:sldId id="1020" r:id="rId12"/>
    <p:sldId id="1021" r:id="rId13"/>
    <p:sldId id="1022" r:id="rId14"/>
    <p:sldId id="1005" r:id="rId15"/>
    <p:sldId id="401" r:id="rId16"/>
    <p:sldId id="405" r:id="rId17"/>
    <p:sldId id="6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DDA6712-C56B-465C-B494-68A498170751}">
          <p14:sldIdLst>
            <p14:sldId id="1012"/>
            <p14:sldId id="1013"/>
          </p14:sldIdLst>
        </p14:section>
        <p14:section name="User-Defined Functions" id="{5CDB8959-FA1B-4216-BCCC-76C2A54C0521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Conclusion" id="{DAE5AA4E-7C03-4184-A4AF-4364E6C8327A}">
          <p14:sldIdLst>
            <p14:sldId id="1005"/>
            <p14:sldId id="401"/>
            <p14:sldId id="405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96D05-3BE9-4E26-BC6A-2908D2DE70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51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7DD5DC7-2599-4B12-A401-97380E4CBC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720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06C8FA-1B36-404B-8648-3874838D2D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79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E5A1F0-FD60-495F-A91C-3E7C527AC6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29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FD80AD1-D58E-4D43-B87D-9D0E4F878B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279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36F2B-1E13-47BD-B62E-17172D1FE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8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6804F-4469-4F9B-9047-B3D4BEFEC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3253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D5EC7F-EFCB-45AF-99F3-550631414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96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13E96-40F9-4551-BC54-E5B0657079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9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ECAA48-DC0E-4A35-A36A-3A6B36917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47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C4CD2E-3374-4F68-95E7-62F3EAF24D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49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F9F2C7-A239-48DF-9885-211C5656C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67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099673-70B4-4367-BE98-656AAA76A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563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E3327F-EA70-4818-8214-3DC0C9AA41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00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227C67-FC73-4396-814D-7F270A292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105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Програмируемост</a:t>
            </a:r>
            <a:r>
              <a:rPr lang="bg-BG" dirty="0"/>
              <a:t> на базата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Извикване на функция: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функции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3461400" cy="510778"/>
          </a:xfrm>
          <a:prstGeom prst="wedgeRoundRectCallout">
            <a:avLst>
              <a:gd name="adj1" fmla="val -45118"/>
              <a:gd name="adj2" fmla="val 121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 на функция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B925BB-53F5-4DD1-98AE-6D22BCF67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5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bg-BG" sz="3200" b="1" dirty="0">
                <a:solidFill>
                  <a:schemeClr val="bg1"/>
                </a:solidFill>
              </a:rPr>
              <a:t>, </a:t>
            </a:r>
            <a:r>
              <a:rPr lang="bg-BG" sz="3200" dirty="0"/>
              <a:t>която получава като параметър заплата на служител и връща нивото на заплатата</a:t>
            </a:r>
            <a:r>
              <a:rPr lang="en-GB" sz="3200" dirty="0"/>
              <a:t>.</a:t>
            </a:r>
            <a:endParaRPr lang="en-US" sz="3200" dirty="0"/>
          </a:p>
          <a:p>
            <a:pPr lvl="1"/>
            <a:r>
              <a:rPr lang="bg-BG" sz="3000" dirty="0"/>
              <a:t>Ако заплатата е </a:t>
            </a:r>
            <a:r>
              <a:rPr lang="en-GB" sz="3000" dirty="0"/>
              <a:t>&lt; 30000 </a:t>
            </a:r>
            <a:r>
              <a:rPr lang="bg-BG" sz="3000" dirty="0"/>
              <a:t>връща</a:t>
            </a:r>
            <a:r>
              <a:rPr lang="en-GB" sz="3000" dirty="0"/>
              <a:t> "Low"</a:t>
            </a:r>
            <a:endParaRPr lang="en-US" sz="3000" dirty="0"/>
          </a:p>
          <a:p>
            <a:pPr lvl="1"/>
            <a:r>
              <a:rPr lang="bg-BG" sz="3000" dirty="0"/>
              <a:t>Ако заплатата е между </a:t>
            </a:r>
            <a:r>
              <a:rPr lang="en-GB" sz="3000" dirty="0"/>
              <a:t>30000 </a:t>
            </a:r>
            <a:r>
              <a:rPr lang="bg-BG" sz="3000" dirty="0"/>
              <a:t>и</a:t>
            </a:r>
            <a:r>
              <a:rPr lang="en-GB" sz="3000" dirty="0"/>
              <a:t> 50000 (</a:t>
            </a:r>
            <a:r>
              <a:rPr lang="bg-BG" sz="3000" dirty="0"/>
              <a:t>вкл.</a:t>
            </a:r>
            <a:r>
              <a:rPr lang="en-GB" sz="3000" dirty="0"/>
              <a:t>) </a:t>
            </a:r>
            <a:r>
              <a:rPr lang="bg-BG" sz="3000" dirty="0"/>
              <a:t>връща</a:t>
            </a:r>
            <a:r>
              <a:rPr lang="en-GB" sz="3000" dirty="0"/>
              <a:t> "Average"</a:t>
            </a:r>
            <a:endParaRPr lang="en-US" sz="3000" dirty="0"/>
          </a:p>
          <a:p>
            <a:pPr lvl="1"/>
            <a:r>
              <a:rPr lang="bg-BG" sz="3000" dirty="0"/>
              <a:t>Ако заплатата е</a:t>
            </a:r>
            <a:r>
              <a:rPr lang="en-GB" sz="3000" dirty="0"/>
              <a:t> &gt; 50000 </a:t>
            </a:r>
            <a:r>
              <a:rPr lang="bg-BG" sz="3000" dirty="0"/>
              <a:t>връща</a:t>
            </a:r>
            <a:r>
              <a:rPr lang="en-GB" sz="3000" dirty="0"/>
              <a:t>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Salary Level Function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291000" y="6167735"/>
            <a:ext cx="110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688541"/>
            <a:ext cx="5729629" cy="148545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DAB1DAA-96D4-4D93-9403-6CA0644A4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Salary Level Function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671604" y="1419889"/>
            <a:ext cx="2791916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функцията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606783"/>
            <a:ext cx="2457396" cy="919401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Входни параметри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 тип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925880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функцията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81032B3-1516-43F6-8C20-10BE9EDCD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9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Salary Level Function (2)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2014501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Променлива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50971"/>
            <a:ext cx="2209800" cy="510778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81588"/>
            <a:ext cx="2649300" cy="510778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 резултат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381000" y="6271358"/>
            <a:ext cx="110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558E539-62B8-4987-9891-4F3347F37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8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Функциите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позволяват сложни изчисления</a:t>
            </a:r>
            <a:endParaRPr lang="en-US" sz="30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2"/>
                </a:solidFill>
              </a:rPr>
              <a:t>Обикновено</a:t>
            </a:r>
            <a:r>
              <a:rPr lang="ru-RU" sz="2800" dirty="0">
                <a:solidFill>
                  <a:schemeClr val="bg2"/>
                </a:solidFill>
              </a:rPr>
              <a:t> </a:t>
            </a:r>
            <a:r>
              <a:rPr lang="ru-RU" sz="2800" dirty="0" err="1">
                <a:solidFill>
                  <a:schemeClr val="bg2"/>
                </a:solidFill>
              </a:rPr>
              <a:t>връщат</a:t>
            </a:r>
            <a:r>
              <a:rPr lang="ru-RU" sz="2800" dirty="0">
                <a:solidFill>
                  <a:schemeClr val="bg2"/>
                </a:solidFill>
              </a:rPr>
              <a:t> </a:t>
            </a:r>
            <a:r>
              <a:rPr lang="ru-RU" sz="2800" dirty="0" err="1">
                <a:solidFill>
                  <a:schemeClr val="bg2"/>
                </a:solidFill>
              </a:rPr>
              <a:t>скаларна</a:t>
            </a:r>
            <a:r>
              <a:rPr lang="ru-RU" sz="2800" dirty="0">
                <a:solidFill>
                  <a:schemeClr val="bg2"/>
                </a:solidFill>
              </a:rPr>
              <a:t> </a:t>
            </a:r>
            <a:r>
              <a:rPr lang="ru-RU" sz="2800" dirty="0" err="1">
                <a:solidFill>
                  <a:schemeClr val="bg2"/>
                </a:solidFill>
              </a:rPr>
              <a:t>стойност</a:t>
            </a: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E883252-5E7E-4F81-8021-B0BDAFF98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377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58D5F9-B679-4469-8FAF-25D0214673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Функции, дефинирани от потребителя
</a:t>
            </a:r>
            <a:r>
              <a:rPr lang="bg-BG" sz="3000" dirty="0"/>
              <a:t>Скаларни функции</a:t>
            </a:r>
            <a:endParaRPr lang="en-US" sz="3000" dirty="0"/>
          </a:p>
          <a:p>
            <a:pPr marL="746433" lvl="1" indent="-457200">
              <a:lnSpc>
                <a:spcPct val="100000"/>
              </a:lnSpc>
            </a:pPr>
            <a:r>
              <a:rPr lang="en-US" sz="3000" dirty="0"/>
              <a:t>Table-valued Functions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7BCA5B-2640-4D30-A586-3BE5E76785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29AA0E-F624-4E58-8A25-03B4E6F1AB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25000" y="4704825"/>
            <a:ext cx="11766000" cy="768084"/>
          </a:xfrm>
        </p:spPr>
        <p:txBody>
          <a:bodyPr/>
          <a:lstStyle/>
          <a:p>
            <a:r>
              <a:rPr lang="bg-BG" dirty="0"/>
              <a:t>Функции, дефинирани от потребителя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E68080-4B03-4EF9-B223-882FDC903F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Определение, Приложимост, Синтаксис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7624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Функцията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получава вход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произвежда изход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r>
              <a:rPr lang="en-US" dirty="0"/>
              <a:t>: </a:t>
            </a:r>
            <a:r>
              <a:rPr lang="bg-BG" dirty="0"/>
              <a:t>Основна дефиниция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4A0D61-EE2C-42A4-B836-E7D3AD47D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вградените функции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Връщат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единична стойност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Подобни на </a:t>
            </a:r>
            <a:r>
              <a:rPr lang="bg-BG" b="1" dirty="0">
                <a:solidFill>
                  <a:schemeClr val="bg1"/>
                </a:solidFill>
              </a:rPr>
              <a:t>изглед с параметър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Връща таблица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като резултат от</a:t>
            </a:r>
            <a:r>
              <a:rPr lang="en-US" dirty="0"/>
              <a:t> SELECT </a:t>
            </a:r>
            <a:r>
              <a:rPr lang="bg-BG" dirty="0"/>
              <a:t>израз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потребителски-дефинирани функции (</a:t>
            </a:r>
            <a:r>
              <a:rPr lang="en-US" dirty="0"/>
              <a:t>UDF)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622E73-05FF-4C4F-BBEB-48DD83135B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17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lnSpcReduction="10000"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Не могат</a:t>
            </a:r>
            <a:r>
              <a:rPr lang="en-US" dirty="0"/>
              <a:t> </a:t>
            </a:r>
            <a:r>
              <a:rPr lang="bg-BG" dirty="0"/>
              <a:t>да се използват за действия</a:t>
            </a: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променящи</a:t>
            </a:r>
            <a:r>
              <a:rPr lang="en-US" dirty="0"/>
              <a:t> </a:t>
            </a:r>
            <a:r>
              <a:rPr lang="bg-BG" dirty="0"/>
              <a:t>състоянието на БД</a:t>
            </a:r>
            <a:endParaRPr lang="en-US" dirty="0"/>
          </a:p>
          <a:p>
            <a:r>
              <a:rPr lang="bg-BG" sz="3400" b="1" dirty="0">
                <a:solidFill>
                  <a:schemeClr val="bg1"/>
                </a:solidFill>
              </a:rPr>
              <a:t>Не могат</a:t>
            </a:r>
            <a:r>
              <a:rPr lang="en-US" dirty="0"/>
              <a:t> </a:t>
            </a:r>
            <a:r>
              <a:rPr lang="bg-BG" dirty="0"/>
              <a:t>да връщат</a:t>
            </a: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множествени</a:t>
            </a:r>
            <a:r>
              <a:rPr lang="en-US" dirty="0"/>
              <a:t> </a:t>
            </a:r>
            <a:r>
              <a:rPr lang="bg-BG" dirty="0"/>
              <a:t>резултати</a:t>
            </a:r>
            <a:endParaRPr lang="en-US" dirty="0"/>
          </a:p>
          <a:p>
            <a:r>
              <a:rPr lang="bg-BG" dirty="0"/>
              <a:t>Не могат да използват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temp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r>
              <a:rPr lang="en-US" dirty="0"/>
              <a:t>. </a:t>
            </a:r>
            <a:r>
              <a:rPr lang="bg-BG" dirty="0"/>
              <a:t>Допускат се променливи</a:t>
            </a:r>
            <a:r>
              <a:rPr lang="en-US" dirty="0"/>
              <a:t>.</a:t>
            </a:r>
          </a:p>
          <a:p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вложени</a:t>
            </a:r>
            <a:r>
              <a:rPr lang="ru-RU" dirty="0"/>
              <a:t> до 32 нива
</a:t>
            </a:r>
            <a:r>
              <a:rPr lang="ru-RU" dirty="0" err="1"/>
              <a:t>Справянето</a:t>
            </a:r>
            <a:r>
              <a:rPr lang="ru-RU" dirty="0"/>
              <a:t> с грешки е ограничено</a:t>
            </a:r>
            <a:br>
              <a:rPr lang="en-US" dirty="0"/>
            </a:br>
            <a:r>
              <a:rPr lang="en-US" dirty="0"/>
              <a:t>UDF </a:t>
            </a:r>
            <a:r>
              <a:rPr lang="bg-BG" dirty="0"/>
              <a:t>не поддържат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bg-BG" dirty="0"/>
              <a:t>или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</a:t>
            </a:r>
            <a:r>
              <a:rPr lang="bg-BG" dirty="0"/>
              <a:t>функции</a:t>
            </a:r>
            <a:r>
              <a:rPr lang="en-US" dirty="0"/>
              <a:t>: </a:t>
            </a:r>
            <a:r>
              <a:rPr lang="bg-BG" dirty="0"/>
              <a:t>Ограничения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FE709C-2670-4D06-8872-581F9523BA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функция </a:t>
            </a:r>
            <a:r>
              <a:rPr lang="en-US" dirty="0"/>
              <a:t>(</a:t>
            </a:r>
            <a:r>
              <a:rPr lang="bg-BG" dirty="0"/>
              <a:t>Скаларна</a:t>
            </a:r>
            <a:r>
              <a:rPr lang="en-US" dirty="0"/>
              <a:t>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56841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функция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07459" y="2748952"/>
            <a:ext cx="378486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6" y="3068926"/>
            <a:ext cx="2145903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Променлива 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клауза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17777" y="5915461"/>
            <a:ext cx="281322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Връщана стойност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9B0BBF-9C94-4D22-836C-EC86E78BE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Създаване на функции </a:t>
            </a:r>
            <a:r>
              <a:rPr lang="en-US" dirty="0"/>
              <a:t>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403200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параметри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655000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функция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0" y="3119713"/>
            <a:ext cx="3940659" cy="510778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2751450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Връщана стойност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7AA1FA2-93FB-4600-A3E3-70B53B613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4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68838E-25F4-4FA9-8BBD-AEB5FD08E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1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1195</Words>
  <Application>Microsoft Office PowerPoint</Application>
  <PresentationFormat>Широк екран</PresentationFormat>
  <Paragraphs>208</Paragraphs>
  <Slides>17</Slides>
  <Notes>16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Функции</vt:lpstr>
      <vt:lpstr>Съдържание</vt:lpstr>
      <vt:lpstr>Функции, дефинирани от потребителя</vt:lpstr>
      <vt:lpstr>Функции: Основна дефиниция</vt:lpstr>
      <vt:lpstr>Видове потребителски-дефинирани функции (UDF)</vt:lpstr>
      <vt:lpstr>UDF функции: Ограничения</vt:lpstr>
      <vt:lpstr>Създаване на функция (Скаларна) </vt:lpstr>
      <vt:lpstr>Създаване на функции (Table-Valued Function) </vt:lpstr>
      <vt:lpstr>Create Functions (Multi-statement TVF) </vt:lpstr>
      <vt:lpstr>Изпълнение на функции</vt:lpstr>
      <vt:lpstr>Задача: Salary Level Function</vt:lpstr>
      <vt:lpstr>Решение: Salary Level Function (1)</vt:lpstr>
      <vt:lpstr>Решение: Salary Level Function (2)</vt:lpstr>
      <vt:lpstr>Обобщение</vt:lpstr>
      <vt:lpstr>Въпроси?</vt:lpstr>
      <vt:lpstr>Trainings @ Software University (SoftUni)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10</cp:revision>
  <dcterms:created xsi:type="dcterms:W3CDTF">2018-05-23T13:08:44Z</dcterms:created>
  <dcterms:modified xsi:type="dcterms:W3CDTF">2021-08-30T10:03:52Z</dcterms:modified>
  <cp:category>db;databases;sql;programming;computer programming;software development</cp:category>
</cp:coreProperties>
</file>