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012" r:id="rId2"/>
    <p:sldId id="1013" r:id="rId3"/>
    <p:sldId id="1023" r:id="rId4"/>
    <p:sldId id="1024" r:id="rId5"/>
    <p:sldId id="1075" r:id="rId6"/>
    <p:sldId id="1025" r:id="rId7"/>
    <p:sldId id="1026" r:id="rId8"/>
    <p:sldId id="1027" r:id="rId9"/>
    <p:sldId id="1028" r:id="rId10"/>
    <p:sldId id="1029" r:id="rId11"/>
    <p:sldId id="1030" r:id="rId12"/>
    <p:sldId id="1031" r:id="rId13"/>
    <p:sldId id="1032" r:id="rId14"/>
    <p:sldId id="1033" r:id="rId15"/>
    <p:sldId id="1077" r:id="rId16"/>
    <p:sldId id="1086" r:id="rId17"/>
    <p:sldId id="1083" r:id="rId18"/>
    <p:sldId id="1079" r:id="rId19"/>
    <p:sldId id="1080" r:id="rId20"/>
    <p:sldId id="1078" r:id="rId21"/>
    <p:sldId id="1034" r:id="rId22"/>
    <p:sldId id="1035" r:id="rId23"/>
    <p:sldId id="1036" r:id="rId24"/>
    <p:sldId id="1005" r:id="rId25"/>
    <p:sldId id="401" r:id="rId26"/>
    <p:sldId id="685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F552CF-E371-4057-B820-C9F05A1C82BA}">
          <p14:sldIdLst>
            <p14:sldId id="1012"/>
            <p14:sldId id="1013"/>
          </p14:sldIdLst>
        </p14:section>
        <p14:section name="Stored Procedures" id="{205D02D0-6164-4D57-83B8-EEA211139E36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B84C03AC-732D-4A69-91B8-82F0A34CED53}">
          <p14:sldIdLst>
            <p14:sldId id="1029"/>
            <p14:sldId id="1030"/>
            <p14:sldId id="1031"/>
            <p14:sldId id="1032"/>
            <p14:sldId id="1033"/>
            <p14:sldId id="1077"/>
          </p14:sldIdLst>
        </p14:section>
        <p14:section name="Error Handling" id="{4B7F2108-D014-464A-A7AF-36A8C2AEFDF9}">
          <p14:sldIdLst>
            <p14:sldId id="1086"/>
            <p14:sldId id="1083"/>
            <p14:sldId id="1079"/>
            <p14:sldId id="1080"/>
            <p14:sldId id="1078"/>
            <p14:sldId id="1034"/>
            <p14:sldId id="1035"/>
            <p14:sldId id="1036"/>
          </p14:sldIdLst>
        </p14:section>
        <p14:section name="Conclusion" id="{CF3A7807-B370-42C5-A90A-534E60E360D2}">
          <p14:sldIdLst>
            <p14:sldId id="1005"/>
            <p14:sldId id="401"/>
            <p14:sldId id="685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106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7DCA0-42A4-4B69-AB47-E63FF8410D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127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03E506-9F15-4596-9019-2FE5C107F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533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EBF30E-DD42-49E0-A609-F9FD98B1D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38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21A79E-954F-4C09-9194-EBF188355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102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F5BD4C5-C626-4F2C-BB0E-0CEA4DC69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94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EDD9E-CBB6-47A5-A614-39561A818E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888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3C69E0-8C33-4147-A3B9-B40298776C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286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7ACF5F-68C3-44EB-8CA1-DB388052C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99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B2F7D-507E-4E31-9ACF-77DF5BF7C3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731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3668E-AAF4-482B-92E9-1459A495E2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222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7A4341-5FF9-4FAF-82C6-C55ED6447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571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379014-FB98-476B-9857-F7B54A18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4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Програмируемост</a:t>
            </a:r>
            <a:r>
              <a:rPr lang="bg-BG" dirty="0"/>
              <a:t> на базата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 процедури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1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480FC0-4B01-4DCE-8F68-2D0F548147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Съхранени процедури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3227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bg-BG" altLang="en-US" sz="3200" dirty="0"/>
              <a:t>За дефиниране на </a:t>
            </a:r>
            <a:r>
              <a:rPr lang="bg-BG" altLang="en-US" sz="3200" b="1" dirty="0" err="1">
                <a:solidFill>
                  <a:schemeClr val="bg1"/>
                </a:solidFill>
              </a:rPr>
              <a:t>параметризирана</a:t>
            </a:r>
            <a:r>
              <a:rPr lang="bg-BG" altLang="en-US" sz="3200" b="1" dirty="0">
                <a:solidFill>
                  <a:schemeClr val="bg1"/>
                </a:solidFill>
              </a:rPr>
              <a:t> процедура</a:t>
            </a:r>
            <a:r>
              <a:rPr lang="en-US" altLang="en-US" sz="3200" b="1" dirty="0">
                <a:solidFill>
                  <a:schemeClr val="bg1"/>
                </a:solidFill>
              </a:rPr>
              <a:t> </a:t>
            </a:r>
            <a:r>
              <a:rPr lang="bg-BG" altLang="en-US" sz="3200" dirty="0"/>
              <a:t>използвайте</a:t>
            </a:r>
            <a:r>
              <a:rPr lang="en-US" altLang="en-US" sz="3200" dirty="0"/>
              <a:t>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bg-BG" sz="3200" dirty="0"/>
              <a:t>Внимателно подбирайте типа на параметъра</a:t>
            </a:r>
            <a:r>
              <a:rPr lang="en-US" sz="3200" dirty="0"/>
              <a:t> </a:t>
            </a:r>
            <a:r>
              <a:rPr lang="bg-BG" sz="3200" dirty="0"/>
              <a:t>и осигурете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подходящи стойности по подразбиране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Дефиниране на </a:t>
            </a:r>
            <a:r>
              <a:rPr lang="bg-BG" dirty="0" err="1"/>
              <a:t>параметризирана</a:t>
            </a:r>
            <a:r>
              <a:rPr lang="bg-BG" dirty="0"/>
              <a:t> процедура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C528F74-3613-4BCA-857F-39DEC152D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317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Параметризирана</a:t>
            </a:r>
            <a:r>
              <a:rPr lang="bg-BG" dirty="0"/>
              <a:t> процедура -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83564"/>
            <a:ext cx="2808614" cy="510778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процедура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Логика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2220794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Приложимост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A945D98-F506-4E73-9515-BAC3B41AB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2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Подаване на стойност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чрез името на параметъра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bg-BG" dirty="0"/>
              <a:t>Подаване на стойност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чрез позиция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Подаване стойност на параметър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E8C553-2587-445D-8485-82540E3B0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39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Връщане на стойност чрез </a:t>
            </a:r>
            <a:r>
              <a:rPr lang="en-US" dirty="0"/>
              <a:t>OUTPUT </a:t>
            </a:r>
            <a:r>
              <a:rPr lang="bg-BG" dirty="0"/>
              <a:t>параметри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796322"/>
            <a:ext cx="3014616" cy="919401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процедура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076"/>
            <a:ext cx="3852604" cy="510778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Изпълнение на процедура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610875"/>
            <a:ext cx="2536507" cy="919401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Показване на резултати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5BAB0AA-7979-4050-8664-6910DFD8E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640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Връщане на множество резултати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4" y="1037300"/>
            <a:ext cx="6049055" cy="1328023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Проверява</a:t>
            </a:r>
            <a:r>
              <a:rPr lang="ru-RU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дали </a:t>
            </a:r>
            <a:r>
              <a:rPr lang="ru-RU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процедурата</a:t>
            </a:r>
            <a:r>
              <a:rPr lang="ru-RU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съществува</a:t>
            </a:r>
            <a:r>
              <a:rPr lang="ru-RU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след </a:t>
            </a:r>
            <a:r>
              <a:rPr lang="ru-RU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</a:t>
            </a:r>
            <a:r>
              <a:rPr lang="ru-RU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я </a:t>
            </a:r>
            <a:r>
              <a:rPr lang="ru-RU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</a:t>
            </a:r>
            <a:r>
              <a:rPr lang="ru-RU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</a:t>
            </a:r>
            <a:r>
              <a:rPr lang="ru-RU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променя</a:t>
            </a:r>
            <a:r>
              <a:rPr lang="ru-RU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
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065006"/>
            <a:ext cx="2894015" cy="919401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изявления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4B95F64-F2C2-4CA0-906D-27C75567B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953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504C2-B9CC-4681-AD2E-80F4EB9E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8E590F4-4E44-4268-9708-EBB0872845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Отстраняване на грешки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123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Хвърляне на грешка (</a:t>
            </a:r>
            <a:r>
              <a:rPr lang="en-US" dirty="0"/>
              <a:t>Error Throwing</a:t>
            </a:r>
            <a:r>
              <a:rPr lang="bg-BG" dirty="0"/>
              <a:t>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ru-RU" sz="3000" noProof="1"/>
              <a:t>Хвърля изключение и прехвърля изпълнението на блок CATCH
</a:t>
            </a:r>
            <a:r>
              <a:rPr lang="bg-BG" sz="3000" noProof="1"/>
              <a:t>Аргументи</a:t>
            </a:r>
            <a:r>
              <a:rPr lang="en-US" sz="3000" noProof="1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</a:t>
            </a:r>
            <a:r>
              <a:rPr lang="bg-BG" sz="2800" noProof="1"/>
              <a:t>между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</a:t>
            </a:r>
            <a:r>
              <a:rPr lang="bg-BG" sz="2800" noProof="1"/>
              <a:t>и</a:t>
            </a:r>
            <a:r>
              <a:rPr lang="en-US" sz="2800" noProof="1"/>
              <a:t>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</a:t>
            </a:r>
            <a:r>
              <a:rPr lang="bg-BG" sz="2800" noProof="1"/>
              <a:t>между</a:t>
            </a:r>
            <a:r>
              <a:rPr lang="en-US" sz="2800" noProof="1"/>
              <a:t> 0 </a:t>
            </a:r>
            <a:r>
              <a:rPr lang="bg-BG" sz="2800" noProof="1"/>
              <a:t>и</a:t>
            </a:r>
            <a:r>
              <a:rPr lang="en-US" sz="2800" noProof="1"/>
              <a:t>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78B119-A63F-4121-95E5-11562887F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0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грешка (</a:t>
            </a:r>
            <a:r>
              <a:rPr lang="en-US" dirty="0"/>
              <a:t>Error Handling</a:t>
            </a:r>
            <a:r>
              <a:rPr lang="bg-BG" dirty="0"/>
              <a:t>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</a:t>
            </a:r>
            <a:r>
              <a:rPr lang="bg-BG" dirty="0"/>
              <a:t>изявленията</a:t>
            </a:r>
            <a:r>
              <a:rPr lang="en-US" dirty="0"/>
              <a:t> </a:t>
            </a:r>
            <a:r>
              <a:rPr lang="bg-BG" dirty="0"/>
              <a:t>могат да бъдат сложени в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</a:t>
            </a:r>
            <a:r>
              <a:rPr lang="bg-BG" dirty="0"/>
              <a:t>блок</a:t>
            </a:r>
            <a:r>
              <a:rPr lang="en-US" dirty="0"/>
              <a:t>.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Ако възникне грешка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</a:t>
            </a:r>
            <a:r>
              <a:rPr lang="bg-BG" dirty="0"/>
              <a:t>блока</a:t>
            </a:r>
            <a:r>
              <a:rPr lang="en-US" dirty="0"/>
              <a:t>, </a:t>
            </a:r>
            <a:r>
              <a:rPr lang="bg-BG" dirty="0"/>
              <a:t>контролът се подава на друга група от команди, които са разположени в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</a:t>
            </a:r>
            <a:r>
              <a:rPr lang="bg-BG" dirty="0"/>
              <a:t>блока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0E9CE4-411E-4028-A09C-24D92E530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038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грешка (</a:t>
            </a:r>
            <a:r>
              <a:rPr lang="en-US" dirty="0"/>
              <a:t>Error Handling</a:t>
            </a:r>
            <a:r>
              <a:rPr lang="bg-BG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087E6F-E045-4BA2-BFCC-F02F1B3798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511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Съхранени процедури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Съхранени процедури с параметри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Справяне с грешки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68F4E-63CB-486D-A8C3-5104A6CEE5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грешка (</a:t>
            </a:r>
            <a:r>
              <a:rPr lang="en-US" dirty="0"/>
              <a:t>Error Handling</a:t>
            </a:r>
            <a:r>
              <a:rPr lang="bg-BG" dirty="0"/>
              <a:t>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Връща</a:t>
            </a:r>
            <a:r>
              <a:rPr lang="en-US" dirty="0"/>
              <a:t> 0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предходния</a:t>
            </a:r>
            <a:r>
              <a:rPr lang="en-US" dirty="0"/>
              <a:t> Transact-SQL </a:t>
            </a:r>
            <a:r>
              <a:rPr lang="bg-BG" dirty="0"/>
              <a:t>код не се натъква на </a:t>
            </a:r>
            <a:br>
              <a:rPr lang="bg-BG" dirty="0"/>
            </a:br>
            <a:r>
              <a:rPr lang="bg-BG" dirty="0"/>
              <a:t>грешки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Връща номер на грешка, ако предходния</a:t>
            </a:r>
            <a:r>
              <a:rPr lang="en-US" dirty="0"/>
              <a:t> Transact-SQL </a:t>
            </a:r>
            <a:r>
              <a:rPr lang="bg-BG" dirty="0"/>
              <a:t>код се натъкне на грешка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ru-RU" dirty="0"/>
              <a:t>се </a:t>
            </a:r>
            <a:r>
              <a:rPr lang="ru-RU" dirty="0" err="1"/>
              <a:t>изчиства</a:t>
            </a:r>
            <a:r>
              <a:rPr lang="ru-RU" dirty="0"/>
              <a:t> и </a:t>
            </a:r>
            <a:r>
              <a:rPr lang="ru-RU" dirty="0" err="1"/>
              <a:t>нулира</a:t>
            </a:r>
            <a:r>
              <a:rPr lang="ru-RU" dirty="0"/>
              <a:t> на всяко </a:t>
            </a:r>
            <a:r>
              <a:rPr lang="ru-RU" dirty="0" err="1"/>
              <a:t>изпълнено</a:t>
            </a:r>
            <a:r>
              <a:rPr lang="ru-RU" dirty="0"/>
              <a:t> </a:t>
            </a:r>
            <a:r>
              <a:rPr lang="ru-RU" dirty="0" err="1"/>
              <a:t>изявление</a:t>
            </a:r>
            <a:r>
              <a:rPr lang="en-US" dirty="0"/>
              <a:t>, </a:t>
            </a:r>
            <a:r>
              <a:rPr lang="bg-BG" dirty="0"/>
              <a:t>може </a:t>
            </a:r>
            <a:r>
              <a:rPr lang="ru-RU" dirty="0"/>
              <a:t>да го проверите </a:t>
            </a:r>
            <a:r>
              <a:rPr lang="ru-RU" dirty="0" err="1"/>
              <a:t>веднага</a:t>
            </a:r>
            <a:r>
              <a:rPr lang="ru-RU" dirty="0"/>
              <a:t> след </a:t>
            </a:r>
            <a:r>
              <a:rPr lang="ru-RU" dirty="0" err="1"/>
              <a:t>проверката</a:t>
            </a:r>
            <a:r>
              <a:rPr lang="ru-RU" dirty="0"/>
              <a:t> на </a:t>
            </a:r>
            <a:r>
              <a:rPr lang="ru-RU" dirty="0" err="1"/>
              <a:t>изявлението</a:t>
            </a:r>
            <a:r>
              <a:rPr lang="en-US" dirty="0"/>
              <a:t>, </a:t>
            </a:r>
            <a:r>
              <a:rPr lang="bg-BG" dirty="0"/>
              <a:t>или да го съхраните в локална променлива, така че да бъде проверено по - късно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5BA2A9-D5C2-4C3D-AACD-8388743CC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010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altLang="en-US" dirty="0" err="1"/>
              <a:t>Създайте</a:t>
            </a:r>
            <a:r>
              <a:rPr lang="ru-RU" altLang="en-US" dirty="0"/>
              <a:t> процедура, </a:t>
            </a:r>
            <a:r>
              <a:rPr lang="ru-RU" altLang="en-US" dirty="0" err="1"/>
              <a:t>която</a:t>
            </a:r>
            <a:r>
              <a:rPr lang="ru-RU" altLang="en-US" dirty="0"/>
              <a:t> </a:t>
            </a:r>
            <a:r>
              <a:rPr lang="ru-RU" altLang="en-US" dirty="0" err="1"/>
              <a:t>възлага</a:t>
            </a:r>
            <a:r>
              <a:rPr lang="ru-RU" altLang="en-US" dirty="0"/>
              <a:t> </a:t>
            </a:r>
            <a:r>
              <a:rPr lang="ru-RU" altLang="en-US" dirty="0" err="1"/>
              <a:t>проекти</a:t>
            </a:r>
            <a:r>
              <a:rPr lang="ru-RU" altLang="en-US" dirty="0"/>
              <a:t> на </a:t>
            </a:r>
            <a:r>
              <a:rPr lang="ru-RU" altLang="en-US" dirty="0" err="1"/>
              <a:t>служител</a:t>
            </a:r>
            <a:r>
              <a:rPr lang="ru-RU" altLang="en-US" dirty="0"/>
              <a:t>
</a:t>
            </a:r>
            <a:r>
              <a:rPr lang="bg-BG" altLang="en-US" dirty="0"/>
              <a:t>Ако служителят има повече от</a:t>
            </a:r>
            <a:r>
              <a:rPr lang="en-US" altLang="en-US" dirty="0"/>
              <a:t> 3 projects, </a:t>
            </a:r>
            <a:r>
              <a:rPr lang="bg-BG" altLang="en-US" dirty="0"/>
              <a:t>хвърлете изключение</a:t>
            </a:r>
            <a:r>
              <a:rPr lang="en-US" altLang="en-US" dirty="0"/>
              <a:t>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Работници с 3 проекта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122441"/>
              </p:ext>
            </p:extLst>
          </p:nvPr>
        </p:nvGraphicFramePr>
        <p:xfrm>
          <a:off x="1775928" y="3034029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190402" y="6167735"/>
            <a:ext cx="111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3A3E200-2AD0-4E4B-B9A9-D633691CE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6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Решение</a:t>
            </a:r>
            <a:r>
              <a:rPr lang="en-US" altLang="en-US" dirty="0"/>
              <a:t>: </a:t>
            </a:r>
            <a:r>
              <a:rPr lang="bg-BG" altLang="en-US" dirty="0"/>
              <a:t>Служители с 3 проекта</a:t>
            </a:r>
            <a:r>
              <a:rPr lang="en-US" altLang="en-US" dirty="0"/>
              <a:t>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3299759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процедура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19911"/>
            <a:ext cx="2111375" cy="510778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 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740774"/>
            <a:ext cx="2916423" cy="919401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Деклариране на променливи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252156" y="6354000"/>
            <a:ext cx="1128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2E7DC75-8146-4FF3-8CD8-5EC8EAF7B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424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Решение</a:t>
            </a:r>
            <a:r>
              <a:rPr lang="en-US" altLang="en-US" dirty="0"/>
              <a:t>: </a:t>
            </a:r>
            <a:r>
              <a:rPr lang="bg-BG" altLang="en-US" dirty="0"/>
              <a:t>Служители с 3 проекта</a:t>
            </a:r>
            <a:r>
              <a:rPr lang="en-US" altLang="en-US" dirty="0"/>
              <a:t> (</a:t>
            </a:r>
            <a:r>
              <a:rPr lang="bg-BG" altLang="en-US" dirty="0"/>
              <a:t>2</a:t>
            </a:r>
            <a:r>
              <a:rPr lang="en-US" altLang="en-US" dirty="0"/>
              <a:t>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291000" y="6109119"/>
            <a:ext cx="111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 :</a:t>
            </a:r>
            <a:r>
              <a:rPr lang="en-US" u="sng" dirty="0">
                <a:solidFill>
                  <a:schemeClr val="bg1"/>
                </a:solidFill>
              </a:rPr>
              <a:t>https://judge.softuni.bg/Contests/1025/Database-Programmability-and-Transactions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DA02F5-5D25-4D1E-8C72-AB84AB353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46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Съхранените процедури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спестяват време, чрез:</a:t>
            </a:r>
            <a:endParaRPr lang="en-US" sz="30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chemeClr val="bg2"/>
                </a:solidFill>
              </a:rPr>
              <a:t>Скъсяване на кода</a:t>
            </a:r>
            <a:endParaRPr lang="en-US" sz="28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chemeClr val="bg2"/>
                </a:solidFill>
              </a:rPr>
              <a:t>Опростяване на сложните задачи
</a:t>
            </a: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65650" y="3276641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FE99BE5-2611-49DE-B637-7D51CEDA0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3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61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A21665-0E33-4B70-B1ED-922B50F92E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E7F66A-0C5E-4968-97F1-0F953DBE971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5400" dirty="0"/>
              <a:t>Съхранени процедури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18529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altLang="en-US" b="1" dirty="0">
                <a:solidFill>
                  <a:schemeClr val="bg1"/>
                </a:solidFill>
              </a:rPr>
              <a:t>Съхранените процедури</a:t>
            </a:r>
            <a:r>
              <a:rPr lang="en-US" altLang="en-US" dirty="0"/>
              <a:t> </a:t>
            </a:r>
            <a:r>
              <a:rPr lang="bg-BG" altLang="en-US" dirty="0"/>
              <a:t>са</a:t>
            </a:r>
            <a:r>
              <a:rPr lang="en-US" altLang="en-US" dirty="0"/>
              <a:t> </a:t>
            </a:r>
            <a:r>
              <a:rPr lang="bg-BG" altLang="en-US" b="1" dirty="0">
                <a:solidFill>
                  <a:schemeClr val="bg1"/>
                </a:solidFill>
              </a:rPr>
              <a:t>именувани последователности</a:t>
            </a:r>
            <a:r>
              <a:rPr lang="en-US" altLang="en-US" b="1" dirty="0">
                <a:solidFill>
                  <a:schemeClr val="bg1"/>
                </a:solidFill>
              </a:rPr>
              <a:t> </a:t>
            </a:r>
            <a:r>
              <a:rPr lang="bg-BG" altLang="en-US" dirty="0"/>
              <a:t>от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T-SQL </a:t>
            </a:r>
            <a:r>
              <a:rPr lang="bg-BG" altLang="en-US" b="1" dirty="0">
                <a:solidFill>
                  <a:schemeClr val="bg1"/>
                </a:solidFill>
              </a:rPr>
              <a:t>изрази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Капсулират</a:t>
            </a:r>
            <a:r>
              <a:rPr lang="en-US" dirty="0"/>
              <a:t> </a:t>
            </a:r>
            <a:r>
              <a:rPr lang="bg-BG" dirty="0"/>
              <a:t>повтаряща се програмна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логика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Могат да </a:t>
            </a:r>
            <a:r>
              <a:rPr lang="bg-BG" b="1" dirty="0">
                <a:solidFill>
                  <a:schemeClr val="bg1"/>
                </a:solidFill>
              </a:rPr>
              <a:t>приемат входни параметри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Могат да </a:t>
            </a:r>
            <a:r>
              <a:rPr lang="bg-BG" b="1" dirty="0">
                <a:solidFill>
                  <a:schemeClr val="bg1"/>
                </a:solidFill>
              </a:rPr>
              <a:t>върнат изходни резултати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Ползи</a:t>
            </a:r>
            <a:r>
              <a:rPr lang="en-US" dirty="0"/>
              <a:t> </a:t>
            </a:r>
            <a:r>
              <a:rPr lang="bg-BG" dirty="0"/>
              <a:t>от съхранените процедури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Споделяне</a:t>
            </a:r>
            <a:r>
              <a:rPr lang="en-US" dirty="0"/>
              <a:t> </a:t>
            </a:r>
            <a:r>
              <a:rPr lang="bg-BG" dirty="0"/>
              <a:t>на приложна логика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Подобрена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производителност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Намален</a:t>
            </a:r>
            <a:r>
              <a:rPr lang="en-US" dirty="0"/>
              <a:t> </a:t>
            </a:r>
            <a:r>
              <a:rPr lang="bg-BG" dirty="0"/>
              <a:t>мрежов </a:t>
            </a:r>
            <a:r>
              <a:rPr lang="bg-BG" b="1" dirty="0">
                <a:solidFill>
                  <a:schemeClr val="bg1"/>
                </a:solidFill>
              </a:rPr>
              <a:t>трафик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механизъм</a:t>
            </a:r>
            <a:r>
              <a:rPr lang="ru-RU" dirty="0"/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сигурност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са </a:t>
            </a:r>
            <a:r>
              <a:rPr lang="bg-BG" sz="4000" dirty="0"/>
              <a:t>съхранените процедури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0DE31D-BF63-4028-B265-310C91E23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94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Потребителски (</a:t>
            </a:r>
            <a:r>
              <a:rPr lang="en-US" b="1" dirty="0">
                <a:solidFill>
                  <a:schemeClr val="bg1"/>
                </a:solidFill>
              </a:rPr>
              <a:t>User-defined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Могат да бъдат създадени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>
                <a:solidFill>
                  <a:schemeClr val="bg1"/>
                </a:solidFill>
              </a:rPr>
              <a:t>потребителски дефинирана БД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във всички системни БД, с изключение на БД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разработен</a:t>
            </a:r>
            <a:r>
              <a:rPr lang="ru-RU" dirty="0"/>
              <a:t> или в </a:t>
            </a:r>
            <a:r>
              <a:rPr lang="ru-RU" b="1" dirty="0" err="1">
                <a:solidFill>
                  <a:schemeClr val="bg1"/>
                </a:solidFill>
              </a:rPr>
              <a:t>Transact</a:t>
            </a:r>
            <a:r>
              <a:rPr lang="ru-RU" b="1" dirty="0">
                <a:solidFill>
                  <a:schemeClr val="bg1"/>
                </a:solidFill>
              </a:rPr>
              <a:t>-SQL</a:t>
            </a:r>
            <a:r>
              <a:rPr lang="ru-RU" dirty="0"/>
              <a:t>, или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препратка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метод на </a:t>
            </a:r>
            <a:r>
              <a:rPr lang="ru-RU" b="1" dirty="0">
                <a:solidFill>
                  <a:schemeClr val="bg1"/>
                </a:solidFill>
              </a:rPr>
              <a:t>Microsoft .NET Framework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Временни (</a:t>
            </a:r>
            <a:r>
              <a:rPr lang="en-US" b="1" dirty="0">
                <a:solidFill>
                  <a:schemeClr val="bg1"/>
                </a:solidFill>
              </a:rPr>
              <a:t>Temporary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Форма на </a:t>
            </a:r>
            <a:r>
              <a:rPr lang="ru-RU" dirty="0" err="1"/>
              <a:t>дефинирани</a:t>
            </a:r>
            <a:r>
              <a:rPr lang="ru-RU" dirty="0"/>
              <a:t> от потребителя </a:t>
            </a:r>
            <a:r>
              <a:rPr lang="ru-RU" dirty="0" err="1"/>
              <a:t>процедури</a:t>
            </a:r>
            <a:r>
              <a:rPr lang="ru-RU" dirty="0"/>
              <a:t>, </a:t>
            </a:r>
            <a:r>
              <a:rPr lang="ru-RU" dirty="0" err="1"/>
              <a:t>съхранени</a:t>
            </a:r>
            <a:r>
              <a:rPr lang="ru-RU" dirty="0"/>
              <a:t> в </a:t>
            </a:r>
            <a:r>
              <a:rPr lang="ru-RU" b="1" dirty="0" err="1">
                <a:solidFill>
                  <a:schemeClr val="bg1"/>
                </a:solidFill>
              </a:rPr>
              <a:t>tempdb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съхранени процедури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131443-2773-4E5C-874B-4ADB0542D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2561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altLang="en-US" dirty="0"/>
              <a:t>Синтаксис</a:t>
            </a:r>
            <a:r>
              <a:rPr lang="en-US" altLang="en-US" dirty="0"/>
              <a:t>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bg-BG" altLang="en-US" dirty="0"/>
              <a:t>Пример</a:t>
            </a:r>
            <a:r>
              <a:rPr lang="en-US" altLang="en-US" dirty="0"/>
              <a:t>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Създаване на съхранени процедури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20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2" y="3004792"/>
            <a:ext cx="2998277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процедура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91186"/>
            <a:ext cx="3230399" cy="510778"/>
          </a:xfrm>
          <a:prstGeom prst="wedgeRoundRectCallout">
            <a:avLst>
              <a:gd name="adj1" fmla="val -45277"/>
              <a:gd name="adj2" fmla="val 1270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Логика на процедура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67125C-90B5-4120-B02C-25B79DFA5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773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Изпълнение на съхранена процедура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Изпълнение на съхранена процедура в рамките на</a:t>
            </a:r>
            <a:r>
              <a:rPr lang="en-US" dirty="0"/>
              <a:t> </a:t>
            </a:r>
            <a:r>
              <a:rPr lang="bg-BG" dirty="0"/>
              <a:t>изявлението </a:t>
            </a:r>
            <a:r>
              <a:rPr lang="en-US" dirty="0"/>
              <a:t>INSERT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Изпълнение на съхранена процедура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960508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F2A826-A3EE-4432-82B8-F692845D9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894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altLang="en-US" dirty="0"/>
              <a:t>Използвайте </a:t>
            </a:r>
            <a:r>
              <a:rPr lang="en-US" altLang="en-US" dirty="0"/>
              <a:t>ALTER PROCEDURE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Промяна на съхранена процедура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20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842758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процедура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CDCA4F-E5ED-4A48-99B2-F347179E7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355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altLang="en-US" dirty="0"/>
              <a:t>Можете да </a:t>
            </a:r>
            <a:r>
              <a:rPr lang="bg-BG" altLang="en-US" b="1" dirty="0">
                <a:solidFill>
                  <a:schemeClr val="bg1"/>
                </a:solidFill>
              </a:rPr>
              <a:t>проверите</a:t>
            </a:r>
            <a:r>
              <a:rPr lang="en-US" altLang="en-US" dirty="0"/>
              <a:t> </a:t>
            </a:r>
            <a:r>
              <a:rPr lang="bg-BG" altLang="en-US" dirty="0"/>
              <a:t>дали някои обекти</a:t>
            </a:r>
            <a:r>
              <a:rPr lang="en-US" altLang="en-US" dirty="0"/>
              <a:t> </a:t>
            </a:r>
            <a:r>
              <a:rPr lang="bg-BG" altLang="en-US" b="1" dirty="0" err="1">
                <a:solidFill>
                  <a:schemeClr val="bg1"/>
                </a:solidFill>
              </a:rPr>
              <a:t>изпозлват</a:t>
            </a:r>
            <a:r>
              <a:rPr lang="en-US" altLang="en-US" dirty="0"/>
              <a:t> </a:t>
            </a:r>
            <a:r>
              <a:rPr lang="bg-BG" altLang="en-US" dirty="0"/>
              <a:t>съхранена процедура</a:t>
            </a:r>
            <a:r>
              <a:rPr lang="en-US" altLang="en-US" dirty="0"/>
              <a:t> </a:t>
            </a:r>
            <a:r>
              <a:rPr lang="bg-BG" altLang="en-US" dirty="0"/>
              <a:t>с помощта на </a:t>
            </a:r>
            <a:r>
              <a:rPr lang="bg-BG" altLang="en-US" b="1" dirty="0">
                <a:solidFill>
                  <a:schemeClr val="bg1"/>
                </a:solidFill>
              </a:rPr>
              <a:t>системната съхранена процедура</a:t>
            </a:r>
            <a:r>
              <a:rPr lang="en-US" altLang="en-US" b="1" dirty="0">
                <a:solidFill>
                  <a:schemeClr val="bg1"/>
                </a:solidFill>
              </a:rPr>
              <a:t>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/>
              <a:t>Премахване на съхранена процедура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028914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AE1A7D-28AE-467F-AD7B-1A4AE4315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817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3349</TotalTime>
  <Words>1600</Words>
  <Application>Microsoft Office PowerPoint</Application>
  <PresentationFormat>Широк екран</PresentationFormat>
  <Paragraphs>295</Paragraphs>
  <Slides>27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Съхранени процедури</vt:lpstr>
      <vt:lpstr>Съдържание</vt:lpstr>
      <vt:lpstr>Съхранени процедури</vt:lpstr>
      <vt:lpstr>Какво са съхранените процедури?</vt:lpstr>
      <vt:lpstr>Видове съхранени процедури</vt:lpstr>
      <vt:lpstr>Създаване на съхранени процедури</vt:lpstr>
      <vt:lpstr>Изпълнение на съхранена процедура</vt:lpstr>
      <vt:lpstr>Промяна на съхранена процедура</vt:lpstr>
      <vt:lpstr>Премахване на съхранена процедура</vt:lpstr>
      <vt:lpstr>Съхранени процедури с параметри</vt:lpstr>
      <vt:lpstr>Дефиниране на параметризирана процедура</vt:lpstr>
      <vt:lpstr>Параметризирана процедура - пример</vt:lpstr>
      <vt:lpstr>Подаване стойност на параметър</vt:lpstr>
      <vt:lpstr>Връщане на стойност чрез OUTPUT параметри</vt:lpstr>
      <vt:lpstr>Връщане на множество резултати</vt:lpstr>
      <vt:lpstr>Отстраняване на грешки</vt:lpstr>
      <vt:lpstr>Хвърляне на грешка (Error Throwing)</vt:lpstr>
      <vt:lpstr>Обработка на грешка (Error Handling)</vt:lpstr>
      <vt:lpstr>Обработка на грешка (Error Handling)</vt:lpstr>
      <vt:lpstr>Обработка на грешка (Error Handling)</vt:lpstr>
      <vt:lpstr>Задача: Работници с 3 проекта</vt:lpstr>
      <vt:lpstr>Решение: Служители с 3 проекта (1)</vt:lpstr>
      <vt:lpstr>Решение: Служители с 3 проекта (2)</vt:lpstr>
      <vt:lpstr>Обобщение</vt:lpstr>
      <vt:lpstr>Въпроси?</vt:lpstr>
      <vt:lpstr>Лиценз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11</cp:revision>
  <dcterms:created xsi:type="dcterms:W3CDTF">2018-05-23T13:08:44Z</dcterms:created>
  <dcterms:modified xsi:type="dcterms:W3CDTF">2021-08-30T11:36:19Z</dcterms:modified>
  <cp:category>db;databases;sql;programming;computer programming;software development</cp:category>
</cp:coreProperties>
</file>