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4" r:id="rId2"/>
    <p:sldId id="601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643" r:id="rId15"/>
    <p:sldId id="644" r:id="rId16"/>
    <p:sldId id="645" r:id="rId17"/>
    <p:sldId id="646" r:id="rId18"/>
    <p:sldId id="647" r:id="rId19"/>
    <p:sldId id="648" r:id="rId20"/>
    <p:sldId id="594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EF6CBB-766D-4697-BE45-3EAE2031C0B0}">
          <p14:sldIdLst>
            <p14:sldId id="394"/>
            <p14:sldId id="601"/>
          </p14:sldIdLst>
        </p14:section>
        <p14:section name="Въведение в рекурсията" id="{A9633F4A-E59E-4270-B936-493470D8A778}">
          <p14:sldIdLst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43"/>
            <p14:sldId id="644"/>
            <p14:sldId id="645"/>
            <p14:sldId id="646"/>
            <p14:sldId id="647"/>
            <p14:sldId id="648"/>
          </p14:sldIdLst>
        </p14:section>
        <p14:section name="Conclusion" id="{D3986131-247A-4549-A44B-312CFB6585E1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65" y="82"/>
      </p:cViewPr>
      <p:guideLst>
        <p:guide orient="horz" pos="216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4/27/2021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81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853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9740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4401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2D76B48-857F-4E3A-B30D-EFD8DEDF63DB}" type="slidenum">
              <a:rPr lang="en-US"/>
              <a:t>19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582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025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1687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2360612" y="428648"/>
            <a:ext cx="9205699" cy="1552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Рекурсия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9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5783" y="3624633"/>
            <a:ext cx="6632480" cy="2524722"/>
            <a:chOff x="745783" y="3624633"/>
            <a:chExt cx="6632480" cy="2524722"/>
          </a:xfrm>
        </p:grpSpPr>
        <p:pic>
          <p:nvPicPr>
            <p:cNvPr id="24" name="Picture 23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 rot="576164">
              <a:off x="4812882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/>
            <p:cNvSpPr txBox="1"/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/>
            <p:cNvSpPr txBox="1"/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/>
            <p:cNvSpPr txBox="1"/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54942">
            <a:off x="5082580" y="2398691"/>
            <a:ext cx="2482792" cy="1086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2120" y="3344959"/>
            <a:ext cx="3732444" cy="298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24" y="1151121"/>
            <a:ext cx="11804822" cy="5426076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Пряка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рекурсия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Метод извиква</a:t>
            </a:r>
            <a:r>
              <a:rPr lang="" altLang="bg-BG" dirty="0"/>
              <a:t> себе си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Непряка (косвена) рекурсия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Метод А извиква метод </a:t>
            </a:r>
            <a:r>
              <a:rPr lang="en-US" dirty="0"/>
              <a:t>B</a:t>
            </a:r>
            <a:r>
              <a:rPr lang="bg-BG" dirty="0"/>
              <a:t>, </a:t>
            </a:r>
            <a:br>
              <a:rPr lang="bg-BG" dirty="0"/>
            </a:br>
            <a:r>
              <a:rPr lang="" altLang="bg-BG" dirty="0"/>
              <a:t>а </a:t>
            </a:r>
            <a:r>
              <a:rPr lang="bg-BG" dirty="0"/>
              <a:t>Метод </a:t>
            </a:r>
            <a:r>
              <a:rPr lang="en-US" dirty="0"/>
              <a:t>B</a:t>
            </a:r>
            <a:r>
              <a:rPr lang="bg-BG" dirty="0"/>
              <a:t> извиква Метод А</a:t>
            </a:r>
            <a:endParaRPr lang="en-US" dirty="0"/>
          </a:p>
          <a:p>
            <a:pPr lvl="1"/>
            <a:r>
              <a:rPr lang="bg-BG" dirty="0"/>
              <a:t>Или </a:t>
            </a:r>
            <a:r>
              <a:rPr lang="en-US" dirty="0"/>
              <a:t> A </a:t>
            </a:r>
            <a:r>
              <a:rPr lang="en-US" dirty="0">
                <a:sym typeface="Wingdings" panose="05000000000000000000" pitchFamily="2" charset="2"/>
              </a:rPr>
              <a:t> B  C  </a:t>
            </a:r>
            <a:r>
              <a:rPr lang="en-US" dirty="0" smtClean="0">
                <a:sym typeface="Wingdings" panose="05000000000000000000" pitchFamily="2" charset="2"/>
              </a:rPr>
              <a:t>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Пряка и косвена рекурсия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27812" y="60960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89812" y="3053131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537812" y="3053131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Connector 11"/>
          <p:cNvCxnSpPr>
            <a:stCxn id="7" idx="3"/>
            <a:endCxn id="7" idx="0"/>
          </p:cNvCxnSpPr>
          <p:nvPr/>
        </p:nvCxnSpPr>
        <p:spPr>
          <a:xfrm flipH="1" flipV="1">
            <a:off x="7701915" y="609600"/>
            <a:ext cx="1073785" cy="784860"/>
          </a:xfrm>
          <a:prstGeom prst="curvedConnector4">
            <a:avLst>
              <a:gd name="adj1" fmla="val -22176"/>
              <a:gd name="adj2" fmla="val 13034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/>
          <p:cNvCxnSpPr>
            <a:stCxn id="8" idx="0"/>
            <a:endCxn id="10" idx="0"/>
          </p:cNvCxnSpPr>
          <p:nvPr/>
        </p:nvCxnSpPr>
        <p:spPr>
          <a:xfrm rot="5400000" flipH="1" flipV="1">
            <a:off x="9537812" y="1979131"/>
            <a:ext cx="12700" cy="2148000"/>
          </a:xfrm>
          <a:prstGeom prst="curvedConnector3">
            <a:avLst>
              <a:gd name="adj1" fmla="val 5717654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>
            <a:stCxn id="10" idx="2"/>
            <a:endCxn id="8" idx="2"/>
          </p:cNvCxnSpPr>
          <p:nvPr/>
        </p:nvCxnSpPr>
        <p:spPr>
          <a:xfrm rot="5400000">
            <a:off x="9537812" y="3548791"/>
            <a:ext cx="12700" cy="214800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Рекурсивните методи имат 3 части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Предварително действие </a:t>
            </a:r>
            <a:r>
              <a:rPr lang="en-US" dirty="0"/>
              <a:t>(</a:t>
            </a:r>
            <a:r>
              <a:rPr lang="bg-BG" dirty="0"/>
              <a:t>преди извикване на рекурсията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Рекурсивн</a:t>
            </a:r>
            <a:r>
              <a:rPr lang="" altLang="bg-BG" dirty="0">
                <a:solidFill>
                  <a:schemeClr val="tx2">
                    <a:lumMod val="75000"/>
                  </a:schemeClr>
                </a:solidFill>
              </a:rPr>
              <a:t>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извикван</a:t>
            </a:r>
            <a:r>
              <a:rPr lang="" altLang="bg-BG" dirty="0">
                <a:solidFill>
                  <a:schemeClr val="tx2">
                    <a:lumMod val="75000"/>
                  </a:schemeClr>
                </a:solidFill>
              </a:rPr>
              <a:t>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стъпка навътре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Последващо действие</a:t>
            </a:r>
            <a:r>
              <a:rPr lang="en-US" dirty="0"/>
              <a:t> (</a:t>
            </a:r>
            <a:r>
              <a:rPr lang="bg-BG" dirty="0"/>
              <a:t>след връщане от рекурсията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bg-BG" dirty="0"/>
              <a:t>П</a:t>
            </a:r>
            <a:r>
              <a:rPr lang="bg-BG" dirty="0"/>
              <a:t>редварително и последващо действие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35024" y="3966699"/>
            <a:ext cx="10515600" cy="24314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pt-BR" dirty="0"/>
              <a:t>static void Recursion()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" altLang="pt-BR" dirty="0">
                <a:solidFill>
                  <a:schemeClr val="tx2">
                    <a:lumMod val="75000"/>
                  </a:schemeClr>
                </a:solidFill>
              </a:rPr>
              <a:t>предварително действие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" altLang="pt-BR" dirty="0">
                <a:solidFill>
                  <a:schemeClr val="tx2">
                    <a:lumMod val="75000"/>
                  </a:schemeClr>
                </a:solidFill>
              </a:rPr>
              <a:t>последващо действие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</a:t>
            </a:r>
            <a:r>
              <a:rPr lang="bg-BG" dirty="0"/>
              <a:t>ъздайте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рекурсивен метод, </a:t>
            </a:r>
            <a:r>
              <a:rPr lang="bg-BG" dirty="0"/>
              <a:t>който чертае следната фигура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Рекурсивно чертаене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362200"/>
            <a:ext cx="2438400" cy="37351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6" name="Arrow: Right 15"/>
          <p:cNvSpPr/>
          <p:nvPr/>
        </p:nvSpPr>
        <p:spPr>
          <a:xfrm>
            <a:off x="2029611" y="26670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Text Placeholder 5"/>
          <p:cNvSpPr txBox="1"/>
          <p:nvPr/>
        </p:nvSpPr>
        <p:spPr>
          <a:xfrm>
            <a:off x="1065212" y="2614732"/>
            <a:ext cx="5151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algn="ctr"/>
            <a:r>
              <a:rPr lang="en-GB" dirty="0"/>
              <a:t>5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Предварителни и последващи действия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3" y="1214021"/>
            <a:ext cx="10515600" cy="52622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PrintFigure(int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(n == 0)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" alt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дъно на рекурсията</a:t>
            </a:r>
            <a:endParaRPr lang="en-US" b="1" spc="-2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предварително действие: отпечатва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звездички</a:t>
            </a:r>
            <a:endParaRPr lang="en-US" b="1" spc="-2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Console.WriteLine(new string('*', n));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рекурсивно извикване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отпечатва фигура с размер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PrintFigure(n - 1);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последващо действие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отпечатва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хештаг-а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(диез)</a:t>
            </a:r>
            <a:endParaRPr lang="en-US" b="1" spc="-2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Console.WriteLine(new string('#', n));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Рекурсивните обръщения са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малко по-бавни </a:t>
            </a:r>
            <a:r>
              <a:rPr lang="bg-BG" sz="3200" dirty="0"/>
              <a:t>от итераци</a:t>
            </a:r>
            <a:r>
              <a:rPr lang="" altLang="bg-BG" sz="3200" dirty="0"/>
              <a:t>ите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ru-RU" sz="2800" dirty="0"/>
              <a:t>Параметрите и върнатите стойности минават през стека на всяка стъпка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Предпочита се за линейни изчисления </a:t>
            </a:r>
            <a:r>
              <a:rPr lang="en-US" sz="2800" dirty="0"/>
              <a:t>(</a:t>
            </a:r>
            <a:r>
              <a:rPr lang="bg-BG" sz="2800" dirty="0"/>
              <a:t>без разклонени обръщения</a:t>
            </a:r>
            <a:r>
              <a:rPr lang="en-US" sz="28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109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Производителност: Рекурсия срещу итераци</a:t>
            </a:r>
            <a:r>
              <a:rPr lang="" altLang="bg-BG" dirty="0"/>
              <a:t>и</a:t>
            </a:r>
            <a:r>
              <a:rPr lang="bg-BG" dirty="0"/>
              <a:t> (цикъл)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523" y="3895946"/>
            <a:ext cx="501797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long RecurFact(int 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1;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n *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 - 1);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500" y="3874098"/>
            <a:ext cx="52974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long IterFact(int num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125" y="3250798"/>
            <a:ext cx="403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Рекурсивен факториел</a:t>
            </a:r>
            <a:r>
              <a:rPr lang="en-US" sz="2800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9044" y="3181156"/>
            <a:ext cx="382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Итеративен факториел</a:t>
            </a:r>
            <a:r>
              <a:rPr lang="en-US" sz="2800" dirty="0"/>
              <a:t>:</a:t>
            </a:r>
          </a:p>
        </p:txBody>
      </p:sp>
      <p:sp>
        <p:nvSpPr>
          <p:cNvPr id="9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Безкрайна рекурсия </a:t>
            </a:r>
            <a:r>
              <a:rPr lang="en-US" sz="3200" dirty="0"/>
              <a:t>== </a:t>
            </a:r>
            <a:r>
              <a:rPr lang="bg-BG" sz="3200" dirty="0"/>
              <a:t>метод, извикващ себе си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безкрайно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Обикновено, безкрайна рекурсия </a:t>
            </a:r>
            <a:r>
              <a:rPr lang="en-US" sz="2800" dirty="0"/>
              <a:t>== </a:t>
            </a:r>
            <a:r>
              <a:rPr lang="bg-BG" sz="2800" dirty="0"/>
              <a:t>грешка в програмата</a:t>
            </a:r>
            <a:endParaRPr lang="en-US" sz="2800" dirty="0"/>
          </a:p>
          <a:p>
            <a:pPr lvl="1"/>
            <a:r>
              <a:rPr lang="bg-BG" sz="2800" dirty="0"/>
              <a:t>Липсва край (дъно) на рекурсията или е грешно зададено</a:t>
            </a:r>
            <a:endParaRPr lang="en-US" sz="2800" dirty="0"/>
          </a:p>
          <a:p>
            <a:pPr lvl="1"/>
            <a:r>
              <a:rPr lang="bg-BG" sz="2800" dirty="0"/>
              <a:t>В</a:t>
            </a:r>
            <a:r>
              <a:rPr lang="en-US" sz="2800" dirty="0"/>
              <a:t> C# / Java / C++ </a:t>
            </a:r>
            <a:r>
              <a:rPr lang="bg-BG" sz="2800" dirty="0"/>
              <a:t>предизвиква</a:t>
            </a:r>
            <a:r>
              <a:rPr lang="en-US" sz="2800" dirty="0"/>
              <a:t> </a:t>
            </a:r>
            <a:r>
              <a:rPr lang="bg-BG" sz="2800" dirty="0"/>
              <a:t>грешка </a:t>
            </a:r>
            <a:r>
              <a:rPr lang="en-US" sz="2800" dirty="0"/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sz="2800" dirty="0"/>
              <a:t>" </a:t>
            </a:r>
          </a:p>
          <a:p>
            <a:pPr lvl="1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Безкрайна рекурсия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39" y="3962400"/>
            <a:ext cx="501797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long Calulate(int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Calulate(n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3962400"/>
            <a:ext cx="4200525" cy="24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39" y="5778212"/>
            <a:ext cx="7048500" cy="77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412" y="2874614"/>
            <a:ext cx="1914525" cy="973580"/>
          </a:xfrm>
          <a:prstGeom prst="rect">
            <a:avLst/>
          </a:prstGeom>
        </p:spPr>
      </p:pic>
      <p:sp>
        <p:nvSpPr>
          <p:cNvPr id="9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Когато се използва неправилно, рекурсията може да отнеме прекалено много памет и изчислителна мощ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Рекурсията може да бъде и вредна</a:t>
            </a:r>
            <a:r>
              <a:rPr lang="en-US" dirty="0"/>
              <a:t>!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2438400"/>
            <a:ext cx="1050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decimal Fibonacci(int n)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((n == 1) || (n == 2))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Console.WriteLine(Fibonacci(10));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89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Console.WriteLine(Fibonacci(50));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това ще увисне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42607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прави около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</a:t>
            </a:r>
            <a:r>
              <a:rPr lang="bg-BG" dirty="0"/>
              <a:t>рекурсивни обръщения</a:t>
            </a:r>
            <a:endParaRPr lang="en-US" dirty="0"/>
          </a:p>
          <a:p>
            <a:r>
              <a:rPr lang="bg-BG" dirty="0"/>
              <a:t>Една и съща стойност се изчислява многократно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 работи рекурсивното изчисляване на членовете на редицата на Фибоначи</a:t>
            </a:r>
            <a:r>
              <a:rPr lang="en-US" dirty="0"/>
              <a:t>?</a:t>
            </a:r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7212" y="2743200"/>
            <a:ext cx="8534401" cy="3733800"/>
          </a:xfrm>
          <a:prstGeom prst="rect">
            <a:avLst/>
          </a:prstGeom>
          <a:noFill/>
        </p:spPr>
      </p:pic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ru-RU" dirty="0"/>
              <a:t> рекурсия, когато съществува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очевид</a:t>
            </a:r>
            <a:r>
              <a:rPr lang="" altLang="ru-RU" dirty="0">
                <a:solidFill>
                  <a:schemeClr val="tx2">
                    <a:lumMod val="75000"/>
                  </a:schemeClr>
                </a:solidFill>
              </a:rPr>
              <a:t>ен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итеративен алгоритъм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bg-BG" dirty="0"/>
              <a:t>факториел</a:t>
            </a:r>
            <a:r>
              <a:rPr lang="en-US" dirty="0"/>
              <a:t>, </a:t>
            </a:r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</a:t>
            </a:r>
            <a:r>
              <a:rPr lang="" altLang="bg-BG" dirty="0"/>
              <a:t>да </a:t>
            </a:r>
            <a:r>
              <a:rPr lang="bg-BG" dirty="0"/>
              <a:t>се ползва рекурсия</a:t>
            </a:r>
            <a:r>
              <a:rPr lang="en-US" dirty="0"/>
              <a:t>?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Рекурсията</a:t>
            </a:r>
            <a:r>
              <a:rPr lang="en-US" dirty="0"/>
              <a:t> </a:t>
            </a:r>
            <a:r>
              <a:rPr lang="bg-BG" dirty="0" smtClean="0"/>
              <a:t>имаме</a:t>
            </a:r>
            <a:r>
              <a:rPr lang="" altLang="bg-BG" dirty="0" smtClean="0"/>
              <a:t> </a:t>
            </a:r>
            <a:r>
              <a:rPr lang="" altLang="bg-BG" dirty="0"/>
              <a:t>когато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 извиква сам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Тя трябва да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дъно(край)</a:t>
            </a:r>
            <a:r>
              <a:rPr lang="bg-BG" dirty="0"/>
              <a:t>, където </a:t>
            </a:r>
            <a:r>
              <a:rPr lang="bg-BG" dirty="0" smtClean="0"/>
              <a:t>спира</a:t>
            </a:r>
            <a:endParaRPr lang="en-US" dirty="0"/>
          </a:p>
          <a:p>
            <a:pPr lvl="1"/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Предварителни действия </a:t>
            </a:r>
            <a:r>
              <a:rPr lang="" dirty="0"/>
              <a:t>са тези преди рекурсивното извикване - те се изпълняват в реда на извикване</a:t>
            </a:r>
          </a:p>
          <a:p>
            <a:pPr lvl="1"/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Последващи </a:t>
            </a:r>
            <a:r>
              <a:rPr lang="" dirty="0"/>
              <a:t>са тези след него -</a:t>
            </a:r>
            <a:br>
              <a:rPr lang="" dirty="0"/>
            </a:br>
            <a:r>
              <a:rPr lang="" dirty="0"/>
              <a:t>те се изпълняват в обратен ред</a:t>
            </a:r>
            <a:endParaRPr lang="en-US" dirty="0"/>
          </a:p>
          <a:p>
            <a:r>
              <a:rPr lang="ru-RU" dirty="0"/>
              <a:t>Рекурсията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може да бъде </a:t>
            </a:r>
            <a:r>
              <a:rPr lang="" altLang="ru-RU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вредна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когато не се използва правилно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522133"/>
            <a:ext cx="2635069" cy="195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Какво е </a:t>
            </a:r>
            <a:r>
              <a:rPr lang="bg-BG" dirty="0" smtClean="0">
                <a:solidFill>
                  <a:schemeClr val="accent1"/>
                </a:solidFill>
              </a:rPr>
              <a:t>р</a:t>
            </a:r>
            <a:r>
              <a:rPr lang="bg-BG" dirty="0" smtClean="0">
                <a:solidFill>
                  <a:schemeClr val="accent1"/>
                </a:solidFill>
              </a:rPr>
              <a:t>екурсия</a:t>
            </a:r>
            <a:endParaRPr lang="bg-BG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Рекурсивни решения на познати задачи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>
                <a:solidFill>
                  <a:schemeClr val="accent1"/>
                </a:solidFill>
              </a:rPr>
              <a:t>Пряка</a:t>
            </a:r>
            <a:r>
              <a:rPr lang="bg-BG" dirty="0"/>
              <a:t> и </a:t>
            </a:r>
            <a:r>
              <a:rPr lang="bg-BG" dirty="0">
                <a:solidFill>
                  <a:schemeClr val="accent1"/>
                </a:solidFill>
              </a:rPr>
              <a:t>косвена</a:t>
            </a:r>
            <a:r>
              <a:rPr lang="bg-BG" dirty="0"/>
              <a:t> рекурсия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>
                <a:solidFill>
                  <a:schemeClr val="accent1"/>
                </a:solidFill>
              </a:rPr>
              <a:t>Предварително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accent1"/>
                </a:solidFill>
              </a:rPr>
              <a:t>последващо</a:t>
            </a:r>
            <a:r>
              <a:rPr lang="bg-BG" dirty="0" smtClean="0"/>
              <a:t> </a:t>
            </a:r>
            <a:r>
              <a:rPr lang="bg-BG" dirty="0"/>
              <a:t>действие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Рекурсивно чертане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Рекурсия или </a:t>
            </a:r>
            <a:r>
              <a:rPr lang="bg-BG" dirty="0" smtClean="0"/>
              <a:t>итерации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Рекурсия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Техника за решаване на задачи</a:t>
            </a:r>
            <a:r>
              <a:rPr lang="" altLang="bg-BG" dirty="0"/>
              <a:t> чрез р</a:t>
            </a:r>
            <a:r>
              <a:rPr lang="bg-BG" dirty="0"/>
              <a:t>азделяне</a:t>
            </a:r>
            <a:r>
              <a:rPr lang="" altLang="bg-BG" dirty="0"/>
              <a:t>то ѝ</a:t>
            </a:r>
            <a:r>
              <a:rPr lang="bg-BG" dirty="0"/>
              <a:t>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подзадачи от същия тип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Включва </a:t>
            </a:r>
            <a:r>
              <a:rPr lang="en-GB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самоизвикване на функция</a:t>
            </a:r>
          </a:p>
          <a:p>
            <a:pPr lvl="1"/>
            <a:r>
              <a:rPr lang="bg-BG" dirty="0"/>
              <a:t>Функцията трябва да има</a:t>
            </a:r>
            <a:r>
              <a:rPr lang="en-GB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основен случай (край, дъно)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Всяка стъпка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трябва да</a:t>
            </a:r>
            <a:r>
              <a:rPr lang="" altLang="bg-BG" dirty="0"/>
              <a:t> води</a:t>
            </a:r>
            <a:r>
              <a:rPr lang="en-GB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към </a:t>
            </a:r>
            <a:r>
              <a:rPr lang="en-GB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основния случай 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рекурсия</a:t>
            </a:r>
            <a:r>
              <a:rPr lang="en-US" dirty="0"/>
              <a:t>?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51012" y="571500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923212" y="5712069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80212" y="571206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us Sign 3"/>
          <p:cNvSpPr/>
          <p:nvPr/>
        </p:nvSpPr>
        <p:spPr>
          <a:xfrm>
            <a:off x="7511732" y="582636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AutoShape 25"/>
          <p:cNvSpPr/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2" name="AutoShape 25"/>
          <p:cNvSpPr/>
          <p:nvPr/>
        </p:nvSpPr>
        <p:spPr bwMode="auto">
          <a:xfrm rot="5400000">
            <a:off x="8879694" y="4255646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Сбор </a:t>
            </a:r>
            <a:r>
              <a:rPr lang="ru-RU" dirty="0" smtClean="0"/>
              <a:t>(сума</a:t>
            </a:r>
            <a:r>
              <a:rPr lang="ru-RU" dirty="0"/>
              <a:t>) на елементите на масив – Пример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89012" y="3810000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88752" y="1905000"/>
          <a:ext cx="1645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45752" y="19050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us Sign 3"/>
          <p:cNvSpPr/>
          <p:nvPr/>
        </p:nvSpPr>
        <p:spPr>
          <a:xfrm>
            <a:off x="5977272" y="20193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75949" y="3769372"/>
          <a:ext cx="1097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289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Plus Sign 12"/>
          <p:cNvSpPr/>
          <p:nvPr/>
        </p:nvSpPr>
        <p:spPr>
          <a:xfrm>
            <a:off x="6021469" y="3889534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432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08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Plus Sign 15"/>
          <p:cNvSpPr/>
          <p:nvPr/>
        </p:nvSpPr>
        <p:spPr>
          <a:xfrm>
            <a:off x="6040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51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Plus Sign 18"/>
          <p:cNvSpPr/>
          <p:nvPr/>
        </p:nvSpPr>
        <p:spPr>
          <a:xfrm>
            <a:off x="7164469" y="3892465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594976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688734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Plus Sign 22"/>
          <p:cNvSpPr/>
          <p:nvPr/>
        </p:nvSpPr>
        <p:spPr>
          <a:xfrm>
            <a:off x="7183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/>
          <p:cNvSpPr/>
          <p:nvPr/>
        </p:nvSpPr>
        <p:spPr>
          <a:xfrm>
            <a:off x="8326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/>
          <p:cNvSpPr/>
          <p:nvPr/>
        </p:nvSpPr>
        <p:spPr>
          <a:xfrm>
            <a:off x="3985848" y="3784293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9371012" y="5717931"/>
            <a:ext cx="2286000" cy="367192"/>
          </a:xfrm>
          <a:prstGeom prst="wedgeRoundRectCallout">
            <a:avLst>
              <a:gd name="adj1" fmla="val -58326"/>
              <a:gd name="adj2" fmla="val -116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</a:rPr>
              <a:t>Основен случай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69777" y="2774628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/>
          <p:cNvSpPr/>
          <p:nvPr/>
        </p:nvSpPr>
        <p:spPr bwMode="auto">
          <a:xfrm rot="5400000">
            <a:off x="1970895" y="2413416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99212" y="854361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/>
          <p:cNvSpPr/>
          <p:nvPr/>
        </p:nvSpPr>
        <p:spPr bwMode="auto">
          <a:xfrm rot="5400000">
            <a:off x="7124710" y="816506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70732" y="2859393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/>
          <p:cNvSpPr/>
          <p:nvPr/>
        </p:nvSpPr>
        <p:spPr bwMode="auto">
          <a:xfrm rot="5400000">
            <a:off x="8051863" y="300502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/>
          <p:cNvSpPr/>
          <p:nvPr/>
        </p:nvSpPr>
        <p:spPr bwMode="auto">
          <a:xfrm rot="5400000">
            <a:off x="8882234" y="5167824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10862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3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6" grpId="0" animBg="1"/>
      <p:bldP spid="19" grpId="0" animBg="1"/>
      <p:bldP spid="23" grpId="0" animBg="1"/>
      <p:bldP spid="24" grpId="0" animBg="1"/>
      <p:bldP spid="6" grpId="0" animBg="1"/>
      <p:bldP spid="42" grpId="0" animBg="1"/>
      <p:bldP spid="44" grpId="0"/>
      <p:bldP spid="45" grpId="0" animBg="1"/>
      <p:bldP spid="46" grpId="0"/>
      <p:bldP spid="48" grpId="0" animBg="1"/>
      <p:bldP spid="49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рекурсивен метод,</a:t>
            </a:r>
            <a:r>
              <a:rPr lang="en-US" dirty="0"/>
              <a:t> </a:t>
            </a:r>
            <a:r>
              <a:rPr lang="bg-BG" dirty="0"/>
              <a:t>който: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Намира сбора на всички числа, съхранявани в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Позволява в</a:t>
            </a:r>
            <a:r>
              <a:rPr lang="bg-BG" dirty="0" smtClean="0"/>
              <a:t>ъвеждане </a:t>
            </a:r>
            <a:r>
              <a:rPr lang="bg-BG" dirty="0"/>
              <a:t>на числа от клавиатурата (конзолата)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на масив</a:t>
            </a:r>
            <a:endParaRPr lang="en-US" dirty="0"/>
          </a:p>
        </p:txBody>
      </p:sp>
      <p:sp>
        <p:nvSpPr>
          <p:cNvPr id="12" name="Text Placeholder 5"/>
          <p:cNvSpPr txBox="1"/>
          <p:nvPr/>
        </p:nvSpPr>
        <p:spPr>
          <a:xfrm>
            <a:off x="1370012" y="4008097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dirty="0"/>
              <a:t>1 2 3 4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4037012" y="4008096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3276267" y="4060362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3505200"/>
            <a:ext cx="5462490" cy="2651990"/>
          </a:xfrm>
          <a:prstGeom prst="rect">
            <a:avLst/>
          </a:prstGeom>
        </p:spPr>
      </p:pic>
      <p:sp>
        <p:nvSpPr>
          <p:cNvPr id="37" name="Text Placeholder 5"/>
          <p:cNvSpPr txBox="1"/>
          <p:nvPr/>
        </p:nvSpPr>
        <p:spPr>
          <a:xfrm>
            <a:off x="1370012" y="5279959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38" name="Text Placeholder 5"/>
          <p:cNvSpPr txBox="1"/>
          <p:nvPr/>
        </p:nvSpPr>
        <p:spPr>
          <a:xfrm>
            <a:off x="4037012" y="5279958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bg-BG" dirty="0"/>
              <a:t>0</a:t>
            </a:r>
            <a:endParaRPr lang="en-GB" dirty="0"/>
          </a:p>
        </p:txBody>
      </p:sp>
      <p:sp>
        <p:nvSpPr>
          <p:cNvPr id="39" name="Arrow: Right 38"/>
          <p:cNvSpPr/>
          <p:nvPr/>
        </p:nvSpPr>
        <p:spPr>
          <a:xfrm>
            <a:off x="3276267" y="5332224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Сума на масив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35024" y="1676400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sz="2800" dirty="0"/>
              <a:t>static int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int[] array, int index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if (index == </a:t>
            </a:r>
            <a:r>
              <a:rPr lang="en-GB" sz="2800" dirty="0" err="1"/>
              <a:t>array.Length</a:t>
            </a:r>
            <a:r>
              <a:rPr lang="en-GB" sz="2800" dirty="0"/>
              <a:t> - 1)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return array[index];</a:t>
            </a:r>
          </a:p>
          <a:p>
            <a:r>
              <a:rPr lang="en-GB" sz="2800" dirty="0"/>
              <a:t>  }</a:t>
            </a:r>
          </a:p>
          <a:p>
            <a:endParaRPr lang="en-GB" sz="2800" dirty="0"/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GB" sz="2800" dirty="0"/>
              <a:t> array[index] +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array, index + 1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18412" y="2743200"/>
            <a:ext cx="24384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</a:rPr>
              <a:t>Основен случай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Рекурсивна дефиниция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dirty="0"/>
              <a:t> (n </a:t>
            </a:r>
            <a:r>
              <a:rPr lang="bg-BG" dirty="0"/>
              <a:t>факториел</a:t>
            </a:r>
            <a:r>
              <a:rPr lang="en-US" dirty="0"/>
              <a:t>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Рекурсивен факториел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9049" y="1926848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0! = 1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1812" y="3048000"/>
            <a:ext cx="11125200" cy="3505200"/>
          </a:xfrm>
          <a:prstGeom prst="rect">
            <a:avLst/>
          </a:prstGeom>
        </p:spPr>
        <p:txBody>
          <a:bodyPr/>
          <a:lstStyle/>
          <a:p>
            <a:pPr indent="-231775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5! = 5 * 4!</a:t>
            </a:r>
          </a:p>
          <a:p>
            <a:pPr lvl="1" indent="-231775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4! = 4 * 3!</a:t>
            </a:r>
          </a:p>
          <a:p>
            <a:pPr lvl="2" indent="-231775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3! = 3 * 2! </a:t>
            </a:r>
          </a:p>
          <a:p>
            <a:pPr lvl="3" indent="-231775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2! = 2 * 1!</a:t>
            </a:r>
          </a:p>
          <a:p>
            <a:pPr lvl="4" indent="-231775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1! = 1 * 0! </a:t>
            </a:r>
          </a:p>
          <a:p>
            <a:pPr indent="-231775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0! =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50" name="Picture 2" descr="Image result for factori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4012" y="3124200"/>
            <a:ext cx="2438400" cy="2667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70412" y="3673593"/>
            <a:ext cx="2020801" cy="786099"/>
          </a:xfrm>
          <a:prstGeom prst="wedgeRoundRectCallout">
            <a:avLst>
              <a:gd name="adj1" fmla="val -59880"/>
              <a:gd name="adj2" fmla="val 54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 smtClean="0">
                <a:solidFill>
                  <a:schemeClr val="tx1"/>
                </a:solidFill>
              </a:rPr>
              <a:t>Рекурсивни извиквания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382148" y="6164714"/>
            <a:ext cx="3407464" cy="367192"/>
          </a:xfrm>
          <a:prstGeom prst="wedgeRoundRectCallout">
            <a:avLst>
              <a:gd name="adj1" fmla="val -63489"/>
              <a:gd name="adj2" fmla="val 6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</a:rPr>
              <a:t>Основен </a:t>
            </a:r>
            <a:r>
              <a:rPr lang="bg-BG" noProof="1" smtClean="0">
                <a:solidFill>
                  <a:schemeClr val="tx1"/>
                </a:solidFill>
              </a:rPr>
              <a:t>случай (дъно)</a:t>
            </a:r>
            <a:endParaRPr lang="en-US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рекурсивен метод, </a:t>
            </a:r>
            <a:r>
              <a:rPr lang="bg-BG" dirty="0"/>
              <a:t>който изчислява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n!</a:t>
            </a:r>
          </a:p>
          <a:p>
            <a:pPr lvl="1"/>
            <a:r>
              <a:rPr lang="bg-BG" dirty="0"/>
              <a:t>Въведете </a:t>
            </a:r>
            <a:r>
              <a:rPr lang="en-US" dirty="0"/>
              <a:t>n </a:t>
            </a:r>
            <a:r>
              <a:rPr lang="bg-BG" dirty="0"/>
              <a:t>от клавиатурата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Рекурсивен факториел</a:t>
            </a:r>
            <a:endParaRPr lang="en-US" dirty="0"/>
          </a:p>
        </p:txBody>
      </p:sp>
      <p:sp>
        <p:nvSpPr>
          <p:cNvPr id="12" name="Text Placeholder 5"/>
          <p:cNvSpPr txBox="1"/>
          <p:nvPr/>
        </p:nvSpPr>
        <p:spPr>
          <a:xfrm>
            <a:off x="1682003" y="3276600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3623602" y="3276600"/>
            <a:ext cx="11419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2751313" y="3328865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8" name="Group 17"/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2" descr="Image result for factori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 Placeholder 5"/>
          <p:cNvSpPr txBox="1"/>
          <p:nvPr/>
        </p:nvSpPr>
        <p:spPr>
          <a:xfrm>
            <a:off x="1682002" y="4628831"/>
            <a:ext cx="722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/>
          <p:cNvSpPr txBox="1"/>
          <p:nvPr/>
        </p:nvSpPr>
        <p:spPr>
          <a:xfrm>
            <a:off x="3623602" y="4628831"/>
            <a:ext cx="2057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23" name="Arrow: Right 22"/>
          <p:cNvSpPr/>
          <p:nvPr/>
        </p:nvSpPr>
        <p:spPr>
          <a:xfrm>
            <a:off x="2751313" y="4681096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Рекурсивен факториел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35024" y="1771306"/>
            <a:ext cx="10731388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int num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{</a:t>
            </a:r>
            <a:br>
              <a:rPr lang="pt-BR" sz="2800" dirty="0"/>
            </a:br>
            <a:r>
              <a:rPr lang="pt-BR" sz="2800" dirty="0"/>
              <a:t>  if (num == 0)</a:t>
            </a:r>
          </a:p>
          <a:p>
            <a:r>
              <a:rPr lang="pt-BR" sz="2800" dirty="0"/>
              <a:t> 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  <a:br>
              <a:rPr lang="pt-BR" sz="2800" dirty="0"/>
            </a:br>
            <a:r>
              <a:rPr lang="pt-BR" sz="2800" dirty="0"/>
              <a:t>  </a:t>
            </a:r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800" dirty="0"/>
              <a:t> num *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num - 1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>;</a:t>
            </a:r>
            <a:br>
              <a:rPr lang="pt-BR" sz="2800" dirty="0"/>
            </a:br>
            <a:r>
              <a:rPr lang="pt-BR" sz="2800" dirty="0"/>
              <a:t>}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2819400"/>
            <a:ext cx="3948000" cy="457200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</a:rPr>
              <a:t>о</a:t>
            </a:r>
            <a:r>
              <a:rPr lang="bg-BG" noProof="1" smtClean="0">
                <a:solidFill>
                  <a:schemeClr val="tx1"/>
                </a:solidFill>
              </a:rPr>
              <a:t>сновен </a:t>
            </a:r>
            <a:r>
              <a:rPr lang="bg-BG" noProof="1">
                <a:solidFill>
                  <a:schemeClr val="tx1"/>
                </a:solidFill>
              </a:rPr>
              <a:t>случай, край, дъно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1812" y="5029200"/>
            <a:ext cx="3200400" cy="457200"/>
          </a:xfrm>
          <a:prstGeom prst="wedgeRoundRectCallout">
            <a:avLst>
              <a:gd name="adj1" fmla="val -64408"/>
              <a:gd name="adj2" fmla="val -314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 smtClean="0">
                <a:solidFill>
                  <a:schemeClr val="tx1"/>
                </a:solidFill>
              </a:rPr>
              <a:t>рекурсивно извикване</a:t>
            </a:r>
            <a:endParaRPr lang="en-US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29</TotalTime>
  <Words>1005</Words>
  <Application>Microsoft Office PowerPoint</Application>
  <PresentationFormat>Custom</PresentationFormat>
  <Paragraphs>231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рекурсия?</vt:lpstr>
      <vt:lpstr>Сбор (сума) на елементите на масив – Пример</vt:lpstr>
      <vt:lpstr>Задача: Сума на масив</vt:lpstr>
      <vt:lpstr>Решение: Сума на масив</vt:lpstr>
      <vt:lpstr>Рекурсивен факториел – Пример</vt:lpstr>
      <vt:lpstr>Задача: Рекурсивен факториел</vt:lpstr>
      <vt:lpstr>Решение: Рекурсивен факториел</vt:lpstr>
      <vt:lpstr>Пряка и косвена рекурсия</vt:lpstr>
      <vt:lpstr>Предварително и последващо действие</vt:lpstr>
      <vt:lpstr>Задача: Рекурсивно чертаене</vt:lpstr>
      <vt:lpstr>Предварителни и последващи действия – пример</vt:lpstr>
      <vt:lpstr>Производителност: Рекурсия срещу итерации (цикъл)</vt:lpstr>
      <vt:lpstr>Безкрайна рекурсия</vt:lpstr>
      <vt:lpstr>Рекурсията може да бъде и вредна!</vt:lpstr>
      <vt:lpstr>Как работи рекурсивното изчисляване на членовете на редицата на Фибоначи?</vt:lpstr>
      <vt:lpstr>Кога да се ползва рекурсия?</vt:lpstr>
      <vt:lpstr>Обобщение</vt:lpstr>
      <vt:lpstr>Рекурсия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Dani</cp:lastModifiedBy>
  <cp:revision>304</cp:revision>
  <dcterms:created xsi:type="dcterms:W3CDTF">2021-04-27T18:27:49Z</dcterms:created>
  <dcterms:modified xsi:type="dcterms:W3CDTF">2021-04-27T19:47:21Z</dcterms:modified>
  <cp:category>programming; software engineering; C#;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