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9" r:id="rId2"/>
    <p:sldId id="480" r:id="rId3"/>
    <p:sldId id="482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82"/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1A8AFA"/>
    <a:srgbClr val="404040"/>
    <a:srgbClr val="000000"/>
    <a:srgbClr val="FFF0D9"/>
    <a:srgbClr val="F0F5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76" y="467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2/18/2021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607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20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021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275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591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70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719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74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574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56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202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7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96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5374" y="3583505"/>
            <a:ext cx="5538865" cy="2745607"/>
            <a:chOff x="250745" y="3624633"/>
            <a:chExt cx="5538865" cy="274560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53" y="42878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/>
            <p:cNvSpPr txBox="1"/>
            <p:nvPr/>
          </p:nvSpPr>
          <p:spPr bwMode="auto">
            <a:xfrm>
              <a:off x="250745" y="510547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/>
            <p:cNvSpPr txBox="1"/>
            <p:nvPr/>
          </p:nvSpPr>
          <p:spPr bwMode="auto">
            <a:xfrm>
              <a:off x="250745" y="553951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/>
            <p:cNvSpPr txBox="1"/>
            <p:nvPr/>
          </p:nvSpPr>
          <p:spPr bwMode="auto">
            <a:xfrm>
              <a:off x="250745" y="591177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/>
          <p:cNvSpPr txBox="1"/>
          <p:nvPr/>
        </p:nvSpPr>
        <p:spPr bwMode="auto">
          <a:xfrm>
            <a:off x="265374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19" name="Curved Down Arrow 15"/>
          <p:cNvSpPr/>
          <p:nvPr/>
        </p:nvSpPr>
        <p:spPr>
          <a:xfrm rot="5400000">
            <a:off x="9888533" y="5166536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" name="Slide Number Placeholder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9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12431"/>
              </p:ext>
            </p:extLst>
          </p:nvPr>
        </p:nvGraphicFramePr>
        <p:xfrm>
          <a:off x="7008812" y="425343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66068"/>
              </p:ext>
            </p:extLst>
          </p:nvPr>
        </p:nvGraphicFramePr>
        <p:xfrm>
          <a:off x="7008812" y="533400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– методи за работа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… </a:t>
            </a:r>
            <a:r>
              <a:rPr lang="bg-BG" dirty="0" smtClean="0"/>
              <a:t>и други методи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52885"/>
            <a:ext cx="11475687" cy="5570355"/>
          </a:xfrm>
          <a:solidFill>
            <a:schemeClr val="bg1">
              <a:lumMod val="75000"/>
              <a:lumOff val="25000"/>
              <a:alpha val="63922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using System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using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System.Linq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r>
              <a:rPr lang="en-US" sz="2000" b="1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int[] arr = new int[] { 2, 4, -5, 1, 10 </a:t>
            </a:r>
            <a:r>
              <a:rPr lang="en-US" sz="2000" b="1" dirty="0" smtClean="0">
                <a:latin typeface="Consolas" panose="020B0609020204030204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("Min = " +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arr.Min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("Max = " +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arr.Max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("Sum = " +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arr.Sum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("Average = " +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arr.Average</a:t>
            </a:r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 smtClean="0">
                <a:latin typeface="Consolas" panose="020B0609020204030204" pitchFamily="49" charset="0"/>
              </a:rPr>
              <a:t>);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endParaRPr lang="bg-BG" sz="20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</a:t>
            </a:r>
            <a:r>
              <a:rPr lang="bg-BG" dirty="0" smtClean="0"/>
              <a:t>и </a:t>
            </a:r>
            <a:r>
              <a:rPr lang="en-US" dirty="0" smtClean="0"/>
              <a:t>Sum, Min, Max, Average</a:t>
            </a:r>
            <a:endParaRPr lang="bg-BG" dirty="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027612" y="1524000"/>
            <a:ext cx="5410200" cy="45720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Библиотеката, в която са описани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57268"/>
              </p:ext>
            </p:extLst>
          </p:nvPr>
        </p:nvGraphicFramePr>
        <p:xfrm>
          <a:off x="7923212" y="3056121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847012" y="4191000"/>
            <a:ext cx="3048000" cy="381000"/>
          </a:xfrm>
          <a:prstGeom prst="wedgeRoundRectCallout">
            <a:avLst>
              <a:gd name="adj1" fmla="val -84867"/>
              <a:gd name="adj2" fmla="val 275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dirty="0" smtClean="0">
                <a:solidFill>
                  <a:srgbClr val="FFFFFF"/>
                </a:solidFill>
                <a:latin typeface="+mn-lt"/>
              </a:rPr>
              <a:t>Минимален елемент</a:t>
            </a:r>
            <a:endParaRPr lang="bg-BG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75920" y="4741419"/>
            <a:ext cx="3048000" cy="372879"/>
          </a:xfrm>
          <a:prstGeom prst="wedgeRoundRectCallout">
            <a:avLst>
              <a:gd name="adj1" fmla="val -84867"/>
              <a:gd name="adj2" fmla="val 275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dirty="0" smtClean="0">
                <a:solidFill>
                  <a:srgbClr val="FFFFFF"/>
                </a:solidFill>
                <a:latin typeface="+mn-lt"/>
              </a:rPr>
              <a:t>Максимален елемент</a:t>
            </a:r>
            <a:endParaRPr lang="bg-BG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846226" y="5283717"/>
            <a:ext cx="3048000" cy="372879"/>
          </a:xfrm>
          <a:prstGeom prst="wedgeRoundRectCallout">
            <a:avLst>
              <a:gd name="adj1" fmla="val -84867"/>
              <a:gd name="adj2" fmla="val 275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dirty="0" smtClean="0">
                <a:solidFill>
                  <a:srgbClr val="FFFFFF"/>
                </a:solidFill>
                <a:latin typeface="+mn-lt"/>
              </a:rPr>
              <a:t>Сума на елементите</a:t>
            </a:r>
            <a:endParaRPr lang="bg-BG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532811" y="5826015"/>
            <a:ext cx="2393531" cy="372879"/>
          </a:xfrm>
          <a:prstGeom prst="wedgeRoundRectCallout">
            <a:avLst>
              <a:gd name="adj1" fmla="val -82597"/>
              <a:gd name="adj2" fmla="val -137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dirty="0" smtClean="0">
                <a:solidFill>
                  <a:srgbClr val="FFFFFF"/>
                </a:solidFill>
                <a:latin typeface="+mn-lt"/>
              </a:rPr>
              <a:t>Средна стойност</a:t>
            </a:r>
            <a:endParaRPr lang="bg-BG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669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77935"/>
            <a:ext cx="11353800" cy="5570355"/>
          </a:xfrm>
          <a:solidFill>
            <a:schemeClr val="bg1">
              <a:lumMod val="75000"/>
              <a:lumOff val="25000"/>
              <a:alpha val="63922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int[] arr = new int[] { 2, 4, -5, 1, 10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Array.Reverse</a:t>
            </a:r>
            <a:r>
              <a:rPr lang="en-US" sz="2400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025064" y="4114800"/>
            <a:ext cx="3915780" cy="45720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8139"/>
              </p:ext>
            </p:extLst>
          </p:nvPr>
        </p:nvGraphicFramePr>
        <p:xfrm>
          <a:off x="4799012" y="541020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1758"/>
              </p:ext>
            </p:extLst>
          </p:nvPr>
        </p:nvGraphicFramePr>
        <p:xfrm>
          <a:off x="8513837" y="540398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923212" y="595820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6" grpId="0" bldLvl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84563" y="1151121"/>
            <a:ext cx="11372450" cy="5373881"/>
          </a:xfrm>
          <a:solidFill>
            <a:srgbClr val="404040">
              <a:alpha val="63922"/>
            </a:srgb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</a:t>
            </a:r>
            <a:r>
              <a:rPr lang="en-US" sz="2600" b="1" dirty="0" smtClean="0">
                <a:latin typeface="Consolas" panose="020B0609020204030204" pitchFamily="49" charset="0"/>
              </a:rPr>
              <a:t>2</a:t>
            </a:r>
            <a:r>
              <a:rPr lang="en-US" sz="2600" b="1" dirty="0">
                <a:latin typeface="Consolas" panose="020B0609020204030204" pitchFamily="49" charset="0"/>
              </a:rPr>
              <a:t>, 4, -5, 1, </a:t>
            </a:r>
            <a:r>
              <a:rPr lang="en-US" sz="2600" b="1" dirty="0" smtClean="0">
                <a:latin typeface="Consolas" panose="020B0609020204030204" pitchFamily="49" charset="0"/>
              </a:rPr>
              <a:t>10 </a:t>
            </a:r>
            <a:r>
              <a:rPr lang="en-US" sz="26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713412" y="4191000"/>
            <a:ext cx="2734843" cy="521335"/>
          </a:xfrm>
          <a:prstGeom prst="wedgeRoundRectCallout">
            <a:avLst>
              <a:gd name="adj1" fmla="val -105861"/>
              <a:gd name="adj2" fmla="val 11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9429"/>
              </p:ext>
            </p:extLst>
          </p:nvPr>
        </p:nvGraphicFramePr>
        <p:xfrm>
          <a:off x="4799012" y="541020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01277"/>
              </p:ext>
            </p:extLst>
          </p:nvPr>
        </p:nvGraphicFramePr>
        <p:xfrm>
          <a:off x="8513837" y="540398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7923212" y="595820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6" grpId="0" bldLvl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1151121"/>
            <a:ext cx="11582401" cy="5325879"/>
          </a:xfrm>
          <a:solidFill>
            <a:schemeClr val="bg1">
              <a:lumMod val="75000"/>
              <a:lumOff val="25000"/>
              <a:alpha val="63922"/>
            </a:schemeClr>
          </a:solidFill>
          <a:ln>
            <a:solidFill>
              <a:schemeClr val="tx1"/>
            </a:solidFill>
          </a:ln>
        </p:spPr>
        <p:txBody>
          <a:bodyPr vert="horz" lIns="108000" tIns="36000" rIns="108000" bIns="36000" rtlCol="0">
            <a:noAutofit/>
          </a:bodyPr>
          <a:lstStyle/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[] { 2, 4, -5, 1, 10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err="1" smtClean="0"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pos = 1;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 </a:t>
            </a:r>
            <a:r>
              <a:rPr lang="en-US" sz="2400" b="1" dirty="0" err="1">
                <a:latin typeface="Consolas" panose="020B0609020204030204" pitchFamily="49" charset="0"/>
              </a:rPr>
              <a:t>countOfZero</a:t>
            </a:r>
            <a:r>
              <a:rPr lang="en-US" sz="24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Array.Clear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pos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countOfZero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Console.WriteLine(string.Join(" ", arr));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231133" y="3962400"/>
            <a:ext cx="3338830" cy="1402080"/>
          </a:xfrm>
          <a:prstGeom prst="wedgeRoundRectCallout">
            <a:avLst>
              <a:gd name="adj1" fmla="val -85126"/>
              <a:gd name="adj2" fmla="val 17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47302"/>
              </p:ext>
            </p:extLst>
          </p:nvPr>
        </p:nvGraphicFramePr>
        <p:xfrm>
          <a:off x="4916433" y="129540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28056"/>
              </p:ext>
            </p:extLst>
          </p:nvPr>
        </p:nvGraphicFramePr>
        <p:xfrm>
          <a:off x="8631258" y="128918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8040633" y="184340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6" grpId="0" bldLvl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75000"/>
              <a:lumOff val="25000"/>
              <a:alpha val="63922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 = new int[] {1,2,3};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 = new int[] { 2,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4,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-5,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10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};	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.CopyTo(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string.Join(" ",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                       destination</a:t>
            </a:r>
            <a:r>
              <a:rPr lang="bg-BG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); }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025334" y="4671824"/>
            <a:ext cx="3765624" cy="1841452"/>
          </a:xfrm>
          <a:prstGeom prst="wedgeRoundRectCallout">
            <a:avLst>
              <a:gd name="adj1" fmla="val -77539"/>
              <a:gd name="adj2" fmla="val -35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index=1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7110"/>
              </p:ext>
            </p:extLst>
          </p:nvPr>
        </p:nvGraphicFramePr>
        <p:xfrm>
          <a:off x="8589116" y="2330069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9905"/>
              </p:ext>
            </p:extLst>
          </p:nvPr>
        </p:nvGraphicFramePr>
        <p:xfrm>
          <a:off x="8588747" y="2328745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urved Right Arrow 1"/>
          <p:cNvSpPr/>
          <p:nvPr/>
        </p:nvSpPr>
        <p:spPr>
          <a:xfrm>
            <a:off x="7533470" y="1885907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3294"/>
              </p:ext>
            </p:extLst>
          </p:nvPr>
        </p:nvGraphicFramePr>
        <p:xfrm>
          <a:off x="9142412" y="1347501"/>
          <a:ext cx="176784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6" grpId="0" bldLvl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51121"/>
            <a:ext cx="11375999" cy="5373881"/>
          </a:xfrm>
          <a:solidFill>
            <a:srgbClr val="404040">
              <a:alpha val="63922"/>
            </a:srgb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	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public static void Main()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   int[]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source </a:t>
            </a:r>
            <a:r>
              <a:rPr lang="en-US" b="1" dirty="0">
                <a:latin typeface="Consolas" panose="020B0609020204030204" pitchFamily="49" charset="0"/>
              </a:rPr>
              <a:t>= new int[] {2,4,6,8,10,12,14,16};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   int[]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destination </a:t>
            </a:r>
            <a:r>
              <a:rPr lang="en-US" b="1" dirty="0">
                <a:latin typeface="Consolas" panose="020B0609020204030204" pitchFamily="49" charset="0"/>
              </a:rPr>
              <a:t>= new int[] {1,3,5,7,9,11,13,15,17};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Array.</a:t>
            </a:r>
            <a:r>
              <a:rPr lang="en-US" b="1" dirty="0" err="1">
                <a:solidFill>
                  <a:srgbClr val="FFA72A"/>
                </a:solidFill>
                <a:latin typeface="Consolas" panose="020B0609020204030204" pitchFamily="49" charset="0"/>
              </a:rPr>
              <a:t>Copy</a:t>
            </a:r>
            <a:r>
              <a:rPr lang="en-US" b="1" dirty="0">
                <a:latin typeface="Consolas" panose="020B0609020204030204" pitchFamily="49" charset="0"/>
              </a:rPr>
              <a:t>(source,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latin typeface="Consolas" panose="020B0609020204030204" pitchFamily="49" charset="0"/>
              </a:rPr>
              <a:t>,destination,</a:t>
            </a:r>
            <a:r>
              <a:rPr lang="en-US" b="1" dirty="0">
                <a:solidFill>
                  <a:srgbClr val="1A8AFA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latin typeface="Consolas" panose="020B0609020204030204" pitchFamily="49" charset="0"/>
              </a:rPr>
              <a:t>);  	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   Console.WriteLine(string.Join(" ", destination));	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95063"/>
              </p:ext>
            </p:extLst>
          </p:nvPr>
        </p:nvGraphicFramePr>
        <p:xfrm>
          <a:off x="7350211" y="1371600"/>
          <a:ext cx="40242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33891"/>
              </p:ext>
            </p:extLst>
          </p:nvPr>
        </p:nvGraphicFramePr>
        <p:xfrm>
          <a:off x="7350211" y="1371600"/>
          <a:ext cx="40242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bg-BG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Curved Right Arrow 27"/>
          <p:cNvSpPr/>
          <p:nvPr/>
        </p:nvSpPr>
        <p:spPr>
          <a:xfrm>
            <a:off x="5991211" y="1990387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05485"/>
              </p:ext>
            </p:extLst>
          </p:nvPr>
        </p:nvGraphicFramePr>
        <p:xfrm>
          <a:off x="6893011" y="2438400"/>
          <a:ext cx="4495797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7482"/>
              </p:ext>
            </p:extLst>
          </p:nvPr>
        </p:nvGraphicFramePr>
        <p:xfrm>
          <a:off x="6893011" y="2438621"/>
          <a:ext cx="4495797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</a:tblGrid>
              <a:tr h="368723"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>
                          <a:solidFill>
                            <a:srgbClr val="1A8AFA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400" kern="1200" dirty="0">
                        <a:solidFill>
                          <a:srgbClr val="1A8AF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732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 част от библиотеката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Linq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 smtClean="0"/>
              <a:t>Те дават </a:t>
            </a:r>
            <a:r>
              <a:rPr lang="bg-BG" sz="3200" dirty="0"/>
              <a:t>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Гарантират </a:t>
            </a:r>
            <a:r>
              <a:rPr lang="bg-BG" sz="3200" dirty="0" smtClean="0"/>
              <a:t>оптимална работа с масива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06682" y="1881767"/>
            <a:ext cx="2108746" cy="2282193"/>
          </a:xfrm>
          <a:prstGeom prst="rect">
            <a:avLst/>
          </a:prstGeom>
        </p:spPr>
      </p:pic>
      <p:sp>
        <p:nvSpPr>
          <p:cNvPr id="15" name="Curved Down Arrow 15"/>
          <p:cNvSpPr/>
          <p:nvPr/>
        </p:nvSpPr>
        <p:spPr>
          <a:xfrm rot="5400000">
            <a:off x="10955333" y="5180306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26150"/>
              </p:ext>
            </p:extLst>
          </p:nvPr>
        </p:nvGraphicFramePr>
        <p:xfrm>
          <a:off x="8075612" y="426720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8586"/>
              </p:ext>
            </p:extLst>
          </p:nvPr>
        </p:nvGraphicFramePr>
        <p:xfrm>
          <a:off x="8075612" y="5347770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/>
                <a:gridCol w="589280"/>
                <a:gridCol w="589280"/>
                <a:gridCol w="589280"/>
                <a:gridCol w="589280"/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L>
                    <a:lnR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R>
                    <a:lnT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T>
                    <a:lnB w="28575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102</TotalTime>
  <Words>745</Words>
  <Application>Microsoft Office PowerPoint</Application>
  <PresentationFormat>Custom</PresentationFormat>
  <Paragraphs>358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Методи Sum, Min, Max, Average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 – методи за работа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329</cp:revision>
  <dcterms:created xsi:type="dcterms:W3CDTF">2021-02-17T21:28:55Z</dcterms:created>
  <dcterms:modified xsi:type="dcterms:W3CDTF">2021-02-17T23:44:51Z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