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17" r:id="rId3"/>
    <p:sldId id="418" r:id="rId5"/>
    <p:sldId id="482" r:id="rId6"/>
    <p:sldId id="353" r:id="rId7"/>
    <p:sldId id="406" r:id="rId8"/>
    <p:sldId id="412" r:id="rId9"/>
    <p:sldId id="413" r:id="rId10"/>
    <p:sldId id="414" r:id="rId11"/>
    <p:sldId id="416" r:id="rId12"/>
    <p:sldId id="394" r:id="rId13"/>
    <p:sldId id="415" r:id="rId14"/>
    <p:sldId id="388" r:id="rId15"/>
    <p:sldId id="420" r:id="rId16"/>
    <p:sldId id="421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482"/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68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s://softuni.foundation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true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</a:fld>
            <a:endParaRPr sz="1000" dirty="0"/>
          </a:p>
        </p:txBody>
      </p:sp>
      <p:sp>
        <p:nvSpPr>
          <p:cNvPr id="4" name="Footer Placeholder"/>
          <p:cNvSpPr>
            <a:spLocks noGrp="true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1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3" name="Date Placeholder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dirty="0"/>
          </a:p>
        </p:txBody>
      </p:sp>
      <p:sp>
        <p:nvSpPr>
          <p:cNvPr id="2" name="Header Placeholder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s://softuni.foundation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true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1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2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  <p:sp>
        <p:nvSpPr>
          <p:cNvPr id="5" name="Slide Notes Placeholder"/>
          <p:cNvSpPr>
            <a:spLocks noGrp="true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Slide Image Placeholder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</a:fld>
            <a:endParaRPr lang="en-US" dirty="0"/>
          </a:p>
        </p:txBody>
      </p:sp>
      <p:sp>
        <p:nvSpPr>
          <p:cNvPr id="2" name="Header Placeholder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s://twitter.com/softunibg" TargetMode="External"/><Relationship Id="rId8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://judge.softuni.bg/" TargetMode="Externa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.jpeg"/><Relationship Id="rId12" Type="http://schemas.openxmlformats.org/officeDocument/2006/relationships/image" Target="../media/image5.png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true"/>
          </p:cNvSpPr>
          <p:nvPr>
            <p:ph type="body" sz="quarter" idx="18" hasCustomPrompt="true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  <a:endParaRPr lang="en-US" dirty="0"/>
          </a:p>
        </p:txBody>
      </p:sp>
      <p:sp>
        <p:nvSpPr>
          <p:cNvPr id="34" name="Company Name Placeholder"/>
          <p:cNvSpPr>
            <a:spLocks noGrp="true"/>
          </p:cNvSpPr>
          <p:nvPr>
            <p:ph type="body" sz="quarter" idx="17" hasCustomPrompt="true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  <a:endParaRPr lang="en-US" dirty="0"/>
          </a:p>
        </p:txBody>
      </p:sp>
      <p:sp>
        <p:nvSpPr>
          <p:cNvPr id="33" name="Author Web Site Placeholder"/>
          <p:cNvSpPr>
            <a:spLocks noGrp="true"/>
          </p:cNvSpPr>
          <p:nvPr>
            <p:ph type="body" sz="quarter" idx="14" hasCustomPrompt="true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  <a:endParaRPr lang="en-US" dirty="0"/>
          </a:p>
        </p:txBody>
      </p:sp>
      <p:sp>
        <p:nvSpPr>
          <p:cNvPr id="32" name="Author Position Placeholder"/>
          <p:cNvSpPr>
            <a:spLocks noGrp="true"/>
          </p:cNvSpPr>
          <p:nvPr>
            <p:ph type="body" sz="quarter" idx="13" hasCustomPrompt="true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  <a:endParaRPr lang="en-US" dirty="0"/>
          </a:p>
        </p:txBody>
      </p:sp>
      <p:sp>
        <p:nvSpPr>
          <p:cNvPr id="25" name="Author Name Placeholder"/>
          <p:cNvSpPr>
            <a:spLocks noGrp="true"/>
          </p:cNvSpPr>
          <p:nvPr>
            <p:ph type="body" sz="quarter" idx="10" hasCustomPrompt="true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31" name="Slide Picture Placeholder"/>
          <p:cNvSpPr>
            <a:spLocks noGrp="true"/>
          </p:cNvSpPr>
          <p:nvPr>
            <p:ph type="pic" sz="quarter" idx="16" hasCustomPrompt="true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  <a:endParaRPr lang="en-US" dirty="0"/>
          </a:p>
        </p:txBody>
      </p:sp>
      <p:sp>
        <p:nvSpPr>
          <p:cNvPr id="3" name="Presentation Subtitle"/>
          <p:cNvSpPr>
            <a:spLocks noGrp="true"/>
          </p:cNvSpPr>
          <p:nvPr>
            <p:ph type="subTitle" idx="1" hasCustomPrompt="true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true"/>
          </p:cNvSpPr>
          <p:nvPr>
            <p:ph type="ctrTitle" hasCustomPrompt="true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true"/>
          </p:cNvSpPr>
          <p:nvPr>
            <p:ph idx="1" hasCustomPrompt="true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true"/>
          </p:cNvSpPr>
          <p:nvPr>
            <p:ph type="body" idx="1" hasCustomPrompt="true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  <a:endParaRPr lang="en-US" dirty="0"/>
          </a:p>
        </p:txBody>
      </p:sp>
      <p:sp>
        <p:nvSpPr>
          <p:cNvPr id="2" name="Slide Title"/>
          <p:cNvSpPr>
            <a:spLocks noGrp="true"/>
          </p:cNvSpPr>
          <p:nvPr>
            <p:ph type="title" hasCustomPrompt="true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true">
          <a:blip r:embed="rId2" cstate="print">
            <a:lum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true"/>
          <p:nvPr userDrawn="true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true"/>
          <p:nvPr userDrawn="true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true"/>
          <p:nvPr userDrawn="true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true"/>
          <p:nvPr userDrawn="true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true"/>
          <p:nvPr userDrawn="true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true"/>
          <p:nvPr userDrawn="true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true"/>
          <p:nvPr userDrawn="true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true"/>
          <p:nvPr userDrawn="true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true"/>
          <p:nvPr userDrawn="true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16" name="Rectangle 15"/>
          <p:cNvSpPr/>
          <p:nvPr userDrawn="true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false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true"/>
          </p:cNvPicPr>
          <p:nvPr userDrawn="true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true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true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false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github.com/BG-IT-Edu/School-Programming/tree/main/Courses/Applied-Programmer/Programming-Fundamentals" TargetMode="External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udge.softuni.bg/Contests/2655/&#1056;&#1072;&#1073;&#1086;&#1090;&#1072;-&#1089;-&#1084;&#1072;&#1089;&#1080;&#1074;&#1080;-&#1089;&#1086;&#1088;&#1090;&#1080;&#1088;&#1072;&#1085;&#1077;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jpeg"/><Relationship Id="rId7" Type="http://schemas.openxmlformats.org/officeDocument/2006/relationships/hyperlink" Target="https://it-kariera.mon.bg/e-learning" TargetMode="External"/><Relationship Id="rId6" Type="http://schemas.openxmlformats.org/officeDocument/2006/relationships/image" Target="../media/image22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1.png"/><Relationship Id="rId3" Type="http://schemas.openxmlformats.org/officeDocument/2006/relationships/hyperlink" Target="https://softuni.foundation/" TargetMode="External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1.xml"/><Relationship Id="rId1" Type="http://schemas.openxmlformats.org/officeDocument/2006/relationships/hyperlink" Target="https://creativecommons.org/licenses/by-nc-sa/4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Ns4TPTC8whw" TargetMode="External"/><Relationship Id="rId2" Type="http://schemas.openxmlformats.org/officeDocument/2006/relationships/image" Target="../media/image15.GIF"/><Relationship Id="rId1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true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true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0776" y="3583505"/>
            <a:ext cx="5503463" cy="2673002"/>
            <a:chOff x="286147" y="3624633"/>
            <a:chExt cx="5503463" cy="2673002"/>
          </a:xfrm>
        </p:grpSpPr>
        <p:pic>
          <p:nvPicPr>
            <p:cNvPr id="18" name="Picture 17" descr="http://softuni.bg"/>
            <p:cNvPicPr>
              <a:picLocks noChangeAspect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 flipH="true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3" tooltip="This work is licensed under the &quot;Creative Commons Attribution-NonCommercial-ShareAlike 4.0 International&quot; license"/>
            </p:cNvPr>
            <p:cNvPicPr>
              <a:picLocks noChangeAspect="true" noChangeArrowheads="true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6147" y="412997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/>
            <p:cNvSpPr txBox="true"/>
            <p:nvPr/>
          </p:nvSpPr>
          <p:spPr bwMode="auto">
            <a:xfrm>
              <a:off x="286147" y="49952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  <a:endParaRPr lang="bg-BG" dirty="0"/>
            </a:p>
          </p:txBody>
        </p:sp>
        <p:sp>
          <p:nvSpPr>
            <p:cNvPr id="22" name="Text Placeholder 10"/>
            <p:cNvSpPr txBox="true"/>
            <p:nvPr/>
          </p:nvSpPr>
          <p:spPr bwMode="auto">
            <a:xfrm>
              <a:off x="286147" y="54395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  <a:endParaRPr lang="bg-BG" dirty="0"/>
            </a:p>
          </p:txBody>
        </p:sp>
        <p:sp>
          <p:nvSpPr>
            <p:cNvPr id="24" name="Text Placeholder 11"/>
            <p:cNvSpPr txBox="true"/>
            <p:nvPr/>
          </p:nvSpPr>
          <p:spPr bwMode="auto">
            <a:xfrm>
              <a:off x="286147" y="583917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5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/>
          <p:cNvSpPr txBox="true"/>
          <p:nvPr/>
        </p:nvSpPr>
        <p:spPr bwMode="auto">
          <a:xfrm>
            <a:off x="282389" y="627538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fals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6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true"/>
          </p:cNvSpPr>
          <p:nvPr/>
        </p:nvSpPr>
        <p:spPr bwMode="auto">
          <a:xfrm>
            <a:off x="459042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true"/>
          </p:cNvSpPr>
          <p:nvPr/>
        </p:nvSpPr>
        <p:spPr bwMode="auto">
          <a:xfrm>
            <a:off x="6751940" y="4430372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6147279" y="451225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0898" y="61677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1"/>
              </a:rPr>
              <a:t>judge.softuni.bg/Contests/2655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6" grpId="0" animBg="true"/>
      <p:bldP spid="7" grpId="0" animBg="true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altLang="bg-BG" dirty="0">
                <a:solidFill>
                  <a:srgbClr val="FFA72A"/>
                </a:solidFill>
              </a:rPr>
              <a:t>С</a:t>
            </a:r>
            <a:r>
              <a:rPr lang="bg-BG" dirty="0">
                <a:solidFill>
                  <a:srgbClr val="FFA72A"/>
                </a:solidFill>
              </a:rPr>
              <a:t>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  <a:endParaRPr lang="bg-BG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true"/>
          <p:nvPr/>
        </p:nvSpPr>
        <p:spPr>
          <a:xfrm>
            <a:off x="635317" y="2786076"/>
            <a:ext cx="10612044" cy="35382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  <a:endParaRPr lang="en-US" sz="2800" dirty="0"/>
          </a:p>
          <a:p>
            <a:r>
              <a:rPr lang="en-US" sz="2800" dirty="0"/>
              <a:t>    {    for (int j = 0; j &lt; arr.Length - 1; j++)</a:t>
            </a:r>
            <a:endParaRPr lang="en-US" sz="2800" dirty="0"/>
          </a:p>
          <a:p>
            <a:r>
              <a:rPr lang="en-US" sz="2800" dirty="0"/>
              <a:t>            {</a:t>
            </a:r>
            <a:endParaRPr lang="en-US" sz="2800" dirty="0"/>
          </a:p>
          <a:p>
            <a:r>
              <a:rPr lang="en-US" sz="2800" dirty="0"/>
              <a:t>                if (arr[j] &gt; arr[j + 1])  {</a:t>
            </a:r>
            <a:endParaRPr lang="en-US" sz="2800" dirty="0"/>
          </a:p>
          <a:p>
            <a:r>
              <a:rPr lang="en-US" sz="2800" dirty="0"/>
              <a:t>                    int swapVar = arr[j];  arr[j] = arr[j + 1]; arr[j + 1] = swapVar;</a:t>
            </a:r>
            <a:endParaRPr lang="en-US" sz="2800" dirty="0"/>
          </a:p>
          <a:p>
            <a:r>
              <a:rPr lang="en-US" sz="2800" dirty="0"/>
              <a:t>                }</a:t>
            </a:r>
            <a:endParaRPr lang="en-US" sz="2800" dirty="0"/>
          </a:p>
          <a:p>
            <a:r>
              <a:rPr lang="en-US" sz="2800" dirty="0"/>
              <a:t>            }</a:t>
            </a:r>
            <a:endParaRPr lang="en-US" sz="2800" dirty="0"/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https://</a:t>
            </a:r>
            <a:r>
              <a:rPr lang="en-US" dirty="0">
                <a:hlinkClick r:id="rId1"/>
              </a:rPr>
              <a:t>judge.softuni.bg/Contests/2655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</a:t>
            </a:r>
            <a:r>
              <a:rPr lang="en-US" altLang="en-US"/>
              <a:t>Кой метод е използван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92548" name="Rectangle 4"/>
          <p:cNvSpPr>
            <a:spLocks noChangeArrowheads="true"/>
          </p:cNvSpPr>
          <p:nvPr/>
        </p:nvSpPr>
        <p:spPr bwMode="auto">
          <a:xfrm>
            <a:off x="552898" y="1289212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arr.Length - 1; i++)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    for (int j = 0; j &lt; arr.Length - 1; j++)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if (arr[j] &gt; arr[j + 1])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bg-BG" sz="3200" dirty="0"/>
              <a:t>Има</a:t>
            </a:r>
            <a:r>
              <a:rPr lang="bg-BG" sz="3200" dirty="0"/>
              <a:t> </a:t>
            </a:r>
            <a:r>
              <a:rPr lang="" altLang="bg-BG" sz="3200" dirty="0"/>
              <a:t>много </a:t>
            </a:r>
            <a:r>
              <a:rPr lang="bg-BG" sz="3200" dirty="0"/>
              <a:t>методи за сортиране</a:t>
            </a:r>
            <a:r>
              <a:rPr lang="" altLang="bg-BG" sz="3200" dirty="0"/>
              <a:t> на </a:t>
            </a:r>
            <a:r>
              <a:rPr lang="bg-BG" sz="3200" dirty="0"/>
              <a:t>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  <a:endParaRPr lang="ru-RU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</a:t>
            </a:r>
            <a:r>
              <a:rPr lang="" altLang="ru-RU" sz="3200" dirty="0"/>
              <a:t>:</a:t>
            </a:r>
            <a:endParaRPr lang="" altLang="ru-RU" sz="3200" dirty="0"/>
          </a:p>
          <a:p>
            <a:pPr lvl="1">
              <a:lnSpc>
                <a:spcPct val="100000"/>
              </a:lnSpc>
            </a:pPr>
            <a:r>
              <a:rPr lang="ru-RU" sz="3010" dirty="0">
                <a:solidFill>
                  <a:srgbClr val="FFA72A"/>
                </a:solidFill>
              </a:rPr>
              <a:t>сложност</a:t>
            </a:r>
            <a:r>
              <a:rPr lang="ru-RU" sz="3010" dirty="0"/>
              <a:t> на алгоритъма</a:t>
            </a:r>
            <a:endParaRPr lang="ru-RU" sz="3010" dirty="0"/>
          </a:p>
          <a:p>
            <a:pPr lvl="1">
              <a:lnSpc>
                <a:spcPct val="100000"/>
              </a:lnSpc>
            </a:pPr>
            <a:r>
              <a:rPr lang="ru-RU" sz="3010" dirty="0"/>
              <a:t>разход на </a:t>
            </a:r>
            <a:r>
              <a:rPr lang="ru-RU" sz="3010" dirty="0">
                <a:solidFill>
                  <a:srgbClr val="FFA72A"/>
                </a:solidFill>
              </a:rPr>
              <a:t>ресурс</a:t>
            </a:r>
            <a:r>
              <a:rPr lang="ru-RU" sz="3010" dirty="0"/>
              <a:t> (памет)</a:t>
            </a:r>
            <a:endParaRPr lang="ru-RU" sz="3010" dirty="0"/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br>
              <a:rPr lang="ru-RU" sz="3200" dirty="0"/>
            </a:b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br>
              <a:rPr lang="ru-RU" sz="3200" dirty="0">
                <a:solidFill>
                  <a:srgbClr val="FFA72A"/>
                </a:solidFill>
              </a:rPr>
            </a:b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  <a:endParaRPr lang="ru-RU" sz="3200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 flipH="true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" altLang="bg-BG">
                <a:latin typeface="+mn-ea"/>
              </a:rPr>
              <a:t>Сортиране на м</a:t>
            </a:r>
            <a:r>
              <a:rPr lang="bg-BG">
                <a:latin typeface="+mn-ea"/>
              </a:rPr>
              <a:t>асиви</a:t>
            </a:r>
            <a:endParaRPr lang="en-US" dirty="0"/>
          </a:p>
        </p:txBody>
      </p:sp>
      <p:sp>
        <p:nvSpPr>
          <p:cNvPr id="6" name="Text Placeholder 11"/>
          <p:cNvSpPr txBox="true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fals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true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  <a:endParaRPr lang="bg-BG" sz="2900" dirty="0"/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1"/>
            </p:cNvPr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3"/>
            </p:cNvPr>
            <p:cNvPicPr>
              <a:picLocks noChangeAspect="true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</p:cNvPr>
            <p:cNvPicPr>
              <a:picLocks noChangeAspect="true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</p:cNvPr>
            <p:cNvPicPr>
              <a:picLocks noChangeAspect="true" noChangeArrowheads="true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true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  <a:endParaRPr lang="x-none" dirty="0">
              <a:cs typeface="+mn-lt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  <a:endParaRPr lang="bg-BG" dirty="0"/>
          </a:p>
          <a:p>
            <a:pPr marL="446405" indent="-446405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  <a:endParaRPr lang="bg-BG" dirty="0"/>
          </a:p>
          <a:p>
            <a:pPr lvl="1">
              <a:lnSpc>
                <a:spcPct val="120000"/>
              </a:lnSpc>
            </a:pPr>
            <a:r>
              <a:rPr lang="bg-BG" dirty="0">
                <a:sym typeface="+mn-ea"/>
              </a:rPr>
              <a:t>Метод на </a:t>
            </a:r>
            <a:r>
              <a:rPr lang="bg-BG" dirty="0">
                <a:solidFill>
                  <a:srgbClr val="FFA72A"/>
                </a:solidFill>
                <a:sym typeface="+mn-ea"/>
              </a:rPr>
              <a:t>мехурчето</a:t>
            </a:r>
            <a:r>
              <a:rPr lang="en-US" dirty="0">
                <a:solidFill>
                  <a:srgbClr val="FFA72A"/>
                </a:solidFill>
                <a:sym typeface="+mn-ea"/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  <a:sym typeface="+mn-ea"/>
              </a:rPr>
              <a:t>Пряка селекция</a:t>
            </a:r>
            <a:r>
              <a:rPr lang="en-US" dirty="0">
                <a:solidFill>
                  <a:srgbClr val="FFA72A"/>
                </a:solidFill>
                <a:sym typeface="+mn-ea"/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ym typeface="+mn-ea"/>
              </a:rPr>
              <a:t>Сортиране чрез </a:t>
            </a:r>
            <a:r>
              <a:rPr lang="bg-BG" dirty="0">
                <a:solidFill>
                  <a:srgbClr val="FFA72A"/>
                </a:solidFill>
                <a:sym typeface="+mn-ea"/>
              </a:rPr>
              <a:t>вмъкване</a:t>
            </a:r>
            <a:r>
              <a:rPr lang="en-US" dirty="0">
                <a:solidFill>
                  <a:srgbClr val="FFA72A"/>
                </a:solidFill>
                <a:sym typeface="+mn-ea"/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  <a:sym typeface="+mn-ea"/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  <a:sym typeface="+mn-ea"/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ts val="4000"/>
              </a:lnSpc>
              <a:buFontTx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solidFill>
                  <a:srgbClr val="FFA72A"/>
                </a:solidFill>
              </a:rPr>
              <a:t>Сортирането</a:t>
            </a:r>
            <a:r>
              <a:rPr lang="bg-BG" sz="3600" dirty="0"/>
              <a:t> на множество представлява </a:t>
            </a:r>
            <a:r>
              <a:rPr lang="bg-BG" sz="3600" dirty="0">
                <a:solidFill>
                  <a:srgbClr val="FFA72A"/>
                </a:solidFill>
              </a:rPr>
              <a:t>подреждане</a:t>
            </a:r>
            <a:r>
              <a:rPr lang="bg-BG" sz="3600" dirty="0"/>
              <a:t> на елементите му по даден </a:t>
            </a:r>
            <a:r>
              <a:rPr lang="bg-BG" sz="3600" dirty="0">
                <a:solidFill>
                  <a:srgbClr val="FFA72A"/>
                </a:solidFill>
              </a:rPr>
              <a:t>признак</a:t>
            </a:r>
            <a:r>
              <a:rPr lang="bg-BG" sz="3600" dirty="0"/>
              <a:t> </a:t>
            </a:r>
            <a:endParaRPr lang="bg-BG" sz="3600" dirty="0"/>
          </a:p>
          <a:p>
            <a:pPr lvl="1"/>
            <a:r>
              <a:rPr lang="bg-BG" sz="3600" dirty="0"/>
              <a:t>Подредбата е във </a:t>
            </a:r>
            <a:r>
              <a:rPr lang="bg-BG" sz="3600" dirty="0">
                <a:solidFill>
                  <a:srgbClr val="FFA72A"/>
                </a:solidFill>
              </a:rPr>
              <a:t>възходящ</a:t>
            </a:r>
            <a:r>
              <a:rPr lang="bg-BG" sz="3600" dirty="0"/>
              <a:t> или </a:t>
            </a:r>
            <a:r>
              <a:rPr lang="bg-BG" sz="3600" dirty="0">
                <a:solidFill>
                  <a:srgbClr val="FFA72A"/>
                </a:solidFill>
              </a:rPr>
              <a:t>низходящ</a:t>
            </a:r>
            <a:r>
              <a:rPr lang="bg-BG" sz="3600" dirty="0"/>
              <a:t> ред</a:t>
            </a:r>
            <a:endParaRPr lang="bg-BG" sz="3600" dirty="0"/>
          </a:p>
          <a:p>
            <a:pPr lvl="0"/>
            <a:r>
              <a:rPr lang="en-US" altLang="bg-BG" sz="3600" dirty="0"/>
              <a:t>В</a:t>
            </a:r>
            <a:r>
              <a:rPr lang="bg-BG" sz="3600" dirty="0"/>
              <a:t>ъзможно е да бъде направено по </a:t>
            </a:r>
            <a:r>
              <a:rPr lang="bg-BG" sz="3600" dirty="0">
                <a:solidFill>
                  <a:srgbClr val="FFA72A"/>
                </a:solidFill>
              </a:rPr>
              <a:t>няколко критерия</a:t>
            </a:r>
            <a:endParaRPr lang="bg-BG" sz="3600" dirty="0">
              <a:solidFill>
                <a:srgbClr val="FFA72A"/>
              </a:solidFill>
            </a:endParaRPr>
          </a:p>
          <a:p>
            <a:pPr lvl="1"/>
            <a:r>
              <a:rPr lang="bg-BG" sz="3600" dirty="0"/>
              <a:t>Ако два елемента имат една и съща стойност по даден признак, се подреждат по </a:t>
            </a:r>
            <a:r>
              <a:rPr lang="bg-BG" sz="3600" dirty="0">
                <a:solidFill>
                  <a:srgbClr val="FFA72A"/>
                </a:solidFill>
              </a:rPr>
              <a:t>следващ</a:t>
            </a:r>
            <a:r>
              <a:rPr lang="bg-BG" sz="3600" dirty="0"/>
              <a:t> </a:t>
            </a:r>
            <a:r>
              <a:rPr lang="bg-BG" sz="3600" dirty="0">
                <a:solidFill>
                  <a:srgbClr val="FFA72A"/>
                </a:solidFill>
              </a:rPr>
              <a:t>признак</a:t>
            </a:r>
            <a:endParaRPr lang="bg-BG" sz="3600" dirty="0">
              <a:solidFill>
                <a:srgbClr val="FFA72A"/>
              </a:solidFill>
            </a:endParaRPr>
          </a:p>
          <a:p>
            <a:pPr lvl="1"/>
            <a:r>
              <a:rPr lang="en-US" altLang="bg-BG" sz="3600" dirty="0"/>
              <a:t>Тогава</a:t>
            </a:r>
            <a:r>
              <a:rPr lang="bg-BG" sz="3600" dirty="0"/>
              <a:t> има значение </a:t>
            </a:r>
            <a:r>
              <a:rPr lang="bg-BG" sz="3600" dirty="0">
                <a:solidFill>
                  <a:srgbClr val="FFA72A"/>
                </a:solidFill>
              </a:rPr>
              <a:t>кой критерий е първи</a:t>
            </a:r>
            <a:r>
              <a:rPr lang="bg-BG" sz="3600" dirty="0"/>
              <a:t> и кой втори</a:t>
            </a:r>
            <a:endParaRPr lang="bg-BG" sz="3600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bg-BG" sz="3600" dirty="0">
                <a:sym typeface="+mn-ea"/>
              </a:rPr>
              <a:t>При </a:t>
            </a:r>
            <a:r>
              <a:rPr lang="en-US" altLang="bg-BG" sz="3600" dirty="0">
                <a:solidFill>
                  <a:srgbClr val="FFA72A"/>
                </a:solidFill>
                <a:sym typeface="+mn-ea"/>
              </a:rPr>
              <a:t>визуализация</a:t>
            </a:r>
            <a:r>
              <a:rPr lang="en-US" altLang="en-US" sz="3600" dirty="0">
                <a:sym typeface="+mn-ea"/>
              </a:rPr>
              <a:t> </a:t>
            </a:r>
            <a:br>
              <a:rPr lang="en-US" altLang="en-US" sz="3600" dirty="0">
                <a:sym typeface="+mn-ea"/>
              </a:rPr>
            </a:br>
            <a:r>
              <a:rPr lang="en-US" altLang="en-US" sz="3600" dirty="0">
                <a:sym typeface="+mn-ea"/>
              </a:rPr>
              <a:t>на данните</a:t>
            </a:r>
            <a:br>
              <a:rPr lang="en-US" altLang="en-US" sz="3600" dirty="0">
                <a:sym typeface="+mn-ea"/>
              </a:rPr>
            </a:br>
            <a:br>
              <a:rPr lang="en-US" altLang="en-US" sz="3600" dirty="0">
                <a:sym typeface="+mn-ea"/>
              </a:rPr>
            </a:br>
            <a:endParaRPr lang="en-US" altLang="bg-BG" sz="4800" dirty="0">
              <a:sym typeface="+mn-ea"/>
            </a:endParaRPr>
          </a:p>
          <a:p>
            <a:pPr lvl="0"/>
            <a:r>
              <a:rPr lang="en-US" altLang="en-US" sz="3600" dirty="0">
                <a:sym typeface="+mn-ea"/>
              </a:rPr>
              <a:t>З</a:t>
            </a:r>
            <a:r>
              <a:rPr lang="bg-BG" sz="3600" dirty="0">
                <a:sym typeface="+mn-ea"/>
              </a:rPr>
              <a:t>а </a:t>
            </a:r>
            <a:r>
              <a:rPr lang="bg-BG" sz="3600" dirty="0">
                <a:solidFill>
                  <a:srgbClr val="FFA72A"/>
                </a:solidFill>
                <a:sym typeface="+mn-ea"/>
              </a:rPr>
              <a:t>по-бързо търсене</a:t>
            </a:r>
            <a:r>
              <a:rPr lang="bg-BG" sz="3600" dirty="0">
                <a:sym typeface="+mn-ea"/>
              </a:rPr>
              <a:t> </a:t>
            </a:r>
            <a:endParaRPr lang="bg-BG" sz="3600" dirty="0"/>
          </a:p>
          <a:p>
            <a:endParaRPr lang="bg-BG" sz="3600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altLang="bg-BG" dirty="0"/>
              <a:t>Приложение на</a:t>
            </a:r>
            <a:r>
              <a:rPr lang="bg-BG" dirty="0"/>
              <a:t> сортиране</a:t>
            </a:r>
            <a:r>
              <a:rPr lang="en-US" altLang="bg-BG" dirty="0"/>
              <a:t>то</a:t>
            </a:r>
            <a:endParaRPr lang="en-US" altLang="bg-BG" dirty="0"/>
          </a:p>
        </p:txBody>
      </p:sp>
      <p:sp>
        <p:nvSpPr>
          <p:cNvPr id="5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92345" y="1330960"/>
            <a:ext cx="6291580" cy="2293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5" y="3980815"/>
            <a:ext cx="6291580" cy="24079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Основните особености на едно сортиране са:</a:t>
            </a:r>
            <a:endParaRPr lang="bg-BG" dirty="0"/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  <a:endParaRPr lang="bg-BG" dirty="0"/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  <a:endParaRPr lang="bg-BG" dirty="0"/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  <a:endParaRPr lang="bg-BG" dirty="0"/>
          </a:p>
          <a:p>
            <a:pPr lvl="0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</a:t>
            </a:r>
            <a:endParaRPr lang="en-US" dirty="0"/>
          </a:p>
        </p:txBody>
      </p:sp>
      <p:sp>
        <p:nvSpPr>
          <p:cNvPr id="5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bble-sort-example-300p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39405" y="4295140"/>
            <a:ext cx="3729355" cy="2122805"/>
          </a:xfrm>
          <a:prstGeom prst="rect">
            <a:avLst/>
          </a:prstGeom>
        </p:spPr>
      </p:pic>
      <p:sp>
        <p:nvSpPr>
          <p:cNvPr id="428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  <a:endParaRPr lang="bg-BG" dirty="0"/>
          </a:p>
        </p:txBody>
      </p:sp>
      <p:sp>
        <p:nvSpPr>
          <p:cNvPr id="428035" name="Rectangle 3"/>
          <p:cNvSpPr>
            <a:spLocks noGrp="true" noChangeArrowheads="true"/>
          </p:cNvSpPr>
          <p:nvPr>
            <p:ph idx="1"/>
          </p:nvPr>
        </p:nvSpPr>
        <p:spPr>
          <a:xfrm>
            <a:off x="7939087" y="290830"/>
            <a:ext cx="34290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2" name="Text Placeholder 5"/>
          <p:cNvSpPr txBox="true"/>
          <p:nvPr/>
        </p:nvSpPr>
        <p:spPr>
          <a:xfrm>
            <a:off x="519135" y="115109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7595870" y="1085850"/>
            <a:ext cx="4200525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rgbClr val="FFFFFF"/>
                </a:solidFill>
                <a:sym typeface="+mn-ea"/>
              </a:rPr>
              <a:t>обхожда</a:t>
            </a: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ме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 от първия до </a:t>
            </a: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пред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последния елемент </a:t>
            </a:r>
            <a:endParaRPr lang="bg-BG" sz="2000" dirty="0">
              <a:solidFill>
                <a:srgbClr val="FFFFFF"/>
              </a:solidFill>
              <a:sym typeface="+mn-ea"/>
            </a:endParaRP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rgbClr val="FFFFFF"/>
                </a:solidFill>
                <a:sym typeface="+mn-ea"/>
              </a:rPr>
              <a:t>сравняваме два съседни елемента</a:t>
            </a:r>
            <a:endParaRPr lang="bg-BG" sz="2000" dirty="0">
              <a:solidFill>
                <a:srgbClr val="FFFFFF"/>
              </a:solidFill>
              <a:sym typeface="+mn-ea"/>
            </a:endParaRP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а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ко </a:t>
            </a: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се налага 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размяна, правим </a:t>
            </a: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я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 с </a:t>
            </a: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чрез</a:t>
            </a:r>
            <a:r>
              <a:rPr lang="bg-BG" sz="2000" dirty="0">
                <a:solidFill>
                  <a:srgbClr val="FFFFFF"/>
                </a:solidFill>
                <a:sym typeface="+mn-ea"/>
              </a:rPr>
              <a:t> временна променлива</a:t>
            </a:r>
            <a:endParaRPr lang="bg-BG" sz="2000" dirty="0">
              <a:solidFill>
                <a:srgbClr val="FFFFFF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bg-BG" sz="2000" dirty="0">
                <a:solidFill>
                  <a:srgbClr val="FFFFFF"/>
                </a:solidFill>
                <a:sym typeface="+mn-ea"/>
              </a:rPr>
              <a:t>повтаряме това до подреждането на масива</a:t>
            </a:r>
            <a:endParaRPr lang="en-US" altLang="bg-BG" sz="2000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4" name="Picture 3" descr="Bubble_sort_animat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05" y="4295140"/>
            <a:ext cx="3738245" cy="212280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9018270" y="6424295"/>
            <a:ext cx="2650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2000"/>
              <a:t>...и </a:t>
            </a:r>
            <a:r>
              <a:rPr lang="" altLang="en-US" sz="2000">
                <a:hlinkClick r:id="rId3" tooltip="" action="ppaction://hlinkfile"/>
              </a:rPr>
              <a:t>изигран като танц</a:t>
            </a:r>
            <a:r>
              <a:rPr lang="" altLang="en-US" sz="2000"/>
              <a:t> </a:t>
            </a:r>
            <a:endParaRPr lang="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пряка</a:t>
            </a:r>
            <a:r>
              <a:rPr lang="en-US" altLang="bg-BG" dirty="0"/>
              <a:t>та</a:t>
            </a:r>
            <a:r>
              <a:rPr lang="bg-BG" dirty="0"/>
              <a:t> селекция</a:t>
            </a:r>
            <a:endParaRPr lang="bg-BG" dirty="0"/>
          </a:p>
        </p:txBody>
      </p:sp>
      <p:sp>
        <p:nvSpPr>
          <p:cNvPr id="428035" name="Rectangle 3"/>
          <p:cNvSpPr>
            <a:spLocks noGrp="true" noChangeArrowheads="true"/>
          </p:cNvSpPr>
          <p:nvPr>
            <p:ph idx="1"/>
          </p:nvPr>
        </p:nvSpPr>
        <p:spPr>
          <a:xfrm>
            <a:off x="8450897" y="229235"/>
            <a:ext cx="3429000" cy="73377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2" name="Text Placeholder 5"/>
          <p:cNvSpPr txBox="true"/>
          <p:nvPr/>
        </p:nvSpPr>
        <p:spPr>
          <a:xfrm>
            <a:off x="360744" y="1295400"/>
            <a:ext cx="6095999" cy="4740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929120" y="1295400"/>
            <a:ext cx="379285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rgbClr val="FFFFFF"/>
                </a:solidFill>
                <a:sym typeface="+mn-ea"/>
              </a:rPr>
              <a:t>обхожда</a:t>
            </a: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ме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 от </a:t>
            </a: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текущия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 до последния елемент 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намираме най-малкия елемент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а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ко </a:t>
            </a: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се налага 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размяна, правим </a:t>
            </a: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я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 с </a:t>
            </a: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чрез</a:t>
            </a:r>
            <a:r>
              <a:rPr lang="bg-BG" sz="1800" dirty="0">
                <a:solidFill>
                  <a:srgbClr val="FFFFFF"/>
                </a:solidFill>
                <a:sym typeface="+mn-ea"/>
              </a:rPr>
              <a:t> временна променлива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800" dirty="0">
              <a:solidFill>
                <a:srgbClr val="FFFFFF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повтаряме това до подреждането на масива</a:t>
            </a:r>
            <a:endParaRPr lang="en-US" altLang="bg-BG" sz="1800" dirty="0">
              <a:solidFill>
                <a:srgbClr val="FFFFFF"/>
              </a:solidFill>
              <a:sym typeface="+mn-ea"/>
            </a:endParaRPr>
          </a:p>
          <a:p>
            <a:pPr indent="0" fontAlgn="auto">
              <a:spcAft>
                <a:spcPts val="1200"/>
              </a:spcAft>
              <a:buNone/>
            </a:pPr>
            <a:endParaRPr lang="bg-BG" sz="1800" dirty="0">
              <a:solidFill>
                <a:srgbClr val="FFFFFF"/>
              </a:solidFill>
            </a:endParaRPr>
          </a:p>
          <a:p>
            <a:pPr indent="0">
              <a:buNone/>
            </a:pPr>
            <a:endParaRPr lang="bg-BG" sz="1800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3" name="Picture 2" descr="Selection_sort_animatio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89140" y="4127500"/>
            <a:ext cx="3632200" cy="1907540"/>
          </a:xfrm>
          <a:prstGeom prst="rect">
            <a:avLst/>
          </a:prstGeom>
        </p:spPr>
      </p:pic>
      <p:pic>
        <p:nvPicPr>
          <p:cNvPr id="4" name="Picture 3" descr="Selection-Sort-Animat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1295400"/>
            <a:ext cx="952500" cy="353377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8071485" y="6035675"/>
            <a:ext cx="2650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2000"/>
              <a:t>...и </a:t>
            </a:r>
            <a:r>
              <a:rPr lang="en-US" altLang="en-US" sz="2000">
                <a:hlinkClick r:id="rId3" tooltip="" action="ppaction://hlinkfile"/>
              </a:rPr>
              <a:t>изигран като танц</a:t>
            </a:r>
            <a:r>
              <a:rPr lang="en-US" altLang="en-US" sz="2000"/>
              <a:t> </a:t>
            </a: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  <a:endParaRPr lang="bg-BG" dirty="0"/>
          </a:p>
        </p:txBody>
      </p:sp>
      <p:sp>
        <p:nvSpPr>
          <p:cNvPr id="428035" name="Rectangle 3"/>
          <p:cNvSpPr>
            <a:spLocks noGrp="true" noChangeArrowheads="true"/>
          </p:cNvSpPr>
          <p:nvPr>
            <p:ph idx="1"/>
          </p:nvPr>
        </p:nvSpPr>
        <p:spPr>
          <a:xfrm>
            <a:off x="8354377" y="345440"/>
            <a:ext cx="3429000" cy="73377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2" name="Text Placeholder 5"/>
          <p:cNvSpPr txBox="true"/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7049135" y="1085850"/>
            <a:ext cx="47472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sym typeface="+mn-ea"/>
              </a:rPr>
              <a:t>запомняме текущия елемент в променлива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изместваме надясно всички преди него, които са по-големи от него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sym typeface="+mn-ea"/>
              </a:rPr>
              <a:t>вкъкваме го на правилната позиция</a:t>
            </a:r>
            <a:endParaRPr lang="bg-BG" sz="1800" dirty="0">
              <a:solidFill>
                <a:srgbClr val="FFFFFF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800" dirty="0">
              <a:solidFill>
                <a:srgbClr val="FFFFFF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bg-BG" sz="1800" dirty="0">
                <a:solidFill>
                  <a:srgbClr val="FFFFFF"/>
                </a:solidFill>
                <a:sym typeface="+mn-ea"/>
              </a:rPr>
              <a:t>повтаряме това до подреждането на масива</a:t>
            </a:r>
            <a:endParaRPr lang="en-US" altLang="bg-BG" sz="1800" dirty="0">
              <a:solidFill>
                <a:srgbClr val="FFFFFF"/>
              </a:solidFill>
              <a:sym typeface="+mn-ea"/>
            </a:endParaRPr>
          </a:p>
          <a:p>
            <a:pPr indent="0" fontAlgn="auto">
              <a:spcAft>
                <a:spcPts val="1200"/>
              </a:spcAft>
              <a:buNone/>
            </a:pPr>
            <a:endParaRPr lang="bg-BG" sz="1800" dirty="0">
              <a:solidFill>
                <a:srgbClr val="FFFFFF"/>
              </a:solidFill>
            </a:endParaRPr>
          </a:p>
          <a:p>
            <a:pPr indent="0">
              <a:buNone/>
            </a:pPr>
            <a:endParaRPr lang="bg-BG" sz="1800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4" name="Picture 3" descr="Insertion-sort-example-300p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26325" y="3549015"/>
            <a:ext cx="4356735" cy="2614295"/>
          </a:xfrm>
          <a:prstGeom prst="rect">
            <a:avLst/>
          </a:prstGeom>
        </p:spPr>
      </p:pic>
      <p:pic>
        <p:nvPicPr>
          <p:cNvPr id="3" name="Picture 2" descr="Insertion_sort_animat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5" y="3549015"/>
            <a:ext cx="4356735" cy="260540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8916035" y="6154420"/>
            <a:ext cx="2650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2000"/>
              <a:t>...и </a:t>
            </a:r>
            <a:r>
              <a:rPr lang="en-US" altLang="en-US" sz="2000">
                <a:hlinkClick r:id="rId3" tooltip="" action="ppaction://hlinkfile"/>
              </a:rPr>
              <a:t>изигран като танц</a:t>
            </a:r>
            <a:r>
              <a:rPr lang="en-US" altLang="en-US" sz="2000"/>
              <a:t> </a:t>
            </a: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5278</Words>
  <Application>WPS Presentation</Application>
  <PresentationFormat>Custom</PresentationFormat>
  <Paragraphs>244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Consolas</vt:lpstr>
      <vt:lpstr>Calibri</vt:lpstr>
      <vt:lpstr>微软雅黑</vt:lpstr>
      <vt:lpstr>Arial Unicode MS</vt:lpstr>
      <vt:lpstr>Abyssinica SIL</vt:lpstr>
      <vt:lpstr>SoftUni 16x9</vt:lpstr>
      <vt:lpstr>Сортиране на масиви</vt:lpstr>
      <vt:lpstr>Съдържание</vt:lpstr>
      <vt:lpstr>Що е сортиране?</vt:lpstr>
      <vt:lpstr>Приложение на сортирането</vt:lpstr>
      <vt:lpstr>Характеристики на сортирането </vt:lpstr>
      <vt:lpstr>Някои известни методи на сортиране</vt:lpstr>
      <vt:lpstr>Метод на мехурчето</vt:lpstr>
      <vt:lpstr>Метод на пряката селекция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Кой метод е използван?</vt:lpstr>
      <vt:lpstr>Какво научихме този час?</vt:lpstr>
      <vt:lpstr>Масиви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dc:subject>Software Development Course</dc:subject>
  <cp:category>computer programming;programming;C#;програмиране;кодиране</cp:category>
  <cp:lastModifiedBy>dani</cp:lastModifiedBy>
  <cp:revision>313</cp:revision>
  <dcterms:created xsi:type="dcterms:W3CDTF">2021-02-17T21:09:02Z</dcterms:created>
  <dcterms:modified xsi:type="dcterms:W3CDTF">2021-02-17T21:09:02Z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