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510" r:id="rId3"/>
    <p:sldId id="511" r:id="rId4"/>
    <p:sldId id="481" r:id="rId5"/>
    <p:sldId id="482" r:id="rId6"/>
    <p:sldId id="484" r:id="rId7"/>
    <p:sldId id="485" r:id="rId8"/>
    <p:sldId id="486" r:id="rId9"/>
    <p:sldId id="487" r:id="rId10"/>
    <p:sldId id="488" r:id="rId11"/>
    <p:sldId id="490" r:id="rId12"/>
    <p:sldId id="491" r:id="rId13"/>
    <p:sldId id="492" r:id="rId14"/>
    <p:sldId id="493" r:id="rId15"/>
    <p:sldId id="494" r:id="rId16"/>
    <p:sldId id="515" r:id="rId17"/>
    <p:sldId id="516" r:id="rId18"/>
    <p:sldId id="517" r:id="rId19"/>
    <p:sldId id="518" r:id="rId20"/>
    <p:sldId id="519" r:id="rId21"/>
    <p:sldId id="520" r:id="rId22"/>
    <p:sldId id="522" r:id="rId23"/>
    <p:sldId id="509" r:id="rId24"/>
    <p:sldId id="512" r:id="rId25"/>
    <p:sldId id="513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10"/>
            <p14:sldId id="511"/>
          </p14:sldIdLst>
        </p14:section>
        <p14:section name="Streams" id="{89A78B77-440A-4898-8CA5-B1FDF6BD7F31}">
          <p14:sldIdLst>
            <p14:sldId id="481"/>
            <p14:sldId id="482"/>
          </p14:sldIdLst>
        </p14:section>
        <p14:section name="Readers and Writers" id="{CEEF9B10-AE75-4AE9-8F5D-30DC0F26761D}">
          <p14:sldIdLst>
            <p14:sldId id="484"/>
            <p14:sldId id="485"/>
            <p14:sldId id="486"/>
            <p14:sldId id="487"/>
            <p14:sldId id="488"/>
          </p14:sldIdLst>
        </p14:section>
        <p14:section name="Стандартни потоци" id="{FE5D7D3F-C488-48CE-947E-CE9530725CED}">
          <p14:sldIdLst>
            <p14:sldId id="490"/>
            <p14:sldId id="491"/>
            <p14:sldId id="492"/>
            <p14:sldId id="493"/>
            <p14:sldId id="494"/>
            <p14:sldId id="515"/>
            <p14:sldId id="516"/>
            <p14:sldId id="517"/>
            <p14:sldId id="518"/>
            <p14:sldId id="519"/>
            <p14:sldId id="520"/>
            <p14:sldId id="522"/>
          </p14:sldIdLst>
        </p14:section>
        <p14:section name="Conclusion" id="{10E03AB1-9AA8-4E86-9A64-D741901E50A2}">
          <p14:sldIdLst>
            <p14:sldId id="509"/>
            <p14:sldId id="512"/>
            <p14:sldId id="5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5" autoAdjust="0"/>
    <p:restoredTop sz="94384" autoAdjust="0"/>
  </p:normalViewPr>
  <p:slideViewPr>
    <p:cSldViewPr>
      <p:cViewPr varScale="1">
        <p:scale>
          <a:sx n="87" d="100"/>
          <a:sy n="87" d="100"/>
        </p:scale>
        <p:origin x="120" y="18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6/7/2021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7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18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88093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B52E359-A968-4DA7-A672-6E58BAD27202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20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801279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331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840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88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485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4C438BC-B483-4D96-BAC5-0F01F18C5756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11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001760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84BB1A29-A751-48FB-B432-F8C4EFEE1C77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12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8592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B4B4D5A-EB9C-43C1-92C9-80E77CA475E8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95846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4C901C4-D3E0-4DDC-882B-7B0D85070CDC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14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9058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79B22FF-16EC-44CB-A298-E47E41D67125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15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010344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16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7607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87037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6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Потоци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2" descr="https://encrypted-tbn0.gstatic.com/images?q=tbn:ANd9GcSaZB2T6_9l1YpBBLNYZNXa952tpje4TCY3f-BjwnGAq5aFS88M">
            <a:extLst>
              <a:ext uri="{FF2B5EF4-FFF2-40B4-BE49-F238E27FC236}">
                <a16:creationId xmlns:a16="http://schemas.microsoft.com/office/drawing/2014/main" xmlns="" id="{4C65D16E-6EC0-4018-AAC9-A22FAC17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2762630"/>
            <a:ext cx="4408695" cy="33022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9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потоци в </a:t>
            </a:r>
            <a:r>
              <a:rPr lang="en-US" dirty="0" smtClean="0"/>
              <a:t>.NET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990600"/>
            <a:ext cx="7315200" cy="5123188"/>
          </a:xfrm>
          <a:prstGeom prst="roundRect">
            <a:avLst>
              <a:gd name="adj" fmla="val 6868"/>
            </a:avLst>
          </a:prstGeom>
        </p:spPr>
      </p:pic>
    </p:spTree>
    <p:extLst>
      <p:ext uri="{BB962C8B-B14F-4D97-AF65-F5344CB8AC3E}">
        <p14:creationId xmlns:p14="http://schemas.microsoft.com/office/powerpoint/2010/main" val="34725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93000"/>
              </a:lnSpc>
              <a:defRPr/>
            </a:pPr>
            <a:r>
              <a:rPr lang="bg-BG" altLang="en-US" noProof="1" smtClean="0"/>
              <a:t>Базовият клас за всички потоци е </a:t>
            </a: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  <a:endParaRPr lang="en-US" alt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3000"/>
              </a:lnSpc>
              <a:defRPr/>
            </a:pPr>
            <a:r>
              <a:rPr lang="bg-BG" altLang="en-US" noProof="1" smtClean="0"/>
              <a:t>Той има</a:t>
            </a:r>
            <a:r>
              <a:rPr lang="en-US" altLang="en-US" noProof="1" smtClean="0"/>
              <a:t> </a:t>
            </a:r>
            <a:r>
              <a:rPr lang="bg-BG" altLang="en-US" noProof="1" smtClean="0">
                <a:solidFill>
                  <a:schemeClr val="tx2">
                    <a:lumMod val="75000"/>
                  </a:schemeClr>
                </a:solidFill>
              </a:rPr>
              <a:t>дефинирани методи</a:t>
            </a:r>
            <a:r>
              <a:rPr lang="en-US" alt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en-US" noProof="1" smtClean="0"/>
              <a:t>за основните операции с потоци</a:t>
            </a:r>
            <a:endParaRPr lang="en-US" altLang="en-US" noProof="1"/>
          </a:p>
          <a:p>
            <a:pPr>
              <a:lnSpc>
                <a:spcPct val="93000"/>
              </a:lnSpc>
              <a:defRPr/>
            </a:pPr>
            <a:r>
              <a:rPr lang="bg-BG" altLang="en-US" noProof="1" smtClean="0"/>
              <a:t>Някои потоци не поддържат </a:t>
            </a:r>
            <a:r>
              <a:rPr lang="bg-BG" altLang="en-US" noProof="1" smtClean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en-US" altLang="en-US" noProof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bg-BG" altLang="en-US" noProof="1" smtClean="0">
                <a:solidFill>
                  <a:schemeClr val="tx2">
                    <a:lumMod val="75000"/>
                  </a:schemeClr>
                </a:solidFill>
              </a:rPr>
              <a:t>запис или позициониране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3000"/>
              </a:lnSpc>
              <a:defRPr/>
            </a:pPr>
            <a:r>
              <a:rPr lang="bg-BG" altLang="en-US" dirty="0" smtClean="0"/>
              <a:t>Затова има свойства</a:t>
            </a:r>
            <a:r>
              <a:rPr lang="en-US" altLang="en-US" dirty="0" smtClean="0"/>
              <a:t>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en-US" noProof="1" smtClean="0"/>
              <a:t>и</a:t>
            </a:r>
            <a:r>
              <a:rPr lang="en-US" altLang="en-US" noProof="1" smtClean="0"/>
              <a:t> </a:t>
            </a: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endParaRPr lang="en-US" altLang="en-US" noProof="1"/>
          </a:p>
          <a:p>
            <a:pPr lvl="1">
              <a:lnSpc>
                <a:spcPct val="93000"/>
              </a:lnSpc>
              <a:defRPr/>
            </a:pPr>
            <a:r>
              <a:rPr lang="bg-BG" altLang="en-US" noProof="1" smtClean="0"/>
              <a:t>Потоците, които поддържат позициониране имат свойства</a:t>
            </a:r>
            <a:r>
              <a:rPr lang="en-US" altLang="en-US" noProof="1" smtClean="0"/>
              <a:t>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en-US" noProof="1"/>
              <a:t> </a:t>
            </a:r>
            <a:r>
              <a:rPr lang="bg-BG" altLang="en-US" noProof="1" smtClean="0"/>
              <a:t>и</a:t>
            </a:r>
            <a:r>
              <a:rPr lang="en-US" altLang="en-US" noProof="1" smtClean="0"/>
              <a:t>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bg-BG" altLang="en-US" dirty="0" smtClean="0"/>
              <a:t>Класът </a:t>
            </a:r>
            <a:r>
              <a:rPr lang="en-US" alt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2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Read(byte[] buffer, int offset, int count)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bg-BG" altLang="en-US" dirty="0" smtClean="0"/>
              <a:t>Чете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altLang="en-US" dirty="0" smtClean="0"/>
              <a:t> байта от входящия поток</a:t>
            </a:r>
            <a:r>
              <a:rPr lang="en-US" altLang="en-US" dirty="0" smtClean="0"/>
              <a:t>, </a:t>
            </a:r>
            <a:r>
              <a:rPr lang="bg-BG" altLang="en-US" dirty="0" smtClean="0"/>
              <a:t>започвайки от дадена</a:t>
            </a:r>
            <a:r>
              <a:rPr lang="en-US" altLang="en-US" dirty="0" smtClean="0"/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</a:t>
            </a:r>
            <a:r>
              <a:rPr lang="bg-BG" altLang="en-US" dirty="0" smtClean="0"/>
              <a:t>позиция</a:t>
            </a:r>
            <a:endParaRPr lang="en-US" altLang="en-US" dirty="0"/>
          </a:p>
          <a:p>
            <a:pPr lvl="1">
              <a:lnSpc>
                <a:spcPct val="90000"/>
              </a:lnSpc>
              <a:defRPr/>
            </a:pPr>
            <a:r>
              <a:rPr lang="bg-BG" altLang="en-US" dirty="0" smtClean="0"/>
              <a:t>Връща</a:t>
            </a:r>
            <a:r>
              <a:rPr lang="en-US" altLang="en-US" dirty="0" smtClean="0"/>
              <a:t> </a:t>
            </a:r>
            <a:r>
              <a:rPr lang="bg-BG" altLang="en-US" dirty="0" smtClean="0">
                <a:solidFill>
                  <a:schemeClr val="tx2">
                    <a:lumMod val="75000"/>
                  </a:schemeClr>
                </a:solidFill>
              </a:rPr>
              <a:t>броя прочетени байтове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en-US" dirty="0" smtClean="0"/>
              <a:t>или </a:t>
            </a:r>
            <a:r>
              <a:rPr lang="en-US" altLang="en-US" dirty="0" smtClean="0"/>
              <a:t>0 </a:t>
            </a:r>
            <a:r>
              <a:rPr lang="bg-BG" altLang="en-US" dirty="0" smtClean="0"/>
              <a:t>ако е достигнат края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bg-BG" altLang="en-US" dirty="0" smtClean="0"/>
              <a:t>Може да замръзне за неопределено време докато прочете поне </a:t>
            </a:r>
            <a:r>
              <a:rPr lang="en-US" altLang="en-US" dirty="0" smtClean="0"/>
              <a:t>1 </a:t>
            </a:r>
            <a:r>
              <a:rPr lang="bg-BG" altLang="en-US" dirty="0" smtClean="0"/>
              <a:t>байт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bg-BG" altLang="en-US" dirty="0" smtClean="0"/>
              <a:t>Може да прочете по-малко от обявения брой байтове</a:t>
            </a:r>
            <a:endParaRPr lang="bg-BG" altLang="en-US" dirty="0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bg-BG" altLang="en-US" dirty="0" smtClean="0"/>
              <a:t>Методи на</a:t>
            </a:r>
            <a:r>
              <a:rPr lang="en-US" altLang="en-US" dirty="0" smtClean="0"/>
              <a:t> </a:t>
            </a:r>
            <a:r>
              <a:rPr lang="bg-BG" altLang="en-US" dirty="0" smtClean="0"/>
              <a:t>класа </a:t>
            </a:r>
            <a:r>
              <a:rPr lang="en-US" alt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  <a:endParaRPr lang="bg-BG" altLang="en-US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4162" y="5095181"/>
            <a:ext cx="8686800" cy="1185798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2762" y="5095180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427389"/>
              </p:ext>
            </p:extLst>
          </p:nvPr>
        </p:nvGraphicFramePr>
        <p:xfrm>
          <a:off x="1827212" y="5631754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7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 buffer, int offset, int count)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bg-BG" altLang="en-US" dirty="0" smtClean="0"/>
              <a:t>Записва поредица от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dirty="0" smtClean="0"/>
              <a:t> </a:t>
            </a:r>
            <a:r>
              <a:rPr lang="bg-BG" altLang="en-US" dirty="0" smtClean="0"/>
              <a:t>байта в изходящ поток</a:t>
            </a:r>
            <a:r>
              <a:rPr lang="en-US" altLang="en-US" dirty="0" smtClean="0"/>
              <a:t>, </a:t>
            </a:r>
            <a:r>
              <a:rPr lang="bg-BG" altLang="en-US" dirty="0" smtClean="0"/>
              <a:t>започвайки от дадена</a:t>
            </a:r>
            <a:r>
              <a:rPr lang="en-US" altLang="en-US" dirty="0" smtClean="0"/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</a:t>
            </a:r>
            <a:r>
              <a:rPr lang="bg-BG" altLang="en-US" dirty="0" smtClean="0"/>
              <a:t>позиция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bg-BG" altLang="en-US" dirty="0" smtClean="0"/>
              <a:t>Може да замръзне за неопределено време, докато изпрати всички байтове по назначение</a:t>
            </a:r>
            <a:endParaRPr lang="bg-BG" altLang="en-US" sz="2600" dirty="0"/>
          </a:p>
          <a:p>
            <a:pPr>
              <a:defRPr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bg-BG" altLang="en-US" dirty="0" smtClean="0"/>
              <a:t>Изпраща вътрешно буферираните данни към тяхното назначение</a:t>
            </a:r>
            <a:r>
              <a:rPr lang="en-US" altLang="en-US" dirty="0" smtClean="0"/>
              <a:t> (</a:t>
            </a:r>
            <a:r>
              <a:rPr lang="bg-BG" altLang="en-US" dirty="0" smtClean="0"/>
              <a:t>устройство за съхранение на данни, за вход/изход или друго</a:t>
            </a:r>
            <a:r>
              <a:rPr lang="en-US" altLang="en-US" dirty="0" smtClean="0"/>
              <a:t>)</a:t>
            </a:r>
            <a:endParaRPr lang="bg-BG" altLang="en-US" dirty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bg-BG" altLang="en-US" dirty="0" smtClean="0"/>
              <a:t>Методи на класа </a:t>
            </a:r>
            <a:r>
              <a:rPr lang="en-US" alt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  <a:r>
              <a:rPr lang="bg-BG" altLang="en-US" dirty="0" smtClean="0"/>
              <a:t> (</a:t>
            </a:r>
            <a:r>
              <a:rPr lang="bg-BG" altLang="en-US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29268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  <a:defRPr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altLang="en-US" dirty="0"/>
              <a:t> </a:t>
            </a:r>
            <a:endParaRPr lang="en-US" altLang="en-US" dirty="0"/>
          </a:p>
          <a:p>
            <a:pPr lvl="1">
              <a:defRPr/>
            </a:pPr>
            <a:r>
              <a:rPr lang="bg-BG" altLang="en-US" dirty="0" smtClean="0"/>
              <a:t>Извиква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bg-BG" altLang="en-US" dirty="0" smtClean="0"/>
              <a:t>Прекъсва връзката към устройството</a:t>
            </a:r>
            <a:endParaRPr lang="en-US" altLang="en-US" dirty="0"/>
          </a:p>
          <a:p>
            <a:pPr lvl="1">
              <a:defRPr/>
            </a:pPr>
            <a:r>
              <a:rPr lang="bg-BG" altLang="en-US" dirty="0" smtClean="0"/>
              <a:t>Освобождава заетите ресурси</a:t>
            </a:r>
            <a:endParaRPr lang="bg-BG" altLang="en-US" dirty="0">
              <a:latin typeface="Courier New" panose="02070309020205020404" pitchFamily="49" charset="0"/>
            </a:endParaRPr>
          </a:p>
          <a:p>
            <a:pPr>
              <a:spcBef>
                <a:spcPct val="45000"/>
              </a:spcBef>
              <a:defRPr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SeekOrigin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bg-BG" altLang="en-US" dirty="0"/>
              <a:t> – </a:t>
            </a:r>
            <a:r>
              <a:rPr lang="bg-BG" altLang="en-US" dirty="0" smtClean="0"/>
              <a:t>премества позицията </a:t>
            </a:r>
            <a:r>
              <a:rPr lang="en-US" altLang="en-US" dirty="0" smtClean="0"/>
              <a:t>(</a:t>
            </a:r>
            <a:r>
              <a:rPr lang="bg-BG" altLang="en-US" dirty="0" smtClean="0"/>
              <a:t>ако това се поддържа като операция</a:t>
            </a:r>
            <a:r>
              <a:rPr lang="en-US" altLang="en-US" dirty="0" smtClean="0"/>
              <a:t>) </a:t>
            </a:r>
            <a:r>
              <a:rPr lang="bg-BG" altLang="en-US" dirty="0" smtClean="0"/>
              <a:t>с определено отместване спрямо началото, края или текущата позиция</a:t>
            </a:r>
            <a:endParaRPr lang="en-US" altLang="en-US" dirty="0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bg-BG" altLang="en-US" dirty="0" smtClean="0"/>
              <a:t>Методи на класа </a:t>
            </a:r>
            <a:r>
              <a:rPr lang="en-US" altLang="en-US" noProof="1" smtClean="0"/>
              <a:t>System.IO.Stream</a:t>
            </a:r>
            <a:r>
              <a:rPr lang="bg-BG" altLang="en-US" dirty="0" smtClean="0"/>
              <a:t> (</a:t>
            </a:r>
            <a:r>
              <a:rPr lang="en-US" altLang="en-US" dirty="0"/>
              <a:t>3</a:t>
            </a:r>
            <a:r>
              <a:rPr lang="bg-BG" alt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3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bg-BG" altLang="en-US" sz="3200" dirty="0"/>
              <a:t>Наследява класът 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altLang="en-US" sz="3200" dirty="0"/>
              <a:t> </a:t>
            </a:r>
            <a:r>
              <a:rPr lang="bg-BG" altLang="en-US" sz="3200" dirty="0"/>
              <a:t>и</a:t>
            </a:r>
            <a:r>
              <a:rPr lang="en-US" altLang="en-US" sz="3200" dirty="0"/>
              <a:t> </a:t>
            </a:r>
            <a:r>
              <a:rPr lang="bg-BG" altLang="en-US" sz="3200" dirty="0" smtClean="0">
                <a:solidFill>
                  <a:schemeClr val="tx2">
                    <a:lumMod val="75000"/>
                  </a:schemeClr>
                </a:solidFill>
              </a:rPr>
              <a:t>всичките </a:t>
            </a:r>
            <a:r>
              <a:rPr lang="bg-BG" altLang="en-US" sz="3200" dirty="0">
                <a:solidFill>
                  <a:schemeClr val="tx2">
                    <a:lumMod val="75000"/>
                  </a:schemeClr>
                </a:solidFill>
              </a:rPr>
              <a:t>му методи</a:t>
            </a:r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en-US" sz="3200" dirty="0"/>
              <a:t>и свойства</a:t>
            </a:r>
            <a:endParaRPr lang="bg-BG" altLang="en-US" sz="32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bg-BG" altLang="en-US" sz="2800" dirty="0"/>
              <a:t>Поддържа четене, запис, позициониране и т.н.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  <a:defRPr/>
            </a:pPr>
            <a:endParaRPr lang="en-US" altLang="en-US" sz="3200" noProof="1"/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endParaRPr lang="en-US" altLang="en-US" sz="3200" noProof="1"/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lang="en-US" altLang="en-US" sz="3200" noProof="1"/>
              <a:t> – </a:t>
            </a:r>
            <a:r>
              <a:rPr lang="bg-BG" altLang="en-US" sz="3200" dirty="0" smtClean="0"/>
              <a:t>режим на отваряне </a:t>
            </a:r>
            <a:endParaRPr lang="en-US" altLang="en-US" sz="3200" noProof="1"/>
          </a:p>
          <a:p>
            <a:pPr lvl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OpenOrCreate</a:t>
            </a:r>
            <a:r>
              <a:rPr lang="en-US" altLang="en-US" sz="2800" noProof="1" smtClean="0"/>
              <a:t>,</a:t>
            </a:r>
            <a:r>
              <a:rPr lang="bg-BG" altLang="en-US" sz="2800" noProof="1" smtClean="0"/>
              <a:t> </a:t>
            </a:r>
            <a:r>
              <a:rPr lang="en-US" alt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</a:t>
            </a:r>
            <a:endParaRPr lang="en-US" alt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FileAccess</a:t>
            </a:r>
            <a:r>
              <a:rPr lang="en-US" altLang="en-US" sz="3200" noProof="1"/>
              <a:t> – </a:t>
            </a:r>
            <a:r>
              <a:rPr lang="bg-BG" altLang="en-US" sz="3200" dirty="0" smtClean="0"/>
              <a:t>режим на </a:t>
            </a:r>
            <a:r>
              <a:rPr lang="bg-BG" altLang="en-US" sz="3200" dirty="0" smtClean="0"/>
              <a:t>работа </a:t>
            </a:r>
            <a:r>
              <a:rPr lang="bg-BG" altLang="en-US" sz="3200" dirty="0" smtClean="0"/>
              <a:t>с </a:t>
            </a:r>
            <a:r>
              <a:rPr lang="bg-BG" altLang="en-US" sz="3200" dirty="0" smtClean="0"/>
              <a:t>файла: </a:t>
            </a:r>
            <a:r>
              <a:rPr lang="en-US" alt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FileShare</a:t>
            </a:r>
            <a:r>
              <a:rPr lang="en-US" altLang="en-US" sz="3200" noProof="1"/>
              <a:t> – </a:t>
            </a:r>
            <a:r>
              <a:rPr lang="bg-BG" altLang="en-US" sz="3200" noProof="1" smtClean="0"/>
              <a:t>права за достъп за другите потребители докато файлът е </a:t>
            </a:r>
            <a:r>
              <a:rPr lang="bg-BG" altLang="en-US" sz="3200" noProof="1" smtClean="0"/>
              <a:t>отворен: </a:t>
            </a:r>
            <a:r>
              <a:rPr lang="en-US" alt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altLang="en-US" dirty="0" smtClean="0"/>
              <a:t>Класът </a:t>
            </a:r>
            <a:r>
              <a:rPr lang="en-US" altLang="en-US" noProof="1" smtClean="0">
                <a:latin typeface="Courier New" panose="02070309020205020404" pitchFamily="49" charset="0"/>
              </a:rPr>
              <a:t>FileStream</a:t>
            </a:r>
            <a:endParaRPr lang="bg-BG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8012" y="2438400"/>
            <a:ext cx="10515600" cy="794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FileStream fs = new FileStream(string fileName, FileMode 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[,FileAccess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[, File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Share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7849029" y="3046575"/>
            <a:ext cx="3884183" cy="586523"/>
          </a:xfrm>
          <a:prstGeom prst="wedgeRoundRectCallout">
            <a:avLst>
              <a:gd name="adj1" fmla="val -85373"/>
              <a:gd name="adj2" fmla="val -55910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Опционални параметри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4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altLang="en-US" dirty="0" smtClean="0"/>
              <a:t>Запис на текст във файл </a:t>
            </a:r>
            <a:r>
              <a:rPr lang="en-US" altLang="en-US" dirty="0" smtClean="0"/>
              <a:t>– </a:t>
            </a:r>
            <a:r>
              <a:rPr lang="bg-BG" altLang="en-US" dirty="0" smtClean="0"/>
              <a:t>пример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1780" y="1151118"/>
            <a:ext cx="1072208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text = "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Кирилица";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fileStream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FileStream("../../log.txt"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FileMode.Create);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byte[] bytes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Encoding.UTF8.GetBytes(text);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fileStream.Write(bytes, 0, bytes.Length);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fileStream.Close();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2132012" y="2216025"/>
            <a:ext cx="5029200" cy="1012172"/>
          </a:xfrm>
          <a:prstGeom prst="wedgeRoundRectCallout">
            <a:avLst>
              <a:gd name="adj1" fmla="val -64328"/>
              <a:gd name="adj2" fmla="val 400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2800" noProof="1"/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sz="2800" noProof="1"/>
              <a:t> </a:t>
            </a:r>
            <a:r>
              <a:rPr lang="bg-BG" sz="2800" noProof="1" smtClean="0"/>
              <a:t>гарантира, че потокът винаги ще се затвори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091236" y="4488585"/>
            <a:ext cx="5029200" cy="1591054"/>
          </a:xfrm>
          <a:prstGeom prst="wedgeRoundRectCallout">
            <a:avLst>
              <a:gd name="adj1" fmla="val -14190"/>
              <a:gd name="adj2" fmla="val -100443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Encoding.UTF8.GetBytes()</a:t>
            </a:r>
            <a:r>
              <a:rPr lang="en-US" sz="2800" noProof="1"/>
              <a:t> </a:t>
            </a:r>
            <a:r>
              <a:rPr lang="bg-BG" sz="2800" noProof="1" smtClean="0"/>
              <a:t>връща прилежащите байтове за символите в текста</a:t>
            </a:r>
            <a:endParaRPr lang="en-US" sz="2800" noProof="1"/>
          </a:p>
        </p:txBody>
      </p:sp>
    </p:spTree>
    <p:extLst>
      <p:ext uri="{BB962C8B-B14F-4D97-AF65-F5344CB8AC3E}">
        <p14:creationId xmlns:p14="http://schemas.microsoft.com/office/powerpoint/2010/main" val="97588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altLang="en-US" dirty="0" smtClean="0"/>
              <a:t>Копиране на файл</a:t>
            </a:r>
            <a:r>
              <a:rPr lang="en-US" altLang="en-US" dirty="0" smtClean="0"/>
              <a:t> </a:t>
            </a:r>
            <a:r>
              <a:rPr lang="en-US" altLang="en-US" dirty="0"/>
              <a:t>– </a:t>
            </a:r>
            <a:r>
              <a:rPr lang="bg-BG" altLang="en-US" dirty="0" smtClean="0"/>
              <a:t>пример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53924" y="1120200"/>
            <a:ext cx="10722088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(var source = new FileStream(SheepImagePath, FileMode.Open))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(var destination = 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new FileStream(DestinationPath, FileMode.Create))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(true)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int readBytes = source.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if (readBytes == 0)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break;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destination.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buffer, 0, readBytes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3579812" y="5410200"/>
            <a:ext cx="3326599" cy="1012172"/>
          </a:xfrm>
          <a:prstGeom prst="wedgeRoundRectCallout">
            <a:avLst>
              <a:gd name="adj1" fmla="val -119692"/>
              <a:gd name="adj2" fmla="val -1418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автоматично затваря потока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altLang="en-US" dirty="0" smtClean="0"/>
              <a:t>Четене на низ в паметта</a:t>
            </a:r>
            <a:r>
              <a:rPr lang="en-US" altLang="en-US" dirty="0" smtClean="0"/>
              <a:t> </a:t>
            </a:r>
            <a:r>
              <a:rPr lang="en-US" altLang="en-US" dirty="0"/>
              <a:t>– </a:t>
            </a:r>
            <a:r>
              <a:rPr lang="bg-BG" altLang="en-US" dirty="0" smtClean="0"/>
              <a:t>пример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8012" y="1140232"/>
            <a:ext cx="1054423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"In-memory text."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byte[] bytes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(var memoryStream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MemoryStream(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int readByte = memoryStream.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ReadByte()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if (readByte == -1)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break; 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WriteLine(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(char) readByte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34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 уеб сървър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118142"/>
            <a:ext cx="11580813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tcpListener = new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TcpListener(IPAddress.Any, PortNumber)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tcpListener.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Start()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Console.WriteLine("Listening on port {0}...", PortNumber);</a:t>
            </a:r>
          </a:p>
          <a:p>
            <a:pPr>
              <a:lnSpc>
                <a:spcPct val="90000"/>
              </a:lnSpc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NetworkStream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stream = tcpListener.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AcceptTcpClient().GetStream()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byte[] request = new byte[4096];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request, 0, 4096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Encoding.UTF8.GetString(request)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html = string.Format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("&lt;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DateTime.Now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+</a:t>
            </a:r>
            <a:b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my awesome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!&lt;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h1&gt;&lt;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body&gt;&lt;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html&gt;"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byte[] htmlBytes = Encoding.UTF8.GetBytes(html);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Write(htmlBytes, 0, htmlBytes.Length)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668635" y="1752600"/>
            <a:ext cx="3326599" cy="586523"/>
          </a:xfrm>
          <a:prstGeom prst="wedgeRoundRectCallout">
            <a:avLst>
              <a:gd name="adj1" fmla="val -34042"/>
              <a:gd name="adj2" fmla="val 11337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Получава потока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915040" y="3195674"/>
            <a:ext cx="2642386" cy="586523"/>
          </a:xfrm>
          <a:prstGeom prst="wedgeRoundRectCallout">
            <a:avLst>
              <a:gd name="adj1" fmla="val -69985"/>
              <a:gd name="adj2" fmla="val 4467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Чете заявката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770812" y="5624469"/>
            <a:ext cx="3326599" cy="586523"/>
          </a:xfrm>
          <a:prstGeom prst="wedgeRoundRectCallout">
            <a:avLst>
              <a:gd name="adj1" fmla="val -63403"/>
              <a:gd name="adj2" fmla="val -8858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Записва отговора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96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bg-BG" dirty="0" smtClean="0"/>
              <a:t>Какво са потоците</a:t>
            </a:r>
            <a:r>
              <a:rPr lang="en-US" dirty="0" smtClean="0"/>
              <a:t>?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noProof="1" smtClean="0"/>
              <a:t>Reader </a:t>
            </a:r>
            <a:r>
              <a:rPr lang="bg-BG" noProof="1" smtClean="0"/>
              <a:t>и</a:t>
            </a:r>
            <a:r>
              <a:rPr lang="en-US" noProof="1" smtClean="0"/>
              <a:t> Writer</a:t>
            </a:r>
            <a:r>
              <a:rPr lang="bg-BG" noProof="1" smtClean="0"/>
              <a:t> класове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bg-BG" dirty="0" smtClean="0"/>
              <a:t>Типове потоци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File</a:t>
            </a:r>
            <a:r>
              <a:rPr lang="en-US" dirty="0"/>
              <a:t>, Memory, Network </a:t>
            </a:r>
            <a:r>
              <a:rPr lang="bg-BG" dirty="0" smtClean="0"/>
              <a:t>потоци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Crypto, </a:t>
            </a:r>
            <a:r>
              <a:rPr lang="en-US" noProof="1"/>
              <a:t>Gzip</a:t>
            </a:r>
            <a:r>
              <a:rPr lang="en-US" dirty="0"/>
              <a:t> </a:t>
            </a:r>
            <a:r>
              <a:rPr lang="bg-BG" dirty="0" smtClean="0"/>
              <a:t>потоци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7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1010997" cy="11107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bg-BG" altLang="en-US" dirty="0" smtClean="0"/>
              <a:t>Класът</a:t>
            </a:r>
            <a:r>
              <a:rPr lang="bg-BG" altLang="en-US" dirty="0" smtClean="0"/>
              <a:t> </a:t>
            </a:r>
            <a:r>
              <a:rPr lang="en-US" altLang="en-US" noProof="1" smtClean="0">
                <a:latin typeface="Courier New" panose="02070309020205020404" pitchFamily="49" charset="0"/>
              </a:rPr>
              <a:t>BufferedStream</a:t>
            </a:r>
            <a:endParaRPr lang="bg-BG" altLang="en-US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bg-BG" altLang="en-US" sz="2800" dirty="0" smtClean="0"/>
              <a:t>Буферира </a:t>
            </a:r>
            <a:r>
              <a:rPr lang="bg-BG" altLang="en-US" sz="2800" dirty="0" smtClean="0"/>
              <a:t>данните и </a:t>
            </a:r>
            <a:r>
              <a:rPr lang="bg-BG" altLang="en-US" sz="2800" dirty="0" smtClean="0">
                <a:solidFill>
                  <a:schemeClr val="tx2">
                    <a:lumMod val="75000"/>
                  </a:schemeClr>
                </a:solidFill>
              </a:rPr>
              <a:t>така увеличава </a:t>
            </a:r>
            <a:r>
              <a:rPr lang="bg-BG" altLang="en-US" sz="2800" dirty="0" smtClean="0">
                <a:solidFill>
                  <a:schemeClr val="tx2">
                    <a:lumMod val="75000"/>
                  </a:schemeClr>
                </a:solidFill>
              </a:rPr>
              <a:t>производителността</a:t>
            </a:r>
            <a:endParaRPr lang="en-US" alt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bg-BG" altLang="en-US" sz="2800" dirty="0" smtClean="0"/>
              <a:t>Прочитане </a:t>
            </a:r>
            <a:r>
              <a:rPr lang="bg-BG" altLang="en-US" sz="2800" dirty="0" smtClean="0"/>
              <a:t>на дори 1 байт води до </a:t>
            </a:r>
            <a:r>
              <a:rPr lang="bg-BG" altLang="en-US" sz="2800" dirty="0" smtClean="0">
                <a:solidFill>
                  <a:schemeClr val="tx2">
                    <a:lumMod val="75000"/>
                  </a:schemeClr>
                </a:solidFill>
              </a:rPr>
              <a:t>прочитане на още килобайти </a:t>
            </a:r>
            <a:r>
              <a:rPr lang="bg-BG" altLang="en-US" sz="2800" dirty="0" smtClean="0"/>
              <a:t>в аванс</a:t>
            </a:r>
            <a:endParaRPr lang="en-US" altLang="en-US" sz="2800" dirty="0"/>
          </a:p>
          <a:p>
            <a:pPr lvl="1">
              <a:defRPr/>
            </a:pPr>
            <a:r>
              <a:rPr lang="bg-BG" altLang="en-US" sz="2400" dirty="0" smtClean="0"/>
              <a:t>Потокът ги пази във вътрешен буфер</a:t>
            </a:r>
            <a:endParaRPr lang="bg-BG" altLang="en-US" sz="2400" dirty="0"/>
          </a:p>
          <a:p>
            <a:pPr>
              <a:defRPr/>
            </a:pPr>
            <a:r>
              <a:rPr lang="bg-BG" altLang="en-US" sz="2800" dirty="0" smtClean="0"/>
              <a:t>Следващото четене</a:t>
            </a:r>
            <a:r>
              <a:rPr lang="en-US" altLang="en-US" sz="2800" dirty="0" smtClean="0"/>
              <a:t> </a:t>
            </a:r>
            <a:r>
              <a:rPr lang="bg-BG" altLang="en-US" sz="2800" dirty="0" smtClean="0">
                <a:solidFill>
                  <a:schemeClr val="tx2">
                    <a:lumMod val="75000"/>
                  </a:schemeClr>
                </a:solidFill>
              </a:rPr>
              <a:t>връща данни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en-US" sz="2800" dirty="0" smtClean="0"/>
              <a:t>от</a:t>
            </a:r>
            <a:r>
              <a:rPr lang="en-US" altLang="en-US" sz="2800" dirty="0" smtClean="0"/>
              <a:t> </a:t>
            </a:r>
            <a:r>
              <a:rPr lang="bg-BG" altLang="en-US" sz="2800" dirty="0" smtClean="0">
                <a:solidFill>
                  <a:schemeClr val="tx2">
                    <a:lumMod val="75000"/>
                  </a:schemeClr>
                </a:solidFill>
              </a:rPr>
              <a:t>вътрешния буфер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800" dirty="0"/>
              <a:t>	</a:t>
            </a:r>
          </a:p>
          <a:p>
            <a:pPr lvl="1">
              <a:defRPr/>
            </a:pPr>
            <a:r>
              <a:rPr lang="bg-BG" altLang="en-US" sz="2400" dirty="0" smtClean="0"/>
              <a:t>Много бърза </a:t>
            </a:r>
            <a:r>
              <a:rPr lang="bg-BG" altLang="en-US" sz="2400" dirty="0" smtClean="0"/>
              <a:t>операция</a:t>
            </a:r>
          </a:p>
          <a:p>
            <a:pPr>
              <a:defRPr/>
            </a:pPr>
            <a:r>
              <a:rPr lang="bg-BG" altLang="en-US" sz="2800" dirty="0"/>
              <a:t>Записаните данни се </a:t>
            </a:r>
            <a:r>
              <a:rPr lang="bg-BG" altLang="en-US" sz="2800" dirty="0">
                <a:solidFill>
                  <a:schemeClr val="tx2">
                    <a:lumMod val="75000"/>
                  </a:schemeClr>
                </a:solidFill>
              </a:rPr>
              <a:t>съхраняват</a:t>
            </a:r>
            <a:r>
              <a:rPr lang="bg-BG" altLang="en-US" sz="2800" dirty="0"/>
              <a:t> във </a:t>
            </a:r>
            <a:r>
              <a:rPr lang="bg-BG" altLang="en-US" sz="2800" dirty="0">
                <a:solidFill>
                  <a:schemeClr val="tx2">
                    <a:lumMod val="75000"/>
                  </a:schemeClr>
                </a:solidFill>
              </a:rPr>
              <a:t>вътрешния буфер</a:t>
            </a:r>
            <a:endParaRPr lang="en-US" alt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bg-BG" altLang="en-US" sz="2400" dirty="0" smtClean="0"/>
              <a:t>Това е много бърза операция</a:t>
            </a:r>
            <a:endParaRPr lang="en-US" altLang="en-US" sz="2400" dirty="0" smtClean="0"/>
          </a:p>
          <a:p>
            <a:pPr>
              <a:defRPr/>
            </a:pPr>
            <a:r>
              <a:rPr lang="bg-BG" altLang="en-US" sz="2800" dirty="0" smtClean="0"/>
              <a:t>Когато </a:t>
            </a:r>
            <a:r>
              <a:rPr lang="bg-BG" altLang="en-US" sz="2800" dirty="0"/>
              <a:t>буферът</a:t>
            </a:r>
            <a:r>
              <a:rPr lang="en-US" altLang="en-US" sz="2800" dirty="0"/>
              <a:t> </a:t>
            </a:r>
            <a:r>
              <a:rPr lang="bg-BG" altLang="en-US" sz="2800" dirty="0">
                <a:solidFill>
                  <a:schemeClr val="tx2">
                    <a:lumMod val="75000"/>
                  </a:schemeClr>
                </a:solidFill>
              </a:rPr>
              <a:t>се препълни</a:t>
            </a:r>
            <a:r>
              <a:rPr lang="en-US" altLang="en-US" sz="2800" dirty="0"/>
              <a:t>:</a:t>
            </a:r>
          </a:p>
          <a:p>
            <a:pPr lvl="1">
              <a:defRPr/>
            </a:pPr>
            <a:r>
              <a:rPr lang="bg-BG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Се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извиква 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sz="2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bg-BG" altLang="en-US" sz="2400" dirty="0" smtClean="0"/>
              <a:t>и данните </a:t>
            </a:r>
            <a:r>
              <a:rPr lang="bg-BG" altLang="en-US" sz="2400" dirty="0"/>
              <a:t>се изпращат по назначение</a:t>
            </a:r>
          </a:p>
          <a:p>
            <a:pPr>
              <a:defRPr/>
            </a:pPr>
            <a:endParaRPr lang="bg-BG" alt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6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bg-BG" dirty="0" smtClean="0"/>
              <a:t>поддържа </a:t>
            </a:r>
            <a:r>
              <a:rPr lang="bg-BG" dirty="0" smtClean="0"/>
              <a:t>и други специални </a:t>
            </a:r>
            <a:r>
              <a:rPr lang="bg-BG" dirty="0" smtClean="0"/>
              <a:t>потоци</a:t>
            </a:r>
            <a:endParaRPr lang="en-US" dirty="0"/>
          </a:p>
          <a:p>
            <a:pPr lvl="1"/>
            <a:r>
              <a:rPr lang="bg-BG" noProof="1" smtClean="0"/>
              <a:t>Те работят като обичайните, но предоставят още функции</a:t>
            </a:r>
            <a:endParaRPr lang="en-US" noProof="1"/>
          </a:p>
          <a:p>
            <a:pPr lvl="2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CryptoStream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 smtClean="0">
                <a:latin typeface="+mj-lt"/>
                <a:cs typeface="Consolas" panose="020B0609020204030204" pitchFamily="49" charset="0"/>
              </a:rPr>
              <a:t>криптира при запис и декриптира при четене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2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GzipStream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 smtClean="0">
                <a:latin typeface="+mj-lt"/>
                <a:cs typeface="Consolas" panose="020B0609020204030204" pitchFamily="49" charset="0"/>
              </a:rPr>
              <a:t>компресира и разкомпресира данните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2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PipedStream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 smtClean="0">
                <a:latin typeface="+mj-lt"/>
                <a:cs typeface="Consolas" panose="020B0609020204030204" pitchFamily="49" charset="0"/>
              </a:rPr>
              <a:t>е за четене/запис на данни </a:t>
            </a:r>
            <a:r>
              <a:rPr lang="bg-BG" noProof="1" smtClean="0">
                <a:latin typeface="+mj-lt"/>
                <a:cs typeface="Consolas" panose="020B0609020204030204" pitchFamily="49" charset="0"/>
              </a:rPr>
              <a:t>към няколко </a:t>
            </a:r>
            <a:r>
              <a:rPr lang="bg-BG" noProof="1" smtClean="0">
                <a:latin typeface="+mj-lt"/>
                <a:cs typeface="Consolas" panose="020B0609020204030204" pitchFamily="49" charset="0"/>
              </a:rPr>
              <a:t>процеса</a:t>
            </a:r>
            <a:endParaRPr lang="en-US" noProof="1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потоци</a:t>
            </a:r>
            <a:endParaRPr lang="en-US" dirty="0"/>
          </a:p>
        </p:txBody>
      </p:sp>
      <p:pic>
        <p:nvPicPr>
          <p:cNvPr id="4106" name="Picture 10" descr="http://vakademe.ru/images/main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474279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i61.tinypic.com/28vq69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51" y="4870414"/>
            <a:ext cx="1735715" cy="13017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" descr="C:\Trash\stream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817812" y="5162207"/>
            <a:ext cx="2487708" cy="613848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6" name="Picture 1" descr="C:\Trash\stream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821504" y="5147530"/>
            <a:ext cx="2487708" cy="613848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112" name="Picture 16" descr="http://cdn.1001freedownloads.com/vector/thumb/72883/document_encrypted_gol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417" y="455473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20"/>
          <p:cNvSpPr>
            <a:spLocks/>
          </p:cNvSpPr>
          <p:nvPr/>
        </p:nvSpPr>
        <p:spPr bwMode="auto">
          <a:xfrm flipV="1">
            <a:off x="2945581" y="4958954"/>
            <a:ext cx="2232170" cy="68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 flipV="1">
            <a:off x="6949273" y="4939147"/>
            <a:ext cx="2232170" cy="68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88343" y="4475449"/>
            <a:ext cx="22187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/>
              <a:t>Входящ поток</a:t>
            </a:r>
            <a:endParaRPr lang="en-US" sz="2500" dirty="0"/>
          </a:p>
        </p:txBody>
      </p:sp>
      <p:sp>
        <p:nvSpPr>
          <p:cNvPr id="21" name="TextBox 20"/>
          <p:cNvSpPr txBox="1"/>
          <p:nvPr/>
        </p:nvSpPr>
        <p:spPr>
          <a:xfrm>
            <a:off x="6949273" y="4508412"/>
            <a:ext cx="26010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/>
              <a:t>Изходящ поток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3400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Потоците </a:t>
            </a:r>
            <a:r>
              <a:rPr lang="bg-BG" sz="3200" dirty="0" smtClean="0"/>
              <a:t>са подредени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поредици от байтове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noProof="1" smtClean="0"/>
              <a:t>Използват се за входно/изходни </a:t>
            </a:r>
            <a:r>
              <a:rPr lang="bg-BG" sz="3000" noProof="1" smtClean="0"/>
              <a:t>операции</a:t>
            </a:r>
            <a:endParaRPr lang="en-US" sz="3000" noProof="1"/>
          </a:p>
          <a:p>
            <a:pPr lvl="1">
              <a:lnSpc>
                <a:spcPct val="100000"/>
              </a:lnSpc>
            </a:pPr>
            <a:r>
              <a:rPr lang="bg-BG" sz="3000" noProof="1" smtClean="0"/>
              <a:t>Могат да са за четене, за запис или и за двете</a:t>
            </a:r>
            <a:endParaRPr lang="en-US" sz="3000" noProof="1"/>
          </a:p>
          <a:p>
            <a:pPr lvl="1">
              <a:lnSpc>
                <a:spcPct val="100000"/>
              </a:lnSpc>
            </a:pPr>
            <a:r>
              <a:rPr lang="bg-BG" sz="3000" noProof="1" smtClean="0"/>
              <a:t>Може да са с различна природа</a:t>
            </a:r>
            <a:r>
              <a:rPr lang="en-US" sz="3000" noProof="1" smtClean="0"/>
              <a:t> </a:t>
            </a:r>
            <a:r>
              <a:rPr lang="en-US" sz="3000" noProof="1"/>
              <a:t>– </a:t>
            </a:r>
            <a:r>
              <a:rPr lang="bg-BG" sz="3000" noProof="1" smtClean="0"/>
              <a:t>файл, мрежа, памет,</a:t>
            </a:r>
            <a:br>
              <a:rPr lang="bg-BG" sz="3000" noProof="1" smtClean="0"/>
            </a:br>
            <a:r>
              <a:rPr lang="bg-BG" sz="3000" noProof="1" smtClean="0"/>
              <a:t>устройство и т.н.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noProof="1"/>
              <a:t>Reader </a:t>
            </a:r>
            <a:r>
              <a:rPr lang="bg-BG" sz="3200" noProof="1" smtClean="0"/>
              <a:t>и</a:t>
            </a:r>
            <a:r>
              <a:rPr lang="en-US" sz="3200" noProof="1" smtClean="0"/>
              <a:t> writer </a:t>
            </a:r>
            <a:r>
              <a:rPr lang="bg-BG" sz="3200" noProof="1" smtClean="0"/>
              <a:t>класовете улесняват работата с потоците чрез предоставяне на допълнителна функционалност</a:t>
            </a:r>
            <a:r>
              <a:rPr lang="en-US" sz="3200" noProof="1" smtClean="0"/>
              <a:t> (</a:t>
            </a:r>
            <a:r>
              <a:rPr lang="bg-BG" sz="3200" noProof="1" smtClean="0"/>
              <a:t>например четене на цели редове</a:t>
            </a:r>
            <a:r>
              <a:rPr lang="en-US" sz="3200" noProof="1" smtClean="0"/>
              <a:t>)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noProof="1" smtClean="0"/>
              <a:t>Винаги затваряйте потоците чрез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sz="3200" b="1" noProof="1">
                <a:cs typeface="Consolas" panose="020B0609020204030204" pitchFamily="49" charset="0"/>
              </a:rPr>
              <a:t> </a:t>
            </a:r>
            <a:r>
              <a:rPr lang="bg-BG" sz="3200" noProof="1" smtClean="0">
                <a:cs typeface="Consolas" panose="020B0609020204030204" pitchFamily="49" charset="0"/>
              </a:rPr>
              <a:t>или</a:t>
            </a:r>
            <a:r>
              <a:rPr lang="en-US" sz="3200" noProof="1" smtClean="0"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try-finally</a:t>
            </a:r>
          </a:p>
          <a:p>
            <a:pPr lvl="1"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578566F-317B-466C-8F72-1732375B8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57" y="1245780"/>
            <a:ext cx="3029855" cy="259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28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Потоци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0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Потоците </a:t>
            </a:r>
            <a:r>
              <a:rPr lang="bg-BG" sz="3200" dirty="0"/>
              <a:t>са </a:t>
            </a:r>
            <a:r>
              <a:rPr lang="bg-BG" sz="3200" dirty="0" smtClean="0"/>
              <a:t>създадени за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пренос</a:t>
            </a:r>
            <a:r>
              <a:rPr lang="en-US" sz="3200" dirty="0" smtClean="0"/>
              <a:t> (</a:t>
            </a:r>
            <a:r>
              <a:rPr lang="bg-BG" sz="3200" dirty="0" smtClean="0"/>
              <a:t>четене и запис</a:t>
            </a:r>
            <a:r>
              <a:rPr lang="en-US" sz="3200" dirty="0" smtClean="0"/>
              <a:t>) </a:t>
            </a:r>
            <a:r>
              <a:rPr lang="bg-BG" sz="3200" dirty="0" smtClean="0"/>
              <a:t>на данни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Представляват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подредена последователност от байтове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Осигуряват последователен достъп до своите </a:t>
            </a:r>
            <a:r>
              <a:rPr lang="bg-BG" sz="2800" dirty="0" smtClean="0"/>
              <a:t>елементи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Трябва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да се отворят </a:t>
            </a:r>
            <a:r>
              <a:rPr lang="bg-BG" sz="2800" dirty="0"/>
              <a:t>преди употреба и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да се затворят </a:t>
            </a:r>
            <a:r>
              <a:rPr lang="bg-BG" sz="2800" dirty="0" smtClean="0"/>
              <a:t>накрая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Има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различни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типове потоци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за разните </a:t>
            </a:r>
            <a:r>
              <a:rPr lang="bg-BG" sz="3200" dirty="0"/>
              <a:t>типове данни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За д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остъп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до файлове и мрежа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потоци в паметта и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други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поток</a:t>
            </a:r>
            <a:r>
              <a:rPr lang="en-US" dirty="0"/>
              <a:t>?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2665412" y="5029200"/>
            <a:ext cx="6400800" cy="1365900"/>
            <a:chOff x="2092267" y="3936298"/>
            <a:chExt cx="7818897" cy="16685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67" y="3958979"/>
              <a:ext cx="1944745" cy="16178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472" y="3936298"/>
              <a:ext cx="1761692" cy="1668515"/>
            </a:xfrm>
            <a:prstGeom prst="rect">
              <a:avLst/>
            </a:prstGeom>
          </p:spPr>
        </p:pic>
        <p:sp>
          <p:nvSpPr>
            <p:cNvPr id="8" name="Text Placeholder 5"/>
            <p:cNvSpPr txBox="1">
              <a:spLocks/>
            </p:cNvSpPr>
            <p:nvPr/>
          </p:nvSpPr>
          <p:spPr>
            <a:xfrm>
              <a:off x="4426082" y="4704961"/>
              <a:ext cx="3334319" cy="85424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marR="0" lvl="0" indent="0" algn="ctr" defTabSz="1218987" rtl="0" eaLnBrk="1" fontAlgn="t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itchFamily="49" charset="0"/>
                  <a:ea typeface="+mn-ea"/>
                </a:rPr>
                <a:t>Поток</a:t>
              </a:r>
              <a:endParaRPr kumimoji="0" lang="bg-BG" sz="3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itchFamily="49" charset="0"/>
                <a:ea typeface="+mn-ea"/>
              </a:endParaRPr>
            </a:p>
          </p:txBody>
        </p:sp>
        <p:sp>
          <p:nvSpPr>
            <p:cNvPr id="9" name="Arrow: Right 1"/>
            <p:cNvSpPr/>
            <p:nvPr/>
          </p:nvSpPr>
          <p:spPr>
            <a:xfrm>
              <a:off x="4021684" y="4114800"/>
              <a:ext cx="4069254" cy="501303"/>
            </a:xfrm>
            <a:prstGeom prst="rightArrow">
              <a:avLst>
                <a:gd name="adj1" fmla="val 78290"/>
                <a:gd name="adj2" fmla="val 61316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1100 1001 1001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9699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Position </a:t>
            </a:r>
            <a:r>
              <a:rPr lang="bg-BG" dirty="0"/>
              <a:t>-</a:t>
            </a:r>
            <a:r>
              <a:rPr lang="bg-BG" dirty="0" smtClean="0"/>
              <a:t> </a:t>
            </a:r>
            <a:r>
              <a:rPr lang="bg-BG" dirty="0"/>
              <a:t>текущата позиция в </a:t>
            </a:r>
            <a:r>
              <a:rPr lang="bg-BG" dirty="0" smtClean="0"/>
              <a:t>потока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Buffer</a:t>
            </a:r>
            <a:r>
              <a:rPr lang="en-US" dirty="0"/>
              <a:t> </a:t>
            </a:r>
            <a:r>
              <a:rPr lang="bg-BG" dirty="0" smtClean="0"/>
              <a:t>- пази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байта от потока от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текущата позиция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</a:t>
            </a:r>
            <a:r>
              <a:rPr lang="bg-BG" dirty="0"/>
              <a:t>оток - пример</a:t>
            </a: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4162" y="1971126"/>
            <a:ext cx="8686800" cy="1185798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2762" y="1971125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/>
          </p:nvPr>
        </p:nvGraphicFramePr>
        <p:xfrm>
          <a:off x="1827212" y="2507699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1163" y="-2261001"/>
            <a:ext cx="430999" cy="800100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3812" y="85238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2012" y="3284676"/>
            <a:ext cx="304800" cy="3728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416230" y="3158983"/>
            <a:ext cx="1580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Position</a:t>
            </a:r>
            <a:endParaRPr lang="en-US" sz="2800" dirty="0"/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/>
          </p:nvPr>
        </p:nvGraphicFramePr>
        <p:xfrm>
          <a:off x="1782762" y="414119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3963" y="4114800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Buffer</a:t>
            </a:r>
            <a:endParaRPr lang="en-US" sz="2800" dirty="0"/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3679788" y="4139137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>
            <p:extLst/>
          </p:nvPr>
        </p:nvGraphicFramePr>
        <p:xfrm>
          <a:off x="5484812" y="414119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>
            <p:extLst/>
          </p:nvPr>
        </p:nvGraphicFramePr>
        <p:xfrm>
          <a:off x="7389812" y="414119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217470"/>
              </p:ext>
            </p:extLst>
          </p:nvPr>
        </p:nvGraphicFramePr>
        <p:xfrm>
          <a:off x="9218612" y="414119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Reader</a:t>
            </a:r>
            <a:r>
              <a:rPr lang="bg-BG" alt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en-US" dirty="0" smtClean="0"/>
              <a:t>и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writer</a:t>
            </a:r>
            <a:r>
              <a:rPr lang="en-US" altLang="en-US" dirty="0" smtClean="0"/>
              <a:t> </a:t>
            </a:r>
            <a:r>
              <a:rPr lang="bg-BG" altLang="en-US" dirty="0" smtClean="0"/>
              <a:t>са класове, улесняващи работата с потоците</a:t>
            </a:r>
            <a:endParaRPr lang="en-US" altLang="en-US" dirty="0"/>
          </a:p>
          <a:p>
            <a:r>
              <a:rPr lang="bg-BG" dirty="0" smtClean="0"/>
              <a:t>Има два типа потоци:</a:t>
            </a:r>
            <a:endParaRPr lang="en-US" dirty="0"/>
          </a:p>
          <a:p>
            <a:pPr lvl="1"/>
            <a:r>
              <a:rPr lang="bg-BG" dirty="0" smtClean="0"/>
              <a:t>Текстово</a:t>
            </a:r>
            <a:r>
              <a:rPr lang="en-US" dirty="0" smtClean="0"/>
              <a:t> </a:t>
            </a:r>
            <a:r>
              <a:rPr lang="bg-BG" dirty="0" smtClean="0"/>
              <a:t>четене/запис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</a:p>
          <a:p>
            <a:pPr lvl="2"/>
            <a:r>
              <a:rPr lang="bg-BG" noProof="1" smtClean="0">
                <a:latin typeface="+mj-lt"/>
                <a:cs typeface="Consolas" panose="020B0609020204030204" pitchFamily="49" charset="0"/>
              </a:rPr>
              <a:t>Имат методи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(</a:t>
            </a:r>
            <a:r>
              <a:rPr lang="bg-BG" noProof="1" smtClean="0">
                <a:latin typeface="+mj-lt"/>
                <a:cs typeface="Consolas" panose="020B0609020204030204" pitchFamily="49" charset="0"/>
              </a:rPr>
              <a:t>като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bg-BG" noProof="1" smtClean="0"/>
              <a:t>Двоично четене/запис</a:t>
            </a:r>
            <a:r>
              <a:rPr lang="en-US" noProof="1" smtClean="0"/>
              <a:t> </a:t>
            </a:r>
            <a:r>
              <a:rPr lang="en-US" noProof="1"/>
              <a:t>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BinaryReader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BinaryWriter</a:t>
            </a:r>
          </a:p>
          <a:p>
            <a:pPr lvl="2"/>
            <a:r>
              <a:rPr lang="bg-BG" noProof="1" smtClean="0">
                <a:latin typeface="+mj-lt"/>
                <a:cs typeface="Consolas" panose="020B0609020204030204" pitchFamily="49" charset="0"/>
              </a:rPr>
              <a:t>Имат методи за работа с примитивни типове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–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.ReadInt32()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.ReadBoolean()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WriteChar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noProof="1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 smtClean="0">
                <a:latin typeface="+mj-lt"/>
                <a:cs typeface="Consolas" panose="020B0609020204030204" pitchFamily="49" charset="0"/>
              </a:rPr>
              <a:t>и т.н.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Reader </a:t>
            </a:r>
            <a:r>
              <a:rPr lang="bg-BG" noProof="1" smtClean="0"/>
              <a:t>и</a:t>
            </a:r>
            <a:r>
              <a:rPr lang="en-US" noProof="1" smtClean="0"/>
              <a:t> Writer</a:t>
            </a:r>
            <a:r>
              <a:rPr lang="bg-BG" noProof="1" smtClean="0"/>
              <a:t> класове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Прочетете цялото съдържание на</a:t>
            </a:r>
            <a:r>
              <a:rPr lang="en-US" dirty="0" smtClean="0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Program.cs </a:t>
            </a:r>
            <a:r>
              <a:rPr lang="bg-BG" dirty="0" smtClean="0"/>
              <a:t>файла</a:t>
            </a:r>
            <a:endParaRPr lang="en-US" dirty="0"/>
          </a:p>
          <a:p>
            <a:r>
              <a:rPr lang="bg-BG" dirty="0" smtClean="0"/>
              <a:t>Отпечатайте го на конзолата с номера на редове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Четене на файл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1812" y="3352800"/>
            <a:ext cx="5029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using System;</a:t>
            </a:r>
          </a:p>
          <a:p>
            <a:r>
              <a:rPr lang="en-US" sz="2800" dirty="0"/>
              <a:t>using System.IO;</a:t>
            </a:r>
          </a:p>
          <a:p>
            <a:endParaRPr lang="en-US" sz="2800" dirty="0"/>
          </a:p>
          <a:p>
            <a:r>
              <a:rPr lang="en-US" sz="2800" dirty="0"/>
              <a:t>class Program</a:t>
            </a:r>
          </a:p>
          <a:p>
            <a:r>
              <a:rPr lang="en-US" sz="2800" dirty="0"/>
              <a:t>{</a:t>
            </a:r>
            <a:endParaRPr lang="bg-BG" sz="3200" b="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762337" y="4234272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649462" y="3352800"/>
            <a:ext cx="5029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Line 1: using System;</a:t>
            </a:r>
          </a:p>
          <a:p>
            <a:pPr fontAlgn="t"/>
            <a:r>
              <a:rPr lang="en-US" sz="2800" dirty="0">
                <a:effectLst/>
              </a:rPr>
              <a:t>Line 2: using System.IO;</a:t>
            </a:r>
          </a:p>
          <a:p>
            <a:pPr fontAlgn="t"/>
            <a:r>
              <a:rPr lang="en-US" sz="2800" dirty="0">
                <a:effectLst/>
              </a:rPr>
              <a:t>Line 3:</a:t>
            </a:r>
          </a:p>
          <a:p>
            <a:pPr fontAlgn="t"/>
            <a:r>
              <a:rPr lang="en-US" sz="2800" dirty="0">
                <a:effectLst/>
              </a:rPr>
              <a:t>Line 4: class Program</a:t>
            </a:r>
          </a:p>
          <a:p>
            <a:pPr fontAlgn="t"/>
            <a:r>
              <a:rPr lang="en-US" sz="2800" dirty="0">
                <a:effectLst/>
              </a:rPr>
              <a:t>Line 5: {</a:t>
            </a:r>
            <a:endParaRPr lang="bg-BG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06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Четене на файл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1201" y="1136246"/>
            <a:ext cx="11539622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StreamReader</a:t>
            </a:r>
            <a:r>
              <a:rPr lang="en-US" sz="2800" noProof="0" dirty="0"/>
              <a:t> reader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StreamReader("somefile.txt");</a:t>
            </a:r>
          </a:p>
          <a:p>
            <a:r>
              <a:rPr lang="en-US" sz="2800" noProof="0" dirty="0"/>
              <a:t>using (reader)</a:t>
            </a:r>
          </a:p>
          <a:p>
            <a:r>
              <a:rPr lang="en-US" sz="2800" noProof="0" dirty="0"/>
              <a:t>{</a:t>
            </a:r>
          </a:p>
          <a:p>
            <a:r>
              <a:rPr lang="en-US" sz="2800" noProof="0" dirty="0"/>
              <a:t>  </a:t>
            </a:r>
            <a:r>
              <a:rPr lang="en-US" sz="2800" dirty="0"/>
              <a:t>int</a:t>
            </a:r>
            <a:r>
              <a:rPr lang="en-US" sz="2800" noProof="0" dirty="0"/>
              <a:t> </a:t>
            </a:r>
            <a:r>
              <a:rPr lang="en-US" sz="2800" dirty="0"/>
              <a:t>lineNumber</a:t>
            </a:r>
            <a:r>
              <a:rPr lang="en-US" sz="2800" noProof="0" dirty="0"/>
              <a:t> = 0;</a:t>
            </a:r>
          </a:p>
          <a:p>
            <a:r>
              <a:rPr lang="en-US" sz="2800" noProof="0" dirty="0"/>
              <a:t>  string line = </a:t>
            </a:r>
            <a:r>
              <a:rPr lang="en-US" sz="2800" dirty="0"/>
              <a:t>reader.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ReadLine()</a:t>
            </a:r>
            <a:r>
              <a:rPr lang="en-US" sz="2800" dirty="0"/>
              <a:t>;</a:t>
            </a:r>
          </a:p>
          <a:p>
            <a:r>
              <a:rPr lang="en-US" sz="2800" noProof="0" dirty="0"/>
              <a:t>  while (line != null)</a:t>
            </a:r>
          </a:p>
          <a:p>
            <a:r>
              <a:rPr lang="en-US" sz="2800" noProof="0" dirty="0"/>
              <a:t>  {</a:t>
            </a:r>
          </a:p>
          <a:p>
            <a:r>
              <a:rPr lang="en-US" sz="2800" noProof="0" dirty="0"/>
              <a:t>    </a:t>
            </a:r>
            <a:r>
              <a:rPr lang="en-US" sz="2800" dirty="0" err="1"/>
              <a:t>lineNumber</a:t>
            </a:r>
            <a:r>
              <a:rPr lang="en-US" sz="2800" dirty="0"/>
              <a:t>++</a:t>
            </a:r>
            <a:r>
              <a:rPr lang="en-US" sz="2800" noProof="0" dirty="0"/>
              <a:t>;</a:t>
            </a:r>
          </a:p>
          <a:p>
            <a:r>
              <a:rPr lang="en-US" sz="2800" noProof="0" dirty="0"/>
              <a:t>    </a:t>
            </a:r>
            <a:r>
              <a:rPr lang="en-US" sz="2800" dirty="0" err="1"/>
              <a:t>Console.WriteLine</a:t>
            </a:r>
            <a:r>
              <a:rPr lang="en-US" sz="2800" noProof="0" dirty="0"/>
              <a:t>("Line {0}: {1}", </a:t>
            </a:r>
            <a:r>
              <a:rPr lang="en-US" sz="2800" dirty="0" err="1"/>
              <a:t>lineNumber</a:t>
            </a:r>
            <a:r>
              <a:rPr lang="en-US" sz="2800" noProof="0" dirty="0"/>
              <a:t>, line);</a:t>
            </a:r>
          </a:p>
          <a:p>
            <a:r>
              <a:rPr lang="en-US" sz="2800" noProof="0" dirty="0"/>
              <a:t>    line = </a:t>
            </a:r>
            <a:r>
              <a:rPr lang="en-US" sz="2800" dirty="0"/>
              <a:t>reader.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ReadLine()</a:t>
            </a:r>
            <a:r>
              <a:rPr lang="en-US" sz="2800" noProof="0" dirty="0"/>
              <a:t>;</a:t>
            </a:r>
          </a:p>
          <a:p>
            <a:r>
              <a:rPr lang="en-US" sz="2800" noProof="0" dirty="0"/>
              <a:t>  }</a:t>
            </a:r>
          </a:p>
          <a:p>
            <a:r>
              <a:rPr lang="en-US" sz="2800" noProof="0" dirty="0"/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656012" y="1879834"/>
            <a:ext cx="8323638" cy="367192"/>
          </a:xfrm>
          <a:prstGeom prst="wedgeRoundRectCallout">
            <a:avLst>
              <a:gd name="adj1" fmla="val -55351"/>
              <a:gd name="adj2" fmla="val -390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 smtClean="0">
                <a:solidFill>
                  <a:schemeClr val="tx1"/>
                </a:solidFill>
              </a:rPr>
              <a:t>За затваряне на потока и освобождаване на буферите накрая</a:t>
            </a:r>
            <a:endParaRPr 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Прочетете вашия </a:t>
            </a:r>
            <a:r>
              <a:rPr lang="en-US" noProof="1" smtClean="0"/>
              <a:t>Program.cs</a:t>
            </a:r>
            <a:r>
              <a:rPr lang="en-US" dirty="0" smtClean="0"/>
              <a:t> </a:t>
            </a:r>
            <a:r>
              <a:rPr lang="bg-BG" dirty="0" smtClean="0"/>
              <a:t>файл</a:t>
            </a:r>
            <a:r>
              <a:rPr lang="en-US" dirty="0" smtClean="0"/>
              <a:t> </a:t>
            </a:r>
            <a:endParaRPr lang="en-US" dirty="0"/>
          </a:p>
          <a:p>
            <a:r>
              <a:rPr lang="bg-BG" dirty="0" smtClean="0"/>
              <a:t>Обърнете </a:t>
            </a:r>
            <a:r>
              <a:rPr lang="bg-BG" dirty="0" err="1" smtClean="0"/>
              <a:t>наобратно</a:t>
            </a:r>
            <a:r>
              <a:rPr lang="bg-BG" dirty="0" smtClean="0"/>
              <a:t> всеки негов ред</a:t>
            </a:r>
            <a:endParaRPr lang="en-US" dirty="0"/>
          </a:p>
          <a:p>
            <a:r>
              <a:rPr lang="bg-BG" dirty="0" smtClean="0"/>
              <a:t>Запишете резултата в</a:t>
            </a:r>
            <a:r>
              <a:rPr lang="en-US" dirty="0" smtClean="0"/>
              <a:t> </a:t>
            </a:r>
            <a:r>
              <a:rPr lang="en-US" dirty="0"/>
              <a:t>reversed.txt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Запис във файл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15777" y="3849542"/>
            <a:ext cx="10744436" cy="1941658"/>
            <a:chOff x="227787" y="4202256"/>
            <a:chExt cx="11222832" cy="1941658"/>
          </a:xfrm>
        </p:grpSpPr>
        <p:sp>
          <p:nvSpPr>
            <p:cNvPr id="17" name="Arrow: Right 16"/>
            <p:cNvSpPr/>
            <p:nvPr/>
          </p:nvSpPr>
          <p:spPr>
            <a:xfrm>
              <a:off x="5496303" y="4848514"/>
              <a:ext cx="685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227787" y="4202256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800" dirty="0"/>
                <a:t>using System.IO;</a:t>
              </a:r>
            </a:p>
            <a:p>
              <a:endParaRPr lang="en-US" sz="2800" dirty="0"/>
            </a:p>
            <a:p>
              <a:r>
                <a:rPr lang="en-US" sz="2800" dirty="0"/>
                <a:t>class Program</a:t>
              </a:r>
            </a:p>
            <a:p>
              <a:r>
                <a:rPr lang="en-US" sz="2800" dirty="0"/>
                <a:t>{</a:t>
              </a:r>
              <a:endParaRPr lang="bg-BG" sz="3200" b="0" dirty="0">
                <a:effectLst/>
              </a:endParaRP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6562241" y="4202256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noProof="0" dirty="0">
                  <a:effectLst/>
                </a:rPr>
                <a:t>;</a:t>
              </a:r>
              <a:r>
                <a:rPr lang="en-GB" sz="2800" dirty="0" err="1">
                  <a:effectLst/>
                </a:rPr>
                <a:t>OI.metsyS</a:t>
              </a:r>
              <a:r>
                <a:rPr lang="en-GB" sz="2800" noProof="0" dirty="0">
                  <a:effectLst/>
                </a:rPr>
                <a:t> </a:t>
              </a:r>
              <a:r>
                <a:rPr lang="en-GB" sz="2800" dirty="0" err="1">
                  <a:effectLst/>
                </a:rPr>
                <a:t>gnisu</a:t>
              </a:r>
              <a:endParaRPr lang="en-GB" sz="2800" dirty="0">
                <a:effectLst/>
              </a:endParaRPr>
            </a:p>
            <a:p>
              <a:pPr fontAlgn="t"/>
              <a:endParaRPr lang="en-GB" sz="2800" noProof="0" dirty="0">
                <a:effectLst/>
              </a:endParaRPr>
            </a:p>
            <a:p>
              <a:pPr fontAlgn="t"/>
              <a:r>
                <a:rPr lang="en-GB" sz="2800" dirty="0">
                  <a:effectLst/>
                </a:rPr>
                <a:t>margorP</a:t>
              </a:r>
              <a:r>
                <a:rPr lang="en-GB" sz="2800" noProof="0" dirty="0">
                  <a:effectLst/>
                </a:rPr>
                <a:t> </a:t>
              </a:r>
              <a:r>
                <a:rPr lang="en-GB" sz="2800" dirty="0" err="1">
                  <a:effectLst/>
                </a:rPr>
                <a:t>ssalc</a:t>
              </a:r>
              <a:endParaRPr lang="en-GB" sz="2800" dirty="0">
                <a:effectLst/>
              </a:endParaRPr>
            </a:p>
            <a:p>
              <a:pPr fontAlgn="t"/>
              <a:r>
                <a:rPr lang="en-GB" sz="2800" noProof="0" dirty="0">
                  <a:effectLst/>
                </a:rPr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88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944197" cy="1110780"/>
          </a:xfrm>
        </p:spPr>
        <p:txBody>
          <a:bodyPr>
            <a:normAutofit fontScale="90000"/>
          </a:bodyPr>
          <a:lstStyle/>
          <a:p>
            <a:r>
              <a:rPr lang="bg-BG" noProof="1"/>
              <a:t>З</a:t>
            </a:r>
            <a:r>
              <a:rPr lang="bg-BG" noProof="1" smtClean="0"/>
              <a:t>апис на текста на файл наобратно</a:t>
            </a:r>
            <a:r>
              <a:rPr lang="bg-BG" dirty="0"/>
              <a:t> - пример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142243"/>
            <a:ext cx="10591800" cy="52445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reader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StreamReader("../../Program.cs")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using (var writer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StreamWriter("../../reversed.txt")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string line = reader.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ReadLine()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while (line != null)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nn-NO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for (int i = line.Length - 1; i &gt;= 0; i--)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writer.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line[i]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writer.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WriteLine()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line = reader.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ReadLine()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4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11557</TotalTime>
  <Words>1578</Words>
  <Application>Microsoft Office PowerPoint</Application>
  <PresentationFormat>Custom</PresentationFormat>
  <Paragraphs>326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PowerPoint Presentation</vt:lpstr>
      <vt:lpstr>Съдържание</vt:lpstr>
      <vt:lpstr>Какво е поток?</vt:lpstr>
      <vt:lpstr>Поток - пример</vt:lpstr>
      <vt:lpstr>Reader и Writer класове</vt:lpstr>
      <vt:lpstr>Задача: Четене на файл</vt:lpstr>
      <vt:lpstr>Решение: Четене на файл</vt:lpstr>
      <vt:lpstr>Задача: Запис във файл</vt:lpstr>
      <vt:lpstr>Запис на текста на файл наобратно - пример</vt:lpstr>
      <vt:lpstr>Типове потоци в .NET</vt:lpstr>
      <vt:lpstr>Класът System.IO.Stream</vt:lpstr>
      <vt:lpstr>Методи на класа System.IO.Stream</vt:lpstr>
      <vt:lpstr>Методи на класа System.IO.Stream (2)</vt:lpstr>
      <vt:lpstr>Методи на класа System.IO.Stream (3)</vt:lpstr>
      <vt:lpstr>Класът FileStream</vt:lpstr>
      <vt:lpstr>Запис на текст във файл – пример</vt:lpstr>
      <vt:lpstr>Копиране на файл – пример</vt:lpstr>
      <vt:lpstr>Четене на низ в паметта – пример</vt:lpstr>
      <vt:lpstr>Прост уеб сървър – пример</vt:lpstr>
      <vt:lpstr>Класът BufferedStream</vt:lpstr>
      <vt:lpstr>Други потоци</vt:lpstr>
      <vt:lpstr>Обобщение</vt:lpstr>
      <vt:lpstr>Потоци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C#, programming, course, SoftUni, Software University</cp:keywords>
  <dc:description>Software University Foundation - http://softuni.org</dc:description>
  <cp:lastModifiedBy>Dani</cp:lastModifiedBy>
  <cp:revision>292</cp:revision>
  <dcterms:created xsi:type="dcterms:W3CDTF">2014-01-02T17:00:34Z</dcterms:created>
  <dcterms:modified xsi:type="dcterms:W3CDTF">2021-06-07T07:42:19Z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