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9"/>
  </p:notesMasterIdLst>
  <p:handoutMasterIdLst>
    <p:handoutMasterId r:id="rId30"/>
  </p:handoutMasterIdLst>
  <p:sldIdLst>
    <p:sldId id="291" r:id="rId2"/>
    <p:sldId id="292" r:id="rId3"/>
    <p:sldId id="294" r:id="rId4"/>
    <p:sldId id="494" r:id="rId5"/>
    <p:sldId id="296" r:id="rId6"/>
    <p:sldId id="297" r:id="rId7"/>
    <p:sldId id="299" r:id="rId8"/>
    <p:sldId id="302" r:id="rId9"/>
    <p:sldId id="301" r:id="rId10"/>
    <p:sldId id="303" r:id="rId11"/>
    <p:sldId id="304" r:id="rId12"/>
    <p:sldId id="305" r:id="rId13"/>
    <p:sldId id="307" r:id="rId14"/>
    <p:sldId id="306" r:id="rId15"/>
    <p:sldId id="308" r:id="rId16"/>
    <p:sldId id="309" r:id="rId17"/>
    <p:sldId id="310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504" r:id="rId27"/>
    <p:sldId id="50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Начало" id="{2431BBC9-9DF0-47BB-8993-7BC4BCCC54BF}">
          <p14:sldIdLst>
            <p14:sldId id="291"/>
            <p14:sldId id="292"/>
          </p14:sldIdLst>
        </p14:section>
        <p14:section name="Изключения" id="{88957331-35B6-457A-95F9-D914529C1691}">
          <p14:sldIdLst>
            <p14:sldId id="294"/>
            <p14:sldId id="494"/>
            <p14:sldId id="296"/>
            <p14:sldId id="297"/>
          </p14:sldIdLst>
        </p14:section>
        <p14:section name="Хващане на изключения" id="{C474931C-CA52-485D-B624-2299B17C7B28}">
          <p14:sldIdLst>
            <p14:sldId id="299"/>
            <p14:sldId id="302"/>
            <p14:sldId id="301"/>
            <p14:sldId id="303"/>
            <p14:sldId id="304"/>
            <p14:sldId id="305"/>
            <p14:sldId id="307"/>
            <p14:sldId id="306"/>
          </p14:sldIdLst>
        </p14:section>
        <p14:section name="Хвърляне на Exception" id="{54AA78EC-D11C-42EC-89A7-1EA4DD3C9B0C}">
          <p14:sldIdLst>
            <p14:sldId id="308"/>
            <p14:sldId id="309"/>
            <p14:sldId id="310"/>
            <p14:sldId id="312"/>
          </p14:sldIdLst>
        </p14:section>
        <p14:section name="Добра практика" id="{6DC66C89-6BED-43AD-8DAF-03FE0B9553DC}">
          <p14:sldIdLst>
            <p14:sldId id="313"/>
            <p14:sldId id="314"/>
            <p14:sldId id="315"/>
            <p14:sldId id="316"/>
            <p14:sldId id="317"/>
            <p14:sldId id="318"/>
          </p14:sldIdLst>
        </p14:section>
        <p14:section name="Обобщение" id="{548F05AD-CE39-432A-9004-4B48032C233A}">
          <p14:sldIdLst>
            <p14:sldId id="319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797" autoAdjust="0"/>
    <p:restoredTop sz="95241" autoAdjust="0"/>
  </p:normalViewPr>
  <p:slideViewPr>
    <p:cSldViewPr showGuides="1">
      <p:cViewPr varScale="1">
        <p:scale>
          <a:sx n="26" d="100"/>
          <a:sy n="26" d="100"/>
        </p:scale>
        <p:origin x="216" y="28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5.07.24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69F979-6036-4AC6-9658-94B8622CB9C6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55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1EC4C76E-63F8-BD39-C18E-4184E1ACE0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845789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F0BA62-3ACE-41F1-A92A-05FBE87679B7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CA8DDFC7-2964-60FD-C8E3-FD6F9CDD5AB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504066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3B673D52-E7D6-148D-1430-DC7A9370B68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680331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AE6E218B-141B-100F-6FAC-6BA7C0E4D95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999955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B02B8A6A-6AE9-CC4C-14FC-BE12B7680C5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98599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DDABA3-5382-48D1-94EC-1651B196C235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55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CE393D0F-F4C7-9BB6-AD38-77CF8497667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85067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5C244D-260F-4411-A724-694B843B705A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CEBB962B-BFBA-08E1-35B8-D921062005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33666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BDEC5F-A820-4C1A-AE57-56124B9DFBD3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64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49C0B643-D644-90FC-38CB-78E56D9158F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43491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6CEA00-236F-49E8-9320-6F1A3663A681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64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4E34F270-D904-BF4A-A8C6-29DAC4B379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76682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E8AFCF-28C4-49D0-B044-E430F0C2F2EB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8825F4FB-CF83-FF94-2A40-A3B495C7F4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52122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A4314D-9142-443D-9050-C21ABEC42780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56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23487EC0-5C27-972F-99CA-84EC7EAC537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09253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149E57-0798-442F-9EDF-19F617E03DDC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6670B1CA-B6B0-11E9-ECCD-618076F194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340350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DD92AE-254A-448F-B235-F9EFA2042F54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591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B9171E5D-A71B-6BD4-AA18-D575597D10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63038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BG-IT-Edu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2620A03-31A9-4562-A242-606C6E0A9C0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5859243"/>
            <a:ext cx="5248260" cy="341313"/>
          </a:xfrm>
        </p:spPr>
        <p:txBody>
          <a:bodyPr/>
          <a:lstStyle/>
          <a:p>
            <a:r>
              <a:rPr lang="bg-BG" sz="2400" dirty="0"/>
              <a:t>Софтуерни и хардуерни науки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97C783-9341-472A-8A98-F8A6ED1C4F9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0" y="5430435"/>
            <a:ext cx="5248260" cy="374236"/>
          </a:xfrm>
        </p:spPr>
        <p:txBody>
          <a:bodyPr>
            <a:normAutofit fontScale="77500" lnSpcReduction="20000"/>
          </a:bodyPr>
          <a:lstStyle/>
          <a:p>
            <a:r>
              <a:rPr lang="bg-BG" sz="2800" dirty="0">
                <a:solidFill>
                  <a:srgbClr val="234465"/>
                </a:solidFill>
              </a:rPr>
              <a:t>Курс "</a:t>
            </a:r>
            <a:r>
              <a:rPr lang="ru-RU" sz="2800" dirty="0">
                <a:solidFill>
                  <a:srgbClr val="234465"/>
                </a:solidFill>
              </a:rPr>
              <a:t>Структури от данни и алгоритми</a:t>
            </a:r>
            <a:r>
              <a:rPr lang="bg-BG" sz="2800" dirty="0">
                <a:solidFill>
                  <a:srgbClr val="234465"/>
                </a:solidFill>
              </a:rPr>
              <a:t>"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25C836-E808-4793-BF48-8291E986A5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53620" y="5859000"/>
            <a:ext cx="4751953" cy="341556"/>
          </a:xfrm>
        </p:spPr>
        <p:txBody>
          <a:bodyPr/>
          <a:lstStyle/>
          <a:p>
            <a:pPr marL="0" indent="0" algn="l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kern="1200">
                <a:solidFill>
                  <a:srgbClr val="1A334C"/>
                </a:solidFill>
                <a:effectLst/>
                <a:latin typeface="Calibri" panose="020F0502020204030204" pitchFamily="34" charset="0"/>
                <a:ea typeface="+mn-ea"/>
                <a:cs typeface="+mn-cs"/>
                <a:hlinkClick r:id="rId2"/>
              </a:rPr>
              <a:t>https://github.com/BG-IT-Edu</a:t>
            </a:r>
            <a:endParaRPr lang="bg-BG" sz="1800" dirty="0">
              <a:effectLst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A9EEED-C98E-4D08-8BC8-26B8B6BDF61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bg-BG" sz="2000" dirty="0">
                <a:solidFill>
                  <a:srgbClr val="234465"/>
                </a:solidFill>
              </a:rPr>
              <a:t>Проект "Отворено учебно съдържание по програмиране и ИТ", СофтУни Фондация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D8F2F6-C6FD-45C1-9A34-493A96B5F5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150" dirty="0">
                <a:cs typeface="Calibri"/>
              </a:rPr>
              <a:t>Хващане на </a:t>
            </a:r>
            <a:r>
              <a:rPr lang="bg-BG" sz="3150" dirty="0">
                <a:cs typeface="Calibri"/>
              </a:rPr>
              <a:t>грешки </a:t>
            </a:r>
            <a:r>
              <a:rPr lang="en-US" sz="3150" dirty="0">
                <a:cs typeface="Calibri"/>
              </a:rPr>
              <a:t>по време на програмат</a:t>
            </a:r>
            <a:r>
              <a:rPr lang="bg-BG" sz="3150" dirty="0">
                <a:cs typeface="Calibri"/>
              </a:rPr>
              <a:t>а</a:t>
            </a:r>
            <a:endParaRPr lang="en-US" sz="3150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9694CC-2C89-48B9-B825-F4BC36B7B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Autofit/>
          </a:bodyPr>
          <a:lstStyle/>
          <a:p>
            <a:r>
              <a:rPr lang="en-US" sz="4750" dirty="0">
                <a:cs typeface="Calibri"/>
              </a:rPr>
              <a:t>Хващане на </a:t>
            </a:r>
            <a:r>
              <a:rPr lang="bg-BG" sz="4750" dirty="0">
                <a:ea typeface="+mj-lt"/>
                <a:cs typeface="+mj-lt"/>
              </a:rPr>
              <a:t>грешки</a:t>
            </a:r>
            <a:r>
              <a:rPr lang="en-US" sz="4750" dirty="0">
                <a:ea typeface="+mj-lt"/>
                <a:cs typeface="+mj-lt"/>
              </a:rPr>
              <a:t> </a:t>
            </a:r>
            <a:endParaRPr lang="en-US" sz="4750" dirty="0">
              <a:cs typeface="Calibri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473" y="3412950"/>
            <a:ext cx="1050238" cy="1050238"/>
          </a:xfrm>
          <a:prstGeom prst="rect">
            <a:avLst/>
          </a:prstGeom>
        </p:spPr>
      </p:pic>
      <p:pic>
        <p:nvPicPr>
          <p:cNvPr id="1026" name="Picture 2" descr="Introduction to Programming with C# / Java Books » Chapter 12. Exception  Handling">
            <a:extLst>
              <a:ext uri="{FF2B5EF4-FFF2-40B4-BE49-F238E27FC236}">
                <a16:creationId xmlns:a16="http://schemas.microsoft.com/office/drawing/2014/main" id="{7996A7FB-6257-4703-B3E1-877C8DFCF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073" y="2304000"/>
            <a:ext cx="3916622" cy="286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1473" y="2320234"/>
            <a:ext cx="1038687" cy="10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5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Намерете грешките!</a:t>
            </a:r>
            <a:endParaRPr lang="bg-BG" sz="3950" dirty="0"/>
          </a:p>
        </p:txBody>
      </p:sp>
      <p:sp>
        <p:nvSpPr>
          <p:cNvPr id="556035" name="Rectangle 3"/>
          <p:cNvSpPr>
            <a:spLocks noChangeArrowheads="1"/>
          </p:cNvSpPr>
          <p:nvPr/>
        </p:nvSpPr>
        <p:spPr bwMode="auto">
          <a:xfrm>
            <a:off x="611029" y="1299491"/>
            <a:ext cx="10741402" cy="52522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string str = Console.ReadLine();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try {</a:t>
            </a:r>
            <a:endParaRPr lang="bg-BG" sz="2396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Int32.Parse(str);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bg-BG" sz="2396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catch (</a:t>
            </a:r>
            <a:r>
              <a:rPr lang="en-US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Exception</a:t>
            </a:r>
            <a:r>
              <a:rPr lang="en-US" sz="2396" b="1" noProof="1">
                <a:latin typeface="Consolas" pitchFamily="49" charset="0"/>
                <a:cs typeface="Consolas" pitchFamily="49" charset="0"/>
              </a:rPr>
              <a:t>) {</a:t>
            </a:r>
            <a:endParaRPr lang="bg-BG" sz="2396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Console.WriteLine("Cannot parse the number!");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bg-BG" sz="2396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catch (</a:t>
            </a:r>
            <a:r>
              <a:rPr lang="en-US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FormatException</a:t>
            </a:r>
            <a:r>
              <a:rPr lang="en-US" sz="2396" b="1" noProof="1">
                <a:latin typeface="Consolas" pitchFamily="49" charset="0"/>
                <a:cs typeface="Consolas" pitchFamily="49" charset="0"/>
              </a:rPr>
              <a:t>) {</a:t>
            </a:r>
            <a:endParaRPr lang="bg-BG" sz="2396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Console.WriteLine("Invalid integer number!");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bg-BG" sz="2396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catch (</a:t>
            </a:r>
            <a:r>
              <a:rPr lang="en-US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OverflowException</a:t>
            </a:r>
            <a:r>
              <a:rPr lang="en-US" sz="2396" b="1" noProof="1">
                <a:latin typeface="Consolas" pitchFamily="49" charset="0"/>
                <a:cs typeface="Consolas" pitchFamily="49" charset="0"/>
              </a:rPr>
              <a:t>) {</a:t>
            </a:r>
            <a:endParaRPr lang="bg-BG" sz="2396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Console.WriteLine("The number is too big to fit in Int32!");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bg-BG" sz="2396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A9B762B8-3ED2-42D0-8B8A-CE785F8DD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9138" y="2362479"/>
            <a:ext cx="2490854" cy="809425"/>
          </a:xfrm>
          <a:prstGeom prst="wedgeRoundRectCallout">
            <a:avLst>
              <a:gd name="adj1" fmla="val -64155"/>
              <a:gd name="adj2" fmla="val 418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50" b="1" noProof="1">
                <a:solidFill>
                  <a:srgbClr val="FFFFFF"/>
                </a:solidFill>
              </a:rPr>
              <a:t>Трябва да бъде последна</a:t>
            </a:r>
            <a:endParaRPr lang="bg-BG" dirty="0"/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BD7EA731-9564-44C7-A7ED-C43EA9FC6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0737" y="3730245"/>
            <a:ext cx="5130264" cy="609557"/>
          </a:xfrm>
          <a:prstGeom prst="wedgeRoundRectCallout">
            <a:avLst>
              <a:gd name="adj1" fmla="val -57951"/>
              <a:gd name="adj2" fmla="val -649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50" b="1" noProof="1">
                <a:solidFill>
                  <a:srgbClr val="FFFFFF"/>
                </a:solidFill>
              </a:rPr>
              <a:t>Няма как да достигнем до този код</a:t>
            </a:r>
            <a:endParaRPr lang="bg-BG" dirty="0"/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E2428426-CC6A-4D72-BDC7-9C047C8E4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198" y="4836205"/>
            <a:ext cx="5130264" cy="609557"/>
          </a:xfrm>
          <a:prstGeom prst="wedgeRoundRectCallout">
            <a:avLst>
              <a:gd name="adj1" fmla="val -61842"/>
              <a:gd name="adj2" fmla="val -179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noProof="1">
                <a:solidFill>
                  <a:srgbClr val="FFFFFF"/>
                </a:solidFill>
              </a:rPr>
              <a:t>Няма как да достигнем до този код</a:t>
            </a:r>
            <a:endParaRPr lang="bg-BG" sz="2400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3C8CD08-7487-EB14-9D44-2090E6715B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9397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</a:pPr>
            <a:r>
              <a:rPr lang="en-US" sz="3600" dirty="0">
                <a:cs typeface="Calibri"/>
              </a:rPr>
              <a:t>За да хванем 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всички грешки</a:t>
            </a:r>
            <a:r>
              <a:rPr lang="bg-BG" sz="3600" dirty="0">
                <a:cs typeface="Calibri"/>
              </a:rPr>
              <a:t>,</a:t>
            </a:r>
            <a:r>
              <a:rPr lang="bg-BG" sz="36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600" dirty="0">
                <a:cs typeface="Calibri"/>
              </a:rPr>
              <a:t>може да </a:t>
            </a:r>
            <a:r>
              <a:rPr lang="en-US" sz="3600" dirty="0" err="1">
                <a:cs typeface="Calibri"/>
              </a:rPr>
              <a:t>използваме</a:t>
            </a:r>
            <a:r>
              <a:rPr lang="en-US" sz="3600" dirty="0">
                <a:cs typeface="Calibri"/>
              </a:rPr>
              <a:t> </a:t>
            </a:r>
            <a:r>
              <a:rPr lang="bg-BG" sz="3600" dirty="0">
                <a:cs typeface="Calibri"/>
              </a:rPr>
              <a:t>конструкцията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try-catch</a:t>
            </a:r>
            <a:r>
              <a:rPr lang="en-US" sz="3600" dirty="0">
                <a:cs typeface="Calibri"/>
              </a:rPr>
              <a:t>:</a:t>
            </a: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Хващане на всички </a:t>
            </a:r>
            <a:r>
              <a:rPr lang="bg-BG" sz="3950" dirty="0"/>
              <a:t>изключения</a:t>
            </a:r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291000" y="2529000"/>
            <a:ext cx="11717498" cy="37524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 anchor="t">
            <a:spAutoFit/>
          </a:bodyPr>
          <a:lstStyle/>
          <a:p>
            <a:pPr indent="-456565" defTabSz="1218072" latinLnBrk="1">
              <a:lnSpc>
                <a:spcPct val="105000"/>
              </a:lnSpc>
            </a:pPr>
            <a:r>
              <a:rPr lang="en-US" sz="2750" b="1" noProof="1">
                <a:latin typeface="Consolas"/>
                <a:cs typeface="Consolas" pitchFamily="49" charset="0"/>
              </a:rPr>
              <a:t>try</a:t>
            </a:r>
            <a:endParaRPr lang="bg-BG" sz="2750" dirty="0">
              <a:latin typeface="Consolas"/>
            </a:endParaRPr>
          </a:p>
          <a:p>
            <a:pPr indent="-456565" defTabSz="1218072" latinLnBrk="1">
              <a:lnSpc>
                <a:spcPct val="105000"/>
              </a:lnSpc>
            </a:pPr>
            <a:r>
              <a:rPr lang="en-US" sz="2750" b="1" noProof="1">
                <a:latin typeface="Consolas"/>
                <a:cs typeface="Consolas" pitchFamily="49" charset="0"/>
              </a:rPr>
              <a:t>{</a:t>
            </a:r>
          </a:p>
          <a:p>
            <a:pPr indent="-456565" defTabSz="1218072" latinLnBrk="1">
              <a:lnSpc>
                <a:spcPct val="105000"/>
              </a:lnSpc>
            </a:pPr>
            <a:r>
              <a:rPr lang="en-US" sz="2750" b="1" noProof="1">
                <a:latin typeface="Consolas"/>
                <a:cs typeface="Consolas" pitchFamily="49" charset="0"/>
              </a:rPr>
              <a:t>  </a:t>
            </a:r>
            <a:r>
              <a:rPr lang="en-US" sz="275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// Извършваме </a:t>
            </a:r>
            <a:r>
              <a:rPr lang="bg-BG" sz="275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операция</a:t>
            </a:r>
            <a:r>
              <a:rPr lang="en-US" sz="275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, която може да прич</a:t>
            </a:r>
            <a:r>
              <a:rPr lang="bg-BG" sz="275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и</a:t>
            </a:r>
            <a:r>
              <a:rPr lang="en-US" sz="275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ни </a:t>
            </a:r>
            <a:r>
              <a:rPr lang="bg-BG" sz="2750" b="1" i="1" noProof="1">
                <a:solidFill>
                  <a:schemeClr val="accent2"/>
                </a:solidFill>
                <a:latin typeface="Consolas"/>
                <a:ea typeface="+mn-lt"/>
                <a:cs typeface="+mn-lt"/>
              </a:rPr>
              <a:t>изключение</a:t>
            </a:r>
            <a:r>
              <a:rPr lang="en-US" sz="2750" b="1" noProof="1">
                <a:solidFill>
                  <a:schemeClr val="accent2"/>
                </a:solidFill>
                <a:latin typeface="Consolas"/>
                <a:ea typeface="+mn-lt"/>
                <a:cs typeface="+mn-lt"/>
              </a:rPr>
              <a:t> </a:t>
            </a:r>
            <a:endParaRPr lang="en-US" sz="2750" b="1" i="1" noProof="1">
              <a:solidFill>
                <a:schemeClr val="accent2"/>
              </a:solidFill>
              <a:latin typeface="Consolas"/>
              <a:ea typeface="+mn-lt"/>
              <a:cs typeface="+mn-lt"/>
            </a:endParaRPr>
          </a:p>
          <a:p>
            <a:pPr indent="-456565" defTabSz="1218072" latinLnBrk="1">
              <a:lnSpc>
                <a:spcPct val="105000"/>
              </a:lnSpc>
            </a:pPr>
            <a:r>
              <a:rPr lang="en-US" sz="2750" b="1" noProof="1">
                <a:latin typeface="Consolas"/>
                <a:cs typeface="Consolas" pitchFamily="49" charset="0"/>
              </a:rPr>
              <a:t>}</a:t>
            </a:r>
          </a:p>
          <a:p>
            <a:pPr indent="-456565" defTabSz="1218072" latinLnBrk="1">
              <a:lnSpc>
                <a:spcPct val="105000"/>
              </a:lnSpc>
            </a:pPr>
            <a:r>
              <a:rPr lang="en-US" sz="2750" b="1" noProof="1">
                <a:latin typeface="Consolas"/>
                <a:cs typeface="Consolas" pitchFamily="49" charset="0"/>
              </a:rPr>
              <a:t>catch</a:t>
            </a:r>
          </a:p>
          <a:p>
            <a:pPr indent="-456565" defTabSz="1218072" latinLnBrk="1">
              <a:lnSpc>
                <a:spcPct val="105000"/>
              </a:lnSpc>
            </a:pPr>
            <a:r>
              <a:rPr lang="en-US" sz="2750" b="1" noProof="1">
                <a:latin typeface="Consolas"/>
                <a:cs typeface="Consolas" pitchFamily="49" charset="0"/>
              </a:rPr>
              <a:t>{</a:t>
            </a:r>
          </a:p>
          <a:p>
            <a:pPr indent="-456565" defTabSz="1218072" latinLnBrk="1">
              <a:lnSpc>
                <a:spcPct val="105000"/>
              </a:lnSpc>
            </a:pPr>
            <a:r>
              <a:rPr lang="en-US" sz="275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  // Хващане на exception </a:t>
            </a:r>
          </a:p>
          <a:p>
            <a:pPr indent="-456565" defTabSz="1218072" latinLnBrk="1">
              <a:lnSpc>
                <a:spcPct val="105000"/>
              </a:lnSpc>
            </a:pPr>
            <a:r>
              <a:rPr lang="en-US" sz="2750" b="1" noProof="1">
                <a:latin typeface="Consolas"/>
                <a:cs typeface="Consolas" pitchFamily="49" charset="0"/>
              </a:rPr>
              <a:t>}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E967823-BA66-8158-1B15-FD6166C1E5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1843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Autofit/>
          </a:bodyPr>
          <a:lstStyle/>
          <a:p>
            <a:pPr marL="360045" indent="-360045"/>
            <a:r>
              <a:rPr lang="bg-BG" sz="3100" dirty="0">
                <a:cs typeface="Calibri"/>
              </a:rPr>
              <a:t>Конструкцията</a:t>
            </a:r>
            <a:r>
              <a:rPr lang="en-US" sz="3100" dirty="0">
                <a:cs typeface="Calibri"/>
              </a:rPr>
              <a:t> </a:t>
            </a:r>
            <a:r>
              <a:rPr lang="en-US" sz="3100" b="1" dirty="0">
                <a:solidFill>
                  <a:schemeClr val="bg1"/>
                </a:solidFill>
                <a:latin typeface="Consolas"/>
                <a:cs typeface="Calibri"/>
              </a:rPr>
              <a:t>try-catch-finally</a:t>
            </a:r>
            <a:r>
              <a:rPr lang="en-US" sz="3100" dirty="0">
                <a:cs typeface="Calibri"/>
              </a:rPr>
              <a:t> винаги изпълнява </a:t>
            </a:r>
            <a:r>
              <a:rPr lang="bg-BG" sz="3100" dirty="0">
                <a:cs typeface="Calibri"/>
              </a:rPr>
              <a:t>блока </a:t>
            </a:r>
            <a:r>
              <a:rPr lang="en-US" sz="3100" b="1" dirty="0">
                <a:solidFill>
                  <a:schemeClr val="bg1"/>
                </a:solidFill>
                <a:latin typeface="Consolas"/>
                <a:cs typeface="Calibri"/>
              </a:rPr>
              <a:t>finally</a:t>
            </a:r>
            <a:r>
              <a:rPr lang="en-US" sz="3100" dirty="0">
                <a:cs typeface="Calibri"/>
              </a:rPr>
              <a:t> (</a:t>
            </a:r>
            <a:r>
              <a:rPr lang="bg-BG" sz="3100" dirty="0">
                <a:cs typeface="Calibri"/>
              </a:rPr>
              <a:t>без значение дали има или няма грешка</a:t>
            </a:r>
            <a:r>
              <a:rPr lang="en-US" sz="3100" dirty="0">
                <a:cs typeface="Calibri"/>
              </a:rPr>
              <a:t>):</a:t>
            </a:r>
            <a:endParaRPr lang="en-US" sz="3100" dirty="0"/>
          </a:p>
          <a:p>
            <a:pPr marL="0" indent="0">
              <a:buNone/>
            </a:pPr>
            <a:endParaRPr lang="en-US" sz="3100" dirty="0">
              <a:cs typeface="Calibri"/>
            </a:endParaRPr>
          </a:p>
          <a:p>
            <a:pPr lvl="1" indent="-360045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sz="3100" dirty="0">
              <a:cs typeface="Calibri"/>
            </a:endParaRPr>
          </a:p>
          <a:p>
            <a:pPr lvl="1" indent="-360045">
              <a:lnSpc>
                <a:spcPct val="100000"/>
              </a:lnSpc>
              <a:buNone/>
            </a:pPr>
            <a:endParaRPr lang="en-US" sz="3100" dirty="0">
              <a:cs typeface="Calibri"/>
            </a:endParaRPr>
          </a:p>
          <a:p>
            <a:pPr marL="360045" indent="-360045"/>
            <a:endParaRPr lang="en-US" sz="3100" dirty="0">
              <a:cs typeface="Calibri"/>
            </a:endParaRPr>
          </a:p>
          <a:p>
            <a:pPr marL="360045" indent="-360045"/>
            <a:endParaRPr lang="en-US" sz="3100" dirty="0">
              <a:cs typeface="Calibri"/>
            </a:endParaRPr>
          </a:p>
          <a:p>
            <a:pPr marL="360045" indent="-360045"/>
            <a:endParaRPr lang="bg-BG" sz="3100" dirty="0">
              <a:cs typeface="Calibri"/>
            </a:endParaRPr>
          </a:p>
          <a:p>
            <a:pPr marL="360045" indent="-360045">
              <a:spcBef>
                <a:spcPts val="300"/>
              </a:spcBef>
            </a:pPr>
            <a:r>
              <a:rPr lang="en-US" sz="3100" dirty="0">
                <a:cs typeface="Calibri"/>
              </a:rPr>
              <a:t>Използва се за </a:t>
            </a:r>
            <a:r>
              <a:rPr lang="en-US" sz="3100" b="1" dirty="0">
                <a:solidFill>
                  <a:schemeClr val="bg1"/>
                </a:solidFill>
                <a:cs typeface="Calibri"/>
              </a:rPr>
              <a:t>по-чист код</a:t>
            </a:r>
            <a:r>
              <a:rPr lang="en-US" sz="3100" dirty="0">
                <a:cs typeface="Calibri"/>
              </a:rPr>
              <a:t> </a:t>
            </a:r>
            <a:r>
              <a:rPr lang="bg-BG" sz="3100" dirty="0">
                <a:cs typeface="Calibri"/>
              </a:rPr>
              <a:t>и </a:t>
            </a:r>
            <a:r>
              <a:rPr lang="en-US" sz="3100" dirty="0">
                <a:cs typeface="Calibri"/>
              </a:rPr>
              <a:t>освобождаване на ресурси</a:t>
            </a:r>
          </a:p>
        </p:txBody>
      </p:sp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/>
              <a:t>Конструкцията </a:t>
            </a:r>
            <a:r>
              <a:rPr lang="en-US" sz="4000"/>
              <a:t>Try-finally </a:t>
            </a:r>
            <a:endParaRPr lang="bg-BG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44100" name="Rectangle 4"/>
          <p:cNvSpPr>
            <a:spLocks noChangeArrowheads="1"/>
          </p:cNvSpPr>
          <p:nvPr/>
        </p:nvSpPr>
        <p:spPr bwMode="auto">
          <a:xfrm>
            <a:off x="673200" y="2349000"/>
            <a:ext cx="10845599" cy="36904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 anchor="t">
            <a:spAutoFit/>
          </a:bodyPr>
          <a:lstStyle/>
          <a:p>
            <a:pPr indent="-456565" defTabSz="1218072" latinLnBrk="1">
              <a:lnSpc>
                <a:spcPct val="105000"/>
              </a:lnSpc>
            </a:pPr>
            <a:r>
              <a:rPr lang="en-US" sz="2400" b="1" noProof="1">
                <a:latin typeface="Consolas"/>
                <a:cs typeface="Consolas" pitchFamily="49" charset="0"/>
              </a:rPr>
              <a:t>try {</a:t>
            </a:r>
            <a:endParaRPr lang="bg-BG" sz="2400" dirty="0">
              <a:latin typeface="Consolas"/>
            </a:endParaRPr>
          </a:p>
          <a:p>
            <a:pPr indent="-456565" defTabSz="1218072" latinLnBrk="1">
              <a:lnSpc>
                <a:spcPct val="105000"/>
              </a:lnSpc>
            </a:pPr>
            <a:r>
              <a:rPr lang="en-US" sz="240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  // Извършваме </a:t>
            </a:r>
            <a:r>
              <a:rPr lang="bg-BG" sz="240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операция</a:t>
            </a:r>
            <a:r>
              <a:rPr lang="en-US" sz="240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, която може да прич</a:t>
            </a:r>
            <a:r>
              <a:rPr lang="bg-BG" sz="240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и</a:t>
            </a:r>
            <a:r>
              <a:rPr lang="en-US" sz="240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ни </a:t>
            </a:r>
            <a:r>
              <a:rPr lang="bg-BG" sz="240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изключение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indent="-456565" defTabSz="1218072" latinLnBrk="1">
              <a:lnSpc>
                <a:spcPct val="105000"/>
              </a:lnSpc>
            </a:pPr>
            <a:r>
              <a:rPr lang="en-US" sz="2400" b="1" noProof="1">
                <a:latin typeface="Consolas"/>
                <a:cs typeface="Consolas" pitchFamily="49" charset="0"/>
              </a:rPr>
              <a:t>}</a:t>
            </a:r>
            <a:endParaRPr lang="bg-BG" sz="2400" b="1" noProof="1">
              <a:latin typeface="Consolas"/>
              <a:cs typeface="Consolas" pitchFamily="49" charset="0"/>
            </a:endParaRPr>
          </a:p>
          <a:p>
            <a:pPr indent="-456565" defTabSz="1218072" latinLnBrk="1">
              <a:lnSpc>
                <a:spcPct val="105000"/>
              </a:lnSpc>
            </a:pPr>
            <a:r>
              <a:rPr lang="en-US" sz="2400" b="1" noProof="1">
                <a:latin typeface="Consolas"/>
                <a:cs typeface="Consolas" pitchFamily="49" charset="0"/>
              </a:rPr>
              <a:t>catch {</a:t>
            </a:r>
          </a:p>
          <a:p>
            <a:pPr indent="-456565" defTabSz="1218072" latinLnBrk="1">
              <a:lnSpc>
                <a:spcPct val="105000"/>
              </a:lnSpc>
            </a:pPr>
            <a:r>
              <a:rPr lang="en-US" sz="240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 // </a:t>
            </a:r>
            <a:r>
              <a:rPr lang="bg-BG" sz="240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Реагираме в случай на изключение</a:t>
            </a:r>
            <a:endParaRPr lang="en-US" sz="2400" b="1" noProof="1">
              <a:latin typeface="Consolas"/>
              <a:cs typeface="Consolas" pitchFamily="49" charset="0"/>
            </a:endParaRPr>
          </a:p>
          <a:p>
            <a:pPr indent="-456565" defTabSz="1218072" latinLnBrk="1">
              <a:lnSpc>
                <a:spcPct val="105000"/>
              </a:lnSpc>
            </a:pPr>
            <a:r>
              <a:rPr lang="en-US" sz="2400" b="1" noProof="1">
                <a:latin typeface="Consolas"/>
                <a:cs typeface="Consolas" pitchFamily="49" charset="0"/>
              </a:rPr>
              <a:t>}</a:t>
            </a:r>
          </a:p>
          <a:p>
            <a:pPr indent="-456565" defTabSz="1218072" latinLnBrk="1"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finally </a:t>
            </a:r>
            <a:r>
              <a:rPr lang="en-US" sz="2400" b="1" noProof="1">
                <a:latin typeface="Consolas"/>
                <a:cs typeface="Consolas" pitchFamily="49" charset="0"/>
              </a:rPr>
              <a:t>{</a:t>
            </a:r>
          </a:p>
          <a:p>
            <a:pPr indent="-456565" defTabSz="1218072" latinLnBrk="1">
              <a:lnSpc>
                <a:spcPct val="105000"/>
              </a:lnSpc>
            </a:pPr>
            <a:r>
              <a:rPr lang="en-US" sz="2400" noProof="1">
                <a:latin typeface="Consolas"/>
                <a:cs typeface="Consolas" pitchFamily="49" charset="0"/>
              </a:rPr>
              <a:t>  </a:t>
            </a:r>
            <a:r>
              <a:rPr lang="en-US" sz="240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// </a:t>
            </a:r>
            <a:r>
              <a:rPr lang="bg-BG" sz="240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Б</a:t>
            </a:r>
            <a:r>
              <a:rPr lang="en-US" sz="240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локът винаги ще се изпълни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indent="-456565" defTabSz="1218072" latinLnBrk="1">
              <a:lnSpc>
                <a:spcPct val="105000"/>
              </a:lnSpc>
            </a:pPr>
            <a:r>
              <a:rPr lang="en-US" sz="2400" b="1" noProof="1">
                <a:latin typeface="Consolas"/>
                <a:cs typeface="Consolas" pitchFamily="49" charset="0"/>
              </a:rPr>
              <a:t>}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0FCB9A75-CF30-3718-A394-F520EDAAB8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357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10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7C37A23-52F0-47B8-B324-BA42E207C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 dirty="0"/>
              <a:t>Как</a:t>
            </a:r>
            <a:r>
              <a:rPr lang="en-US" sz="3950" dirty="0"/>
              <a:t> </a:t>
            </a:r>
            <a:r>
              <a:rPr lang="bg-BG" sz="3950" dirty="0"/>
              <a:t>работят</a:t>
            </a:r>
            <a:r>
              <a:rPr lang="en-US" sz="3950" dirty="0"/>
              <a:t> </a:t>
            </a:r>
            <a:r>
              <a:rPr lang="bg-BG" sz="3950" dirty="0"/>
              <a:t>изключенията</a:t>
            </a:r>
            <a:r>
              <a:rPr lang="en-US" sz="3950" dirty="0"/>
              <a:t>?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169BC9C-1637-4C90-B722-9D988D36E86B}"/>
              </a:ext>
            </a:extLst>
          </p:cNvPr>
          <p:cNvSpPr/>
          <p:nvPr/>
        </p:nvSpPr>
        <p:spPr bwMode="auto">
          <a:xfrm>
            <a:off x="1698719" y="2194899"/>
            <a:ext cx="1980684" cy="685621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7BD5F5F-D787-44BA-B44A-1656C6477033}"/>
              </a:ext>
            </a:extLst>
          </p:cNvPr>
          <p:cNvSpPr/>
          <p:nvPr/>
        </p:nvSpPr>
        <p:spPr bwMode="auto">
          <a:xfrm>
            <a:off x="6021080" y="1989000"/>
            <a:ext cx="4349920" cy="1087606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50" b="1" dirty="0">
                <a:solidFill>
                  <a:srgbClr val="FFFFFF"/>
                </a:solidFill>
                <a:cs typeface="Calibri"/>
              </a:rPr>
              <a:t>Изпълнява код</a:t>
            </a:r>
            <a:r>
              <a:rPr lang="bg-BG" sz="2750" b="1" dirty="0">
                <a:solidFill>
                  <a:srgbClr val="FFFFFF"/>
                </a:solidFill>
                <a:cs typeface="Calibri"/>
              </a:rPr>
              <a:t>, с който се тества част от програмата</a:t>
            </a:r>
            <a:endParaRPr lang="en-US" sz="2750" b="1" dirty="0">
              <a:solidFill>
                <a:srgbClr val="FFFFFF"/>
              </a:solidFill>
              <a:cs typeface="Calibri"/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A8E150FF-7AB0-4A5B-A16E-42547CD4E503}"/>
              </a:ext>
            </a:extLst>
          </p:cNvPr>
          <p:cNvSpPr/>
          <p:nvPr/>
        </p:nvSpPr>
        <p:spPr>
          <a:xfrm>
            <a:off x="4753580" y="2141158"/>
            <a:ext cx="380901" cy="837982"/>
          </a:xfrm>
          <a:prstGeom prst="leftBrace">
            <a:avLst/>
          </a:prstGeom>
          <a:ln w="857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0854B51-A589-46F9-B3FE-7F4BE768E141}"/>
              </a:ext>
            </a:extLst>
          </p:cNvPr>
          <p:cNvSpPr/>
          <p:nvPr/>
        </p:nvSpPr>
        <p:spPr bwMode="auto">
          <a:xfrm>
            <a:off x="1698719" y="3534492"/>
            <a:ext cx="1980684" cy="685621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023E5AE-A144-462D-BAFB-989C2EEDE05F}"/>
              </a:ext>
            </a:extLst>
          </p:cNvPr>
          <p:cNvSpPr/>
          <p:nvPr/>
        </p:nvSpPr>
        <p:spPr bwMode="auto">
          <a:xfrm>
            <a:off x="6021080" y="3333499"/>
            <a:ext cx="4349920" cy="1087607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50" b="1" dirty="0">
                <a:solidFill>
                  <a:srgbClr val="FFFFFF"/>
                </a:solidFill>
              </a:rPr>
              <a:t>Изпънява определен код,</a:t>
            </a:r>
            <a:r>
              <a:rPr lang="bg-BG" sz="2750" b="1" dirty="0">
                <a:solidFill>
                  <a:srgbClr val="FFFFFF"/>
                </a:solidFill>
              </a:rPr>
              <a:t> </a:t>
            </a:r>
            <a:r>
              <a:rPr lang="en-US" sz="2750" b="1" dirty="0">
                <a:solidFill>
                  <a:srgbClr val="FFFFFF"/>
                </a:solidFill>
              </a:rPr>
              <a:t>ако има </a:t>
            </a:r>
            <a:r>
              <a:rPr lang="bg-BG" sz="2750" b="1" dirty="0">
                <a:solidFill>
                  <a:srgbClr val="FFFFFF"/>
                </a:solidFill>
              </a:rPr>
              <a:t>изключение</a:t>
            </a:r>
            <a:endParaRPr lang="en-US" sz="2750" b="1" dirty="0">
              <a:solidFill>
                <a:srgbClr val="FFFFFF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6D56FFA-6D42-4E57-9AF1-A792852E071E}"/>
              </a:ext>
            </a:extLst>
          </p:cNvPr>
          <p:cNvSpPr/>
          <p:nvPr/>
        </p:nvSpPr>
        <p:spPr bwMode="auto">
          <a:xfrm>
            <a:off x="1698719" y="4995540"/>
            <a:ext cx="1980684" cy="685621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finally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3CF82C2-396E-439A-9E3D-BCA338504CCE}"/>
              </a:ext>
            </a:extLst>
          </p:cNvPr>
          <p:cNvSpPr/>
          <p:nvPr/>
        </p:nvSpPr>
        <p:spPr bwMode="auto">
          <a:xfrm>
            <a:off x="6021079" y="4794547"/>
            <a:ext cx="4258832" cy="1087607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50" b="1" dirty="0">
                <a:solidFill>
                  <a:srgbClr val="FFFFFF"/>
                </a:solidFill>
              </a:rPr>
              <a:t>Изпълнява код след проверката</a:t>
            </a:r>
            <a:endParaRPr lang="bg-BG" dirty="0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EDF56447-7D9F-48E7-8818-EAD9946C6951}"/>
              </a:ext>
            </a:extLst>
          </p:cNvPr>
          <p:cNvSpPr/>
          <p:nvPr/>
        </p:nvSpPr>
        <p:spPr>
          <a:xfrm>
            <a:off x="4753580" y="3458310"/>
            <a:ext cx="380901" cy="837982"/>
          </a:xfrm>
          <a:prstGeom prst="leftBrace">
            <a:avLst/>
          </a:prstGeom>
          <a:ln w="857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8A496470-A997-4DF3-B1E1-BC8610878B45}"/>
              </a:ext>
            </a:extLst>
          </p:cNvPr>
          <p:cNvSpPr/>
          <p:nvPr/>
        </p:nvSpPr>
        <p:spPr>
          <a:xfrm>
            <a:off x="4756080" y="4919359"/>
            <a:ext cx="380901" cy="837982"/>
          </a:xfrm>
          <a:prstGeom prst="leftBrace">
            <a:avLst/>
          </a:prstGeom>
          <a:ln w="857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1D80D23-B3D6-972B-D601-1FDB597DAC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7911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Try-catch-finally</a:t>
            </a:r>
            <a:r>
              <a:rPr lang="en-US" sz="4000" dirty="0">
                <a:cs typeface="Consolas" pitchFamily="49" charset="0"/>
              </a:rPr>
              <a:t> – Пример</a:t>
            </a:r>
            <a:endParaRPr lang="bg-BG" sz="4000" dirty="0"/>
          </a:p>
        </p:txBody>
      </p:sp>
      <p:sp>
        <p:nvSpPr>
          <p:cNvPr id="646147" name="Rectangle 3"/>
          <p:cNvSpPr>
            <a:spLocks noChangeArrowheads="1"/>
          </p:cNvSpPr>
          <p:nvPr/>
        </p:nvSpPr>
        <p:spPr bwMode="auto">
          <a:xfrm>
            <a:off x="584209" y="1359000"/>
            <a:ext cx="11023581" cy="47183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 anchor="t">
            <a:spAutoFit/>
          </a:bodyPr>
          <a:lstStyle/>
          <a:p>
            <a:pPr indent="-456565" defTabSz="1218072" latinLnBrk="1">
              <a:lnSpc>
                <a:spcPct val="105000"/>
              </a:lnSpc>
            </a:pPr>
            <a:r>
              <a:rPr lang="en-US" sz="2150" b="1" noProof="1">
                <a:latin typeface="Consolas"/>
                <a:cs typeface="Consolas" pitchFamily="49" charset="0"/>
              </a:rPr>
              <a:t>static void TestTryFinally() {</a:t>
            </a:r>
            <a:endParaRPr lang="bg-BG" sz="2150" dirty="0">
              <a:latin typeface="Consolas"/>
            </a:endParaRPr>
          </a:p>
          <a:p>
            <a:pPr indent="-456565" defTabSz="1218072" latinLnBrk="1">
              <a:lnSpc>
                <a:spcPct val="105000"/>
              </a:lnSpc>
            </a:pPr>
            <a:r>
              <a:rPr lang="en-US" sz="2150" b="1" noProof="1">
                <a:latin typeface="Consolas"/>
                <a:cs typeface="Consolas" pitchFamily="49" charset="0"/>
              </a:rPr>
              <a:t>  Console.WriteLine("Code executed before try-finally.");</a:t>
            </a:r>
          </a:p>
          <a:p>
            <a:pPr indent="-456565" defTabSz="1218072" latinLnBrk="1">
              <a:lnSpc>
                <a:spcPct val="105000"/>
              </a:lnSpc>
            </a:pPr>
            <a:r>
              <a:rPr lang="en-US" sz="2150" b="1" noProof="1">
                <a:latin typeface="Consolas"/>
                <a:cs typeface="Consolas" pitchFamily="49" charset="0"/>
              </a:rPr>
              <a:t>  try {</a:t>
            </a:r>
          </a:p>
          <a:p>
            <a:pPr indent="-456565" defTabSz="1218072" latinLnBrk="1">
              <a:lnSpc>
                <a:spcPct val="105000"/>
              </a:lnSpc>
            </a:pPr>
            <a:r>
              <a:rPr lang="en-US" sz="2150" b="1" noProof="1">
                <a:latin typeface="Consolas"/>
                <a:cs typeface="Consolas" pitchFamily="49" charset="0"/>
              </a:rPr>
              <a:t>    string str = Console.ReadLine();</a:t>
            </a:r>
          </a:p>
          <a:p>
            <a:pPr indent="-456565" defTabSz="1218072" latinLnBrk="1">
              <a:lnSpc>
                <a:spcPct val="105000"/>
              </a:lnSpc>
            </a:pPr>
            <a:r>
              <a:rPr lang="en-US" sz="2150" b="1" noProof="1">
                <a:latin typeface="Consolas"/>
                <a:cs typeface="Consolas" pitchFamily="49" charset="0"/>
              </a:rPr>
              <a:t>    int.Parse(str);</a:t>
            </a:r>
          </a:p>
          <a:p>
            <a:pPr indent="-456565" defTabSz="1218072" latinLnBrk="1">
              <a:lnSpc>
                <a:spcPct val="105000"/>
              </a:lnSpc>
            </a:pPr>
            <a:r>
              <a:rPr lang="en-US" sz="2150" b="1" noProof="1">
                <a:latin typeface="Consolas"/>
                <a:cs typeface="Consolas" pitchFamily="49" charset="0"/>
              </a:rPr>
              <a:t>    Console.WriteLine("Parsing was successful.");</a:t>
            </a:r>
          </a:p>
          <a:p>
            <a:pPr indent="-456565" defTabSz="1218072" latinLnBrk="1">
              <a:lnSpc>
                <a:spcPct val="105000"/>
              </a:lnSpc>
            </a:pPr>
            <a:r>
              <a:rPr lang="en-US" sz="2150" b="1" noProof="1">
                <a:latin typeface="Consolas"/>
                <a:cs typeface="Consolas" pitchFamily="49" charset="0"/>
              </a:rPr>
              <a:t> </a:t>
            </a:r>
            <a:r>
              <a:rPr lang="en-US" sz="2150" b="1" noProof="1">
                <a:solidFill>
                  <a:srgbClr val="234465"/>
                </a:solidFill>
                <a:latin typeface="Consolas"/>
                <a:cs typeface="Consolas" pitchFamily="49" charset="0"/>
              </a:rPr>
              <a:t>  </a:t>
            </a:r>
            <a:r>
              <a:rPr lang="en-US" sz="2150" b="1" noProof="1">
                <a:latin typeface="Consolas"/>
                <a:cs typeface="Consolas" pitchFamily="49" charset="0"/>
              </a:rPr>
              <a:t> </a:t>
            </a:r>
            <a:r>
              <a:rPr lang="en-US" sz="21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return</a:t>
            </a:r>
            <a:r>
              <a:rPr lang="en-US" sz="2150" b="1" noProof="1">
                <a:latin typeface="Consolas"/>
                <a:cs typeface="Consolas" pitchFamily="49" charset="0"/>
              </a:rPr>
              <a:t>; </a:t>
            </a:r>
            <a:endParaRPr lang="en-US" sz="215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indent="-456565" defTabSz="1218072" latinLnBrk="1">
              <a:lnSpc>
                <a:spcPct val="105000"/>
              </a:lnSpc>
            </a:pPr>
            <a:r>
              <a:rPr lang="en-US" sz="215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  </a:t>
            </a:r>
            <a:r>
              <a:rPr lang="en-US" sz="2150" b="1" noProof="1">
                <a:latin typeface="Consolas"/>
                <a:cs typeface="Consolas" pitchFamily="49" charset="0"/>
              </a:rPr>
              <a:t>} catch (FormatException) {</a:t>
            </a:r>
          </a:p>
          <a:p>
            <a:pPr indent="-456565" defTabSz="1218072" latinLnBrk="1">
              <a:lnSpc>
                <a:spcPct val="105000"/>
              </a:lnSpc>
            </a:pPr>
            <a:r>
              <a:rPr lang="en-US" sz="2150" b="1" noProof="1">
                <a:latin typeface="Consolas"/>
                <a:cs typeface="Consolas" pitchFamily="49" charset="0"/>
              </a:rPr>
              <a:t>    Console.WriteLine("Parsing failed!");</a:t>
            </a:r>
          </a:p>
          <a:p>
            <a:pPr indent="-456565" defTabSz="1218072" latinLnBrk="1">
              <a:lnSpc>
                <a:spcPct val="105000"/>
              </a:lnSpc>
            </a:pPr>
            <a:r>
              <a:rPr lang="en-US" sz="2150" b="1" noProof="1">
                <a:latin typeface="Consolas"/>
                <a:cs typeface="Consolas" pitchFamily="49" charset="0"/>
              </a:rPr>
              <a:t>  } finally {</a:t>
            </a:r>
          </a:p>
          <a:p>
            <a:pPr indent="-456565" defTabSz="1218072" latinLnBrk="1">
              <a:lnSpc>
                <a:spcPct val="105000"/>
              </a:lnSpc>
            </a:pPr>
            <a:r>
              <a:rPr lang="en-US" sz="2150" b="1" noProof="1">
                <a:latin typeface="Consolas"/>
                <a:cs typeface="Consolas" pitchFamily="49" charset="0"/>
              </a:rPr>
              <a:t>    Console.WriteLine("This cleanup code is always executed.");</a:t>
            </a:r>
          </a:p>
          <a:p>
            <a:pPr indent="-456565" defTabSz="1218072" latinLnBrk="1">
              <a:lnSpc>
                <a:spcPct val="105000"/>
              </a:lnSpc>
            </a:pPr>
            <a:r>
              <a:rPr lang="en-US" sz="2150" b="1" noProof="1">
                <a:latin typeface="Consolas"/>
                <a:cs typeface="Consolas" pitchFamily="49" charset="0"/>
              </a:rPr>
              <a:t>  }</a:t>
            </a:r>
          </a:p>
          <a:p>
            <a:pPr indent="-456565" defTabSz="1218072" latinLnBrk="1">
              <a:lnSpc>
                <a:spcPct val="105000"/>
              </a:lnSpc>
            </a:pPr>
            <a:r>
              <a:rPr lang="en-US" sz="2150" b="1" noProof="1">
                <a:latin typeface="Consolas"/>
                <a:cs typeface="Consolas" pitchFamily="49" charset="0"/>
              </a:rPr>
              <a:t> }</a:t>
            </a:r>
            <a:endParaRPr lang="bg-BG" sz="2150" b="1" noProof="1">
              <a:latin typeface="Consolas"/>
              <a:cs typeface="Consolas" pitchFamily="49" charset="0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A8428F8C-5456-A17C-F4BE-AA5315CA18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E09D9D6E-40E0-2B8F-4D09-4E0071DB408E}"/>
              </a:ext>
            </a:extLst>
          </p:cNvPr>
          <p:cNvSpPr txBox="1"/>
          <p:nvPr/>
        </p:nvSpPr>
        <p:spPr>
          <a:xfrm>
            <a:off x="2451000" y="3429000"/>
            <a:ext cx="3870000" cy="56346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5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// Излиза от метода</a:t>
            </a:r>
            <a:endParaRPr lang="bg-BG" sz="2150" dirty="0"/>
          </a:p>
        </p:txBody>
      </p:sp>
    </p:spTree>
    <p:extLst>
      <p:ext uri="{BB962C8B-B14F-4D97-AF65-F5344CB8AC3E}">
        <p14:creationId xmlns:p14="http://schemas.microsoft.com/office/powerpoint/2010/main" val="137604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912" y="1295958"/>
            <a:ext cx="2742181" cy="2742181"/>
          </a:xfrm>
          <a:prstGeom prst="rect">
            <a:avLst/>
          </a:prstGeom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2031462D-E69C-01AC-4E03-30999BEE6BD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Ключовата дума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Throw</a:t>
            </a:r>
            <a:endParaRPr lang="bg-BG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3BC00B77-2447-87B5-C104-E7E28491D3D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Хвърляне на изключения</a:t>
            </a:r>
          </a:p>
        </p:txBody>
      </p:sp>
    </p:spTree>
    <p:extLst>
      <p:ext uri="{BB962C8B-B14F-4D97-AF65-F5344CB8AC3E}">
        <p14:creationId xmlns:p14="http://schemas.microsoft.com/office/powerpoint/2010/main" val="140672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11000" y="1196125"/>
            <a:ext cx="12001598" cy="552876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  <a:spcBef>
                <a:spcPts val="1200"/>
              </a:spcBef>
            </a:pPr>
            <a:r>
              <a:rPr lang="bg-BG" sz="3400" dirty="0"/>
              <a:t>Ние можем ръчно да хвърляме изключения </a:t>
            </a:r>
            <a:r>
              <a:rPr lang="en-US" sz="3400" dirty="0"/>
              <a:t>чрез ключовата дума</a:t>
            </a:r>
            <a:r>
              <a:rPr lang="en-US" sz="3400" dirty="0">
                <a:solidFill>
                  <a:srgbClr val="234465"/>
                </a:solidFill>
                <a:latin typeface="Calibri"/>
                <a:cs typeface="Calibri"/>
              </a:rPr>
              <a:t> </a:t>
            </a:r>
            <a:r>
              <a:rPr lang="en-US" sz="340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throw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 </a:t>
            </a:r>
            <a:endParaRPr lang="en-US" sz="3400" dirty="0">
              <a:solidFill>
                <a:schemeClr val="tx2">
                  <a:lumMod val="75000"/>
                </a:schemeClr>
              </a:solidFill>
              <a:cs typeface="Calibri"/>
            </a:endParaRPr>
          </a:p>
          <a:p>
            <a:pPr marL="802957" lvl="1" indent="-360045">
              <a:lnSpc>
                <a:spcPct val="100000"/>
              </a:lnSpc>
              <a:spcBef>
                <a:spcPts val="1200"/>
              </a:spcBef>
            </a:pPr>
            <a:r>
              <a:rPr lang="bg-BG" sz="3200" dirty="0"/>
              <a:t>Известява, че в кода има </a:t>
            </a:r>
            <a:r>
              <a:rPr lang="bg-BG" sz="3200" b="1" dirty="0">
                <a:solidFill>
                  <a:schemeClr val="bg1"/>
                </a:solidFill>
              </a:rPr>
              <a:t>проблем</a:t>
            </a:r>
            <a:endParaRPr lang="en-US" sz="3200" b="1" dirty="0">
              <a:solidFill>
                <a:schemeClr val="bg1"/>
              </a:solidFill>
              <a:cs typeface="Calibri"/>
            </a:endParaRPr>
          </a:p>
          <a:p>
            <a:pPr marL="360045" indent="-360045">
              <a:lnSpc>
                <a:spcPct val="100000"/>
              </a:lnSpc>
              <a:spcBef>
                <a:spcPts val="1200"/>
              </a:spcBef>
            </a:pPr>
            <a:r>
              <a:rPr lang="en-US" sz="3400" dirty="0"/>
              <a:t>Когато се </a:t>
            </a:r>
            <a:r>
              <a:rPr lang="bg-BG" sz="3400" dirty="0"/>
              <a:t>хвърли</a:t>
            </a:r>
            <a:r>
              <a:rPr lang="en-US" sz="3400" dirty="0"/>
              <a:t> </a:t>
            </a:r>
            <a:r>
              <a:rPr lang="bg-BG" sz="3400" dirty="0"/>
              <a:t>изключение</a:t>
            </a:r>
            <a:r>
              <a:rPr lang="en-US" sz="3400" dirty="0"/>
              <a:t>:</a:t>
            </a:r>
            <a:endParaRPr lang="en-US" sz="3400" dirty="0">
              <a:cs typeface="Calibri"/>
            </a:endParaRPr>
          </a:p>
          <a:p>
            <a:pPr lvl="1" indent="-360045">
              <a:lnSpc>
                <a:spcPct val="100000"/>
              </a:lnSpc>
              <a:spcBef>
                <a:spcPts val="1200"/>
              </a:spcBef>
            </a:pPr>
            <a:r>
              <a:rPr lang="en-US" sz="3200" dirty="0"/>
              <a:t>Програмата </a:t>
            </a:r>
            <a:r>
              <a:rPr lang="en-US" sz="3200" b="1" dirty="0">
                <a:solidFill>
                  <a:schemeClr val="bg1"/>
                </a:solidFill>
              </a:rPr>
              <a:t>спира</a:t>
            </a:r>
            <a:endParaRPr lang="en-US" sz="3200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lnSpc>
                <a:spcPct val="100000"/>
              </a:lnSpc>
              <a:spcBef>
                <a:spcPts val="1200"/>
              </a:spcBef>
            </a:pPr>
            <a:r>
              <a:rPr lang="bg-BG" sz="3200" dirty="0"/>
              <a:t>Изключението</a:t>
            </a:r>
            <a:r>
              <a:rPr lang="en-US" sz="3200" dirty="0"/>
              <a:t> преминава </a:t>
            </a:r>
            <a:r>
              <a:rPr lang="bg-BG" sz="3200" dirty="0"/>
              <a:t>към </a:t>
            </a:r>
            <a:r>
              <a:rPr lang="en-US" sz="3200" dirty="0">
                <a:cs typeface="Calibri"/>
              </a:rPr>
              <a:t>блок</a:t>
            </a:r>
            <a:r>
              <a:rPr lang="bg-BG" sz="3200" dirty="0">
                <a:cs typeface="Calibri"/>
              </a:rPr>
              <a:t>а</a:t>
            </a:r>
            <a:r>
              <a:rPr lang="en-US" sz="3200" dirty="0">
                <a:cs typeface="Calibri"/>
              </a:rPr>
              <a:t> </a:t>
            </a:r>
            <a:r>
              <a:rPr lang="en-US" sz="3200" b="1" dirty="0">
                <a:solidFill>
                  <a:schemeClr val="bg1"/>
                </a:solidFill>
                <a:latin typeface="Consolas"/>
                <a:cs typeface="Calibri"/>
              </a:rPr>
              <a:t>catch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  <a:ea typeface="+mn-lt"/>
                <a:cs typeface="+mn-lt"/>
              </a:rPr>
              <a:t> 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  <a:p>
            <a:pPr marL="360045" indent="-360045">
              <a:lnSpc>
                <a:spcPct val="100000"/>
              </a:lnSpc>
              <a:spcBef>
                <a:spcPts val="1200"/>
              </a:spcBef>
            </a:pPr>
            <a:r>
              <a:rPr lang="bg-BG" sz="3400" dirty="0"/>
              <a:t>При </a:t>
            </a:r>
            <a:r>
              <a:rPr lang="bg-BG" sz="3400" b="1" dirty="0">
                <a:solidFill>
                  <a:schemeClr val="bg1"/>
                </a:solidFill>
              </a:rPr>
              <a:t>нехванато изключение</a:t>
            </a:r>
            <a:r>
              <a:rPr lang="bg-BG" sz="3400" dirty="0"/>
              <a:t>, се </a:t>
            </a:r>
            <a:r>
              <a:rPr lang="en-US" sz="3400" dirty="0"/>
              <a:t>изписва съобщение за грешка</a:t>
            </a:r>
            <a:endParaRPr lang="en-US" sz="3400" dirty="0">
              <a:cs typeface="Calibri"/>
            </a:endParaRPr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Хвърляне на </a:t>
            </a:r>
            <a:r>
              <a:rPr lang="bg-BG" sz="3950" dirty="0"/>
              <a:t>изключения</a:t>
            </a:r>
            <a:endParaRPr lang="bg-BG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D24323E-EADD-974B-8FA8-6CB03B3D59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2266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2" y="1134000"/>
            <a:ext cx="11818096" cy="5528766"/>
          </a:xfrm>
        </p:spPr>
        <p:txBody>
          <a:bodyPr vert="horz" lIns="108000" tIns="36000" rIns="108000" bIns="36000" rtlCol="0" anchor="t">
            <a:noAutofit/>
          </a:bodyPr>
          <a:lstStyle/>
          <a:p>
            <a:pPr marL="360045" indent="-360045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Хвърляме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изключение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със съобщение:</a:t>
            </a:r>
            <a:endParaRPr lang="en-US" sz="3200" dirty="0"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bg-BG" sz="3400" dirty="0"/>
          </a:p>
          <a:p>
            <a:pPr marL="360045" indent="-360045">
              <a:lnSpc>
                <a:spcPct val="100000"/>
              </a:lnSpc>
              <a:spcBef>
                <a:spcPts val="0"/>
              </a:spcBef>
            </a:pPr>
            <a:r>
              <a:rPr lang="bg-BG" sz="3200" dirty="0"/>
              <a:t>Изключението</a:t>
            </a:r>
            <a:r>
              <a:rPr lang="en-US" sz="3200" dirty="0"/>
              <a:t> може да приема </a:t>
            </a:r>
            <a:r>
              <a:rPr lang="en-US" sz="3200" b="1" dirty="0">
                <a:solidFill>
                  <a:schemeClr val="bg1"/>
                </a:solidFill>
              </a:rPr>
              <a:t>съобщение </a:t>
            </a:r>
            <a:r>
              <a:rPr lang="en-US" sz="3200" dirty="0"/>
              <a:t>+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друго изключение </a:t>
            </a:r>
            <a:r>
              <a:rPr lang="bg-BG" sz="3200" dirty="0"/>
              <a:t>(причина):</a:t>
            </a:r>
            <a:endParaRPr lang="en-US" sz="3200" dirty="0">
              <a:cs typeface="Calibri"/>
            </a:endParaRPr>
          </a:p>
          <a:p>
            <a:pPr marL="360045" indent="-360045">
              <a:lnSpc>
                <a:spcPct val="100000"/>
              </a:lnSpc>
              <a:spcBef>
                <a:spcPts val="0"/>
              </a:spcBef>
            </a:pPr>
            <a:endParaRPr lang="en-US" sz="3400" dirty="0">
              <a:cs typeface="Calibri"/>
            </a:endParaRPr>
          </a:p>
          <a:p>
            <a:pPr marL="360045" indent="-360045">
              <a:lnSpc>
                <a:spcPct val="100000"/>
              </a:lnSpc>
              <a:spcBef>
                <a:spcPts val="0"/>
              </a:spcBef>
            </a:pPr>
            <a:endParaRPr lang="en-US" sz="3400" dirty="0">
              <a:cs typeface="Calibri"/>
            </a:endParaRPr>
          </a:p>
          <a:p>
            <a:pPr marL="360045" indent="-360045">
              <a:lnSpc>
                <a:spcPct val="100000"/>
              </a:lnSpc>
              <a:spcBef>
                <a:spcPts val="0"/>
              </a:spcBef>
            </a:pPr>
            <a:endParaRPr lang="en-US" sz="3400" dirty="0">
              <a:cs typeface="Calibri"/>
            </a:endParaRPr>
          </a:p>
          <a:p>
            <a:pPr marL="360045" indent="-360045">
              <a:lnSpc>
                <a:spcPct val="100000"/>
              </a:lnSpc>
              <a:spcBef>
                <a:spcPts val="0"/>
              </a:spcBef>
            </a:pPr>
            <a:endParaRPr lang="en-US" sz="1800" dirty="0">
              <a:cs typeface="Calibri"/>
            </a:endParaRPr>
          </a:p>
          <a:p>
            <a:pPr marL="360045" indent="-360045">
              <a:lnSpc>
                <a:spcPct val="100000"/>
              </a:lnSpc>
              <a:spcBef>
                <a:spcPts val="4000"/>
              </a:spcBef>
              <a:buClr>
                <a:schemeClr val="tx1"/>
              </a:buClr>
            </a:pPr>
            <a:r>
              <a:rPr lang="en-US" sz="3200" dirty="0"/>
              <a:t>Нарича се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верига от изключения</a:t>
            </a:r>
            <a:endParaRPr lang="bg-BG" sz="32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Използване на ключовата дума Throw</a:t>
            </a:r>
            <a:endParaRPr lang="bg-BG" sz="3950" dirty="0"/>
          </a:p>
        </p:txBody>
      </p:sp>
      <p:sp>
        <p:nvSpPr>
          <p:cNvPr id="564228" name="Rectangle 4"/>
          <p:cNvSpPr>
            <a:spLocks noChangeArrowheads="1"/>
          </p:cNvSpPr>
          <p:nvPr/>
        </p:nvSpPr>
        <p:spPr bwMode="auto">
          <a:xfrm>
            <a:off x="695400" y="1674000"/>
            <a:ext cx="10512862" cy="6052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 new ArgumentException</a:t>
            </a:r>
            <a:r>
              <a:rPr lang="en-US" sz="2396" b="1" noProof="1">
                <a:latin typeface="Consolas" pitchFamily="49" charset="0"/>
                <a:cs typeface="Consolas" pitchFamily="49" charset="0"/>
              </a:rPr>
              <a:t>("Invalid amount!");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5400" y="3339000"/>
            <a:ext cx="10512862" cy="25414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 anchor="t">
            <a:spAutoFit/>
          </a:bodyPr>
          <a:lstStyle/>
          <a:p>
            <a:pPr indent="-456565" defTabSz="1218072" latinLnBrk="1">
              <a:lnSpc>
                <a:spcPct val="105000"/>
              </a:lnSpc>
            </a:pPr>
            <a:r>
              <a:rPr lang="en-US" sz="2350" b="1" noProof="1">
                <a:latin typeface="Consolas"/>
                <a:cs typeface="Consolas" pitchFamily="49" charset="0"/>
              </a:rPr>
              <a:t>try {</a:t>
            </a:r>
            <a:endParaRPr lang="bg-BG" dirty="0"/>
          </a:p>
          <a:p>
            <a:pPr indent="-456565" defTabSz="1218072" latinLnBrk="1">
              <a:lnSpc>
                <a:spcPct val="105000"/>
              </a:lnSpc>
            </a:pPr>
            <a:r>
              <a:rPr lang="en-US" sz="2350" b="1" noProof="1">
                <a:latin typeface="Consolas"/>
                <a:cs typeface="Consolas" pitchFamily="49" charset="0"/>
              </a:rPr>
              <a:t>  …</a:t>
            </a:r>
          </a:p>
          <a:p>
            <a:pPr indent="-456565" defTabSz="1218072" latinLnBrk="1">
              <a:lnSpc>
                <a:spcPct val="105000"/>
              </a:lnSpc>
            </a:pPr>
            <a:r>
              <a:rPr lang="en-US" sz="2350" b="1" noProof="1">
                <a:latin typeface="Consolas"/>
                <a:cs typeface="Consolas" pitchFamily="49" charset="0"/>
              </a:rPr>
              <a:t>}</a:t>
            </a:r>
          </a:p>
          <a:p>
            <a:pPr indent="-456565" defTabSz="1218072" latinLnBrk="1">
              <a:lnSpc>
                <a:spcPct val="105000"/>
              </a:lnSpc>
            </a:pPr>
            <a:r>
              <a:rPr lang="en-US" sz="2350" b="1" noProof="1">
                <a:latin typeface="Consolas"/>
                <a:cs typeface="Consolas" pitchFamily="49" charset="0"/>
              </a:rPr>
              <a:t>catch (SqlException sqlEx) {</a:t>
            </a:r>
          </a:p>
          <a:p>
            <a:pPr indent="-456565" defTabSz="1218072" latinLnBrk="1">
              <a:lnSpc>
                <a:spcPct val="105000"/>
              </a:lnSpc>
            </a:pPr>
            <a:r>
              <a:rPr lang="en-US" sz="2350" b="1" noProof="1">
                <a:latin typeface="Consolas"/>
                <a:cs typeface="Consolas" pitchFamily="49" charset="0"/>
              </a:rPr>
              <a:t>  </a:t>
            </a:r>
            <a:r>
              <a:rPr lang="en-US" sz="23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throw new InvalidOperationException</a:t>
            </a:r>
            <a:r>
              <a:rPr lang="en-US" sz="2350" b="1" noProof="1">
                <a:latin typeface="Consolas"/>
                <a:cs typeface="Consolas" pitchFamily="49" charset="0"/>
              </a:rPr>
              <a:t>("Cannot save invoice.", sqlEx); }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C8578EA-D3DA-C2EF-D29E-E3D0728F1C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5876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750" dirty="0"/>
              <a:t>Хвърляне на </a:t>
            </a:r>
            <a:r>
              <a:rPr lang="bg-BG" sz="3750" dirty="0"/>
              <a:t>изключения</a:t>
            </a:r>
            <a:r>
              <a:rPr lang="en-US" sz="3750" dirty="0"/>
              <a:t> – Примери</a:t>
            </a:r>
            <a:endParaRPr lang="bg-BG" sz="3750" dirty="0"/>
          </a:p>
        </p:txBody>
      </p:sp>
      <p:sp>
        <p:nvSpPr>
          <p:cNvPr id="566275" name="Rectangle 3"/>
          <p:cNvSpPr>
            <a:spLocks noChangeArrowheads="1"/>
          </p:cNvSpPr>
          <p:nvPr/>
        </p:nvSpPr>
        <p:spPr bwMode="auto">
          <a:xfrm>
            <a:off x="1102301" y="1328182"/>
            <a:ext cx="9987398" cy="49559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public static double Sqrt(double 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v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alue)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v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alue &lt; 0)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 new System.</a:t>
            </a:r>
            <a:r>
              <a:rPr lang="bg-BG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ArgumentOutOfRangeException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"value",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"Sqrt for negative numbers is undefined!");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 Math.Sqrt(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v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alue);</a:t>
            </a:r>
          </a:p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static void Main()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Sqrt(</a:t>
            </a:r>
            <a:r>
              <a:rPr lang="bg-BG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 (ArgumentOutOfRangeException ex)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Console.Error.WriteLine("Error: " + ex.Message);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94A410A-DEFD-7D2B-3289-114A9062AC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83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209" y="1372137"/>
            <a:ext cx="2361585" cy="2361585"/>
          </a:xfrm>
          <a:prstGeom prst="rect">
            <a:avLst/>
          </a:prstGeom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E76B4AB5-D405-DB80-9682-CDC21E7B0C7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4"/>
            <a:ext cx="10961783" cy="1694175"/>
          </a:xfrm>
        </p:spPr>
        <p:txBody>
          <a:bodyPr/>
          <a:lstStyle/>
          <a:p>
            <a:r>
              <a:rPr lang="bg-BG" dirty="0"/>
              <a:t>Утвърдени практики </a:t>
            </a:r>
            <a:br>
              <a:rPr lang="bg-BG" dirty="0"/>
            </a:br>
            <a:r>
              <a:rPr lang="bg-BG" dirty="0"/>
              <a:t>при изключенията</a:t>
            </a:r>
          </a:p>
        </p:txBody>
      </p:sp>
    </p:spTree>
    <p:extLst>
      <p:ext uri="{BB962C8B-B14F-4D97-AF65-F5344CB8AC3E}">
        <p14:creationId xmlns:p14="http://schemas.microsoft.com/office/powerpoint/2010/main" val="101280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0B887-951E-406B-B904-1D03A1FDB6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108000" tIns="36000" rIns="108000" bIns="36000" rtlCol="0" anchor="t">
            <a:normAutofit lnSpcReduction="10000"/>
          </a:bodyPr>
          <a:lstStyle/>
          <a:p>
            <a:pPr marL="452120" indent="-452120">
              <a:lnSpc>
                <a:spcPct val="100000"/>
              </a:lnSpc>
              <a:buFontTx/>
              <a:buAutoNum type="arabicPeriod"/>
            </a:pPr>
            <a:r>
              <a:rPr lang="bg-BG" dirty="0"/>
              <a:t>Изключения</a:t>
            </a:r>
            <a:endParaRPr lang="bg-BG" dirty="0">
              <a:cs typeface="Calibri"/>
            </a:endParaRPr>
          </a:p>
          <a:p>
            <a:pPr marL="932180" lvl="1" indent="-456565">
              <a:lnSpc>
                <a:spcPct val="100000"/>
              </a:lnSpc>
            </a:pPr>
            <a:r>
              <a:rPr lang="en-US" dirty="0"/>
              <a:t>Клас</a:t>
            </a:r>
            <a:r>
              <a:rPr lang="bg-BG" dirty="0"/>
              <a:t>ът</a:t>
            </a:r>
            <a:r>
              <a:rPr lang="en-US" dirty="0"/>
              <a:t> </a:t>
            </a:r>
            <a:r>
              <a:rPr lang="en-US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System.Exception</a:t>
            </a:r>
            <a:endParaRPr lang="en-US" b="1" dirty="0">
              <a:solidFill>
                <a:schemeClr val="bg1"/>
              </a:solidFill>
              <a:cs typeface="Calibri"/>
            </a:endParaRPr>
          </a:p>
          <a:p>
            <a:pPr marL="932180" lvl="1" indent="-456565">
              <a:lnSpc>
                <a:spcPct val="100000"/>
              </a:lnSpc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Видове</a:t>
            </a:r>
            <a:r>
              <a:rPr lang="en-US" dirty="0"/>
              <a:t> </a:t>
            </a:r>
            <a:r>
              <a:rPr lang="bg-BG" dirty="0"/>
              <a:t>изключения</a:t>
            </a:r>
            <a:r>
              <a:rPr lang="en-US" dirty="0"/>
              <a:t> и тяхната </a:t>
            </a:r>
            <a:r>
              <a:rPr lang="en-US" dirty="0">
                <a:ea typeface="+mn-lt"/>
                <a:cs typeface="+mn-lt"/>
              </a:rPr>
              <a:t>йерархия</a:t>
            </a:r>
            <a:endParaRPr lang="ru-RU" dirty="0">
              <a:cs typeface="Calibri"/>
            </a:endParaRPr>
          </a:p>
          <a:p>
            <a:pPr marL="452120" indent="-452120">
              <a:lnSpc>
                <a:spcPct val="100000"/>
              </a:lnSpc>
              <a:buFontTx/>
              <a:buAutoNum type="arabicPeriod"/>
            </a:pPr>
            <a:r>
              <a:rPr lang="en-US" dirty="0"/>
              <a:t>Хващане на </a:t>
            </a:r>
            <a:r>
              <a:rPr lang="bg-BG" dirty="0"/>
              <a:t>изключения</a:t>
            </a:r>
            <a:endParaRPr lang="en-US" dirty="0">
              <a:cs typeface="Calibri"/>
            </a:endParaRPr>
          </a:p>
          <a:p>
            <a:pPr lvl="1" indent="-360045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try-catch-finally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2120" indent="-452120">
              <a:lnSpc>
                <a:spcPct val="100000"/>
              </a:lnSpc>
              <a:buFontTx/>
              <a:buAutoNum type="arabicPeriod"/>
            </a:pPr>
            <a:r>
              <a:rPr lang="bg-BG" dirty="0"/>
              <a:t>Хвърляне </a:t>
            </a:r>
            <a:r>
              <a:rPr lang="ru-RU" dirty="0"/>
              <a:t>на</a:t>
            </a:r>
            <a:r>
              <a:rPr lang="en-US" dirty="0"/>
              <a:t> </a:t>
            </a:r>
            <a:r>
              <a:rPr lang="bg-BG" dirty="0"/>
              <a:t>изключения</a:t>
            </a:r>
            <a:endParaRPr lang="en-US" dirty="0">
              <a:cs typeface="Calibri"/>
            </a:endParaRPr>
          </a:p>
          <a:p>
            <a:pPr lvl="1" indent="-360045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throw new Exception(…)</a:t>
            </a:r>
            <a:endParaRPr lang="ru-RU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2120" indent="-452120">
              <a:lnSpc>
                <a:spcPct val="100000"/>
              </a:lnSpc>
              <a:buFontTx/>
              <a:buAutoNum type="arabicPeriod"/>
            </a:pPr>
            <a:r>
              <a:rPr lang="bg-BG" dirty="0"/>
              <a:t>Утвърдени практики при изключенията</a:t>
            </a:r>
            <a:endParaRPr lang="en-US" dirty="0">
              <a:cs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CC8383-C6A7-42DF-9D8D-3257FEDC3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/>
              <a:t>Съдържание</a:t>
            </a:r>
            <a:endParaRPr lang="en-US" sz="3950" b="0" dirty="0">
              <a:ea typeface="+mj-lt"/>
              <a:cs typeface="+mj-lt"/>
            </a:endParaRP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023B2F64-4594-B8CB-E0FD-DB2C272F723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01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indent="-360045">
              <a:buClr>
                <a:schemeClr val="tx1"/>
              </a:buClr>
            </a:pPr>
            <a:r>
              <a:rPr lang="bg-BG" sz="3400" dirty="0">
                <a:ea typeface="+mn-lt"/>
                <a:cs typeface="+mn-lt"/>
              </a:rPr>
              <a:t>Най-общото изключение</a:t>
            </a:r>
            <a:r>
              <a:rPr lang="en-US" sz="3400" dirty="0">
                <a:ea typeface="+mn-lt"/>
                <a:cs typeface="+mn-lt"/>
              </a:rPr>
              <a:t> </a:t>
            </a:r>
            <a:r>
              <a:rPr lang="en-US" sz="3400" dirty="0"/>
              <a:t>трябва да бъде </a:t>
            </a:r>
            <a:r>
              <a:rPr lang="en-US" sz="3400" b="1" dirty="0">
                <a:solidFill>
                  <a:schemeClr val="bg1"/>
                </a:solidFill>
              </a:rPr>
              <a:t>най-долу в 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йерархията</a:t>
            </a:r>
            <a:endParaRPr lang="en-US" sz="3400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buClr>
                <a:schemeClr val="tx1"/>
              </a:buClr>
            </a:pPr>
            <a:r>
              <a:rPr lang="en-US" sz="3200" dirty="0"/>
              <a:t>В противен случай ще възникне </a:t>
            </a:r>
            <a:r>
              <a:rPr lang="en-US" sz="3200" b="1" dirty="0">
                <a:solidFill>
                  <a:schemeClr val="bg1"/>
                </a:solidFill>
              </a:rPr>
              <a:t>грешка </a:t>
            </a:r>
            <a:r>
              <a:rPr lang="bg-BG" sz="3200" b="1" dirty="0">
                <a:solidFill>
                  <a:schemeClr val="bg1"/>
                </a:solidFill>
              </a:rPr>
              <a:t>при компилация</a:t>
            </a:r>
            <a:endParaRPr lang="en-US" sz="3200" b="1" dirty="0">
              <a:solidFill>
                <a:schemeClr val="bg1"/>
              </a:solidFill>
              <a:cs typeface="Calibri"/>
            </a:endParaRPr>
          </a:p>
          <a:p>
            <a:pPr marL="360045" indent="-360045">
              <a:buClr>
                <a:schemeClr val="tx1"/>
              </a:buClr>
            </a:pPr>
            <a:r>
              <a:rPr lang="en-US" sz="3400" dirty="0"/>
              <a:t>Всеки </a:t>
            </a:r>
            <a:r>
              <a:rPr lang="en-US" sz="3400" b="1" dirty="0">
                <a:solidFill>
                  <a:schemeClr val="bg1"/>
                </a:solidFill>
                <a:latin typeface="Consolas"/>
              </a:rPr>
              <a:t>catch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 блок </a:t>
            </a:r>
            <a:r>
              <a:rPr lang="en-US" sz="3400" dirty="0"/>
              <a:t>трябва да хвърли </a:t>
            </a:r>
            <a:r>
              <a:rPr lang="bg-BG" sz="3400" dirty="0"/>
              <a:t>само</a:t>
            </a:r>
            <a:r>
              <a:rPr lang="en-US" sz="3400" dirty="0"/>
              <a:t> </a:t>
            </a:r>
            <a:r>
              <a:rPr lang="bg-BG" sz="3400" dirty="0"/>
              <a:t>изключения</a:t>
            </a:r>
            <a:r>
              <a:rPr lang="en-US" sz="3400" dirty="0"/>
              <a:t>, които се очакват </a:t>
            </a:r>
            <a:endParaRPr lang="en-US" sz="3400" dirty="0">
              <a:cs typeface="Calibri"/>
            </a:endParaRPr>
          </a:p>
          <a:p>
            <a:pPr indent="-360045">
              <a:buClr>
                <a:schemeClr val="tx1"/>
              </a:buClr>
            </a:pPr>
            <a:r>
              <a:rPr lang="en-US" sz="3400" dirty="0"/>
              <a:t>Хващането на всички </a:t>
            </a:r>
            <a:r>
              <a:rPr lang="bg-BG" sz="3400" dirty="0">
                <a:ea typeface="+mn-lt"/>
                <a:cs typeface="+mn-lt"/>
              </a:rPr>
              <a:t>изключения</a:t>
            </a:r>
            <a:r>
              <a:rPr lang="en-US" sz="3400" dirty="0">
                <a:ea typeface="+mn-lt"/>
                <a:cs typeface="+mn-lt"/>
              </a:rPr>
              <a:t> без оглед на техния тип е 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лоша практика</a:t>
            </a:r>
            <a:r>
              <a:rPr lang="en-US" sz="3400" dirty="0"/>
              <a:t>!</a:t>
            </a:r>
            <a:endParaRPr lang="en-US" sz="3400" dirty="0">
              <a:cs typeface="Calibri"/>
            </a:endParaRPr>
          </a:p>
        </p:txBody>
      </p:sp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Утвърдени практики (1)</a:t>
            </a:r>
            <a:endParaRPr lang="bg-BG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495584C-D2C8-750A-6373-ADC5EBF8AC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94432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en-US" sz="3150" dirty="0">
                <a:solidFill>
                  <a:srgbClr val="234465"/>
                </a:solidFill>
                <a:latin typeface="Calibri"/>
                <a:cs typeface="Calibri"/>
              </a:rPr>
              <a:t>Когато имаме </a:t>
            </a:r>
            <a:r>
              <a:rPr lang="en-US" sz="3150" b="1" dirty="0">
                <a:solidFill>
                  <a:srgbClr val="234465"/>
                </a:solidFill>
                <a:latin typeface="Calibri"/>
                <a:cs typeface="Calibri"/>
              </a:rPr>
              <a:t>невалидни параметри</a:t>
            </a:r>
            <a:r>
              <a:rPr lang="en-US" sz="3150" dirty="0">
                <a:solidFill>
                  <a:srgbClr val="234465"/>
                </a:solidFill>
                <a:latin typeface="Calibri"/>
                <a:cs typeface="Calibri"/>
              </a:rPr>
              <a:t>, използваме методите:</a:t>
            </a:r>
          </a:p>
          <a:p>
            <a:pPr lvl="1" indent="-360045"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ArgumentException</a:t>
            </a:r>
            <a:r>
              <a:rPr lang="en-US" sz="3000" dirty="0"/>
              <a:t>, </a:t>
            </a:r>
            <a:r>
              <a:rPr lang="en-US" sz="300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ArgumentNullException</a:t>
            </a:r>
            <a:r>
              <a:rPr lang="en-US" sz="3000" dirty="0"/>
              <a:t>, </a:t>
            </a:r>
            <a:br>
              <a:rPr lang="en-US" sz="3000" dirty="0"/>
            </a:br>
            <a:r>
              <a:rPr lang="en-US" sz="300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ArgumentOutOfRangeException</a:t>
            </a: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en-US" sz="3150" dirty="0">
                <a:solidFill>
                  <a:srgbClr val="234465"/>
                </a:solidFill>
                <a:latin typeface="Calibri"/>
                <a:cs typeface="Calibri"/>
              </a:rPr>
              <a:t>Когато дадена операция </a:t>
            </a:r>
            <a:r>
              <a:rPr lang="en-US" sz="3150" b="1" dirty="0">
                <a:solidFill>
                  <a:srgbClr val="234465"/>
                </a:solidFill>
                <a:latin typeface="Calibri"/>
                <a:cs typeface="Calibri"/>
              </a:rPr>
              <a:t>не може да се осъществи</a:t>
            </a:r>
            <a:r>
              <a:rPr lang="en-US" sz="3150" dirty="0">
                <a:solidFill>
                  <a:srgbClr val="234465"/>
                </a:solidFill>
                <a:latin typeface="Calibri"/>
                <a:cs typeface="Calibri"/>
              </a:rPr>
              <a:t>, използваме:</a:t>
            </a:r>
          </a:p>
          <a:p>
            <a:pPr lvl="1" indent="-360045"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NotSupportedException</a:t>
            </a: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en-US" sz="3150" dirty="0">
                <a:solidFill>
                  <a:srgbClr val="234465"/>
                </a:solidFill>
                <a:latin typeface="Calibri"/>
                <a:cs typeface="Calibri"/>
              </a:rPr>
              <a:t>Когато метод </a:t>
            </a:r>
            <a:r>
              <a:rPr lang="en-US" sz="3150" b="1" dirty="0">
                <a:solidFill>
                  <a:srgbClr val="234465"/>
                </a:solidFill>
                <a:latin typeface="Calibri"/>
                <a:cs typeface="Calibri"/>
              </a:rPr>
              <a:t>не</a:t>
            </a:r>
            <a:r>
              <a:rPr lang="bg-BG" sz="3150" b="1" dirty="0">
                <a:solidFill>
                  <a:srgbClr val="234465"/>
                </a:solidFill>
                <a:latin typeface="Calibri"/>
                <a:cs typeface="Calibri"/>
              </a:rPr>
              <a:t> е</a:t>
            </a:r>
            <a:r>
              <a:rPr lang="en-US" sz="3150" b="1" dirty="0">
                <a:solidFill>
                  <a:srgbClr val="234465"/>
                </a:solidFill>
                <a:latin typeface="Calibri"/>
                <a:cs typeface="Calibri"/>
              </a:rPr>
              <a:t> имплементиран</a:t>
            </a:r>
            <a:r>
              <a:rPr lang="en-US" sz="3150" dirty="0">
                <a:solidFill>
                  <a:srgbClr val="234465"/>
                </a:solidFill>
                <a:latin typeface="Calibri"/>
                <a:cs typeface="Calibri"/>
              </a:rPr>
              <a:t>, използваме:</a:t>
            </a:r>
          </a:p>
          <a:p>
            <a:pPr lvl="1" indent="-360045"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NotImplementedException</a:t>
            </a: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en-US" sz="3150" dirty="0"/>
              <a:t>Ако </a:t>
            </a:r>
            <a:r>
              <a:rPr lang="en-US" sz="3150" b="1" dirty="0"/>
              <a:t>няма </a:t>
            </a:r>
            <a:r>
              <a:rPr lang="bg-BG" sz="3150" b="1" dirty="0"/>
              <a:t>подходящо изключение</a:t>
            </a:r>
            <a:r>
              <a:rPr lang="en-US" sz="3150" dirty="0"/>
              <a:t>:</a:t>
            </a:r>
            <a:endParaRPr lang="en-US" sz="3150" dirty="0">
              <a:cs typeface="Calibri"/>
            </a:endParaRPr>
          </a:p>
          <a:p>
            <a:pPr lvl="1" indent="-360045">
              <a:lnSpc>
                <a:spcPct val="100000"/>
              </a:lnSpc>
              <a:buClr>
                <a:schemeClr val="tx1"/>
              </a:buClr>
            </a:pPr>
            <a:r>
              <a:rPr lang="en-US" sz="3000" dirty="0"/>
              <a:t>Създаваме </a:t>
            </a:r>
            <a:r>
              <a:rPr lang="bg-BG" sz="3000" b="1" dirty="0">
                <a:solidFill>
                  <a:schemeClr val="bg1"/>
                </a:solidFill>
              </a:rPr>
              <a:t>собствено изключение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(</a:t>
            </a:r>
            <a:r>
              <a:rPr lang="bg-BG" sz="3000" dirty="0"/>
              <a:t>наследява</a:t>
            </a:r>
            <a:r>
              <a:rPr lang="en-US" sz="3000" dirty="0"/>
              <a:t> </a:t>
            </a:r>
            <a:r>
              <a:rPr lang="en-US" sz="3000" b="1" dirty="0">
                <a:solidFill>
                  <a:schemeClr val="bg1"/>
                </a:solidFill>
                <a:latin typeface="Consolas"/>
              </a:rPr>
              <a:t>Exception</a:t>
            </a:r>
            <a:r>
              <a:rPr lang="en-US" sz="3000" dirty="0"/>
              <a:t>)</a:t>
            </a:r>
            <a:endParaRPr lang="en-US" sz="300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Утвърдени практики (2)</a:t>
            </a:r>
            <a:endParaRPr lang="en-US" sz="4000" dirty="0"/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6A31F32F-CD86-BB29-3D8B-4B6E467A5E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122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</a:pPr>
            <a:r>
              <a:rPr lang="en-US" sz="3450" dirty="0">
                <a:cs typeface="Calibri"/>
              </a:rPr>
              <a:t>Когато хвърляме </a:t>
            </a:r>
            <a:r>
              <a:rPr lang="bg-BG" sz="3450" dirty="0">
                <a:cs typeface="Calibri"/>
              </a:rPr>
              <a:t>изключение</a:t>
            </a:r>
            <a:r>
              <a:rPr lang="en-US" sz="3450" dirty="0">
                <a:ea typeface="+mn-lt"/>
                <a:cs typeface="+mn-lt"/>
              </a:rPr>
              <a:t>, трябва да имаме </a:t>
            </a:r>
            <a:r>
              <a:rPr lang="en-US" sz="3450" b="1" dirty="0">
                <a:solidFill>
                  <a:schemeClr val="bg1"/>
                </a:solidFill>
                <a:ea typeface="+mn-lt"/>
                <a:cs typeface="+mn-lt"/>
              </a:rPr>
              <a:t>добро описание </a:t>
            </a:r>
            <a:r>
              <a:rPr lang="en-US" sz="3450" dirty="0">
                <a:ea typeface="+mn-lt"/>
                <a:cs typeface="+mn-lt"/>
              </a:rPr>
              <a:t>за грешките</a:t>
            </a:r>
          </a:p>
          <a:p>
            <a:pPr lvl="1" indent="-360045">
              <a:lnSpc>
                <a:spcPct val="100000"/>
              </a:lnSpc>
            </a:pPr>
            <a:r>
              <a:rPr lang="en-US" sz="3150" dirty="0">
                <a:cs typeface="Calibri"/>
              </a:rPr>
              <a:t>Съобщението трябва да обяснява </a:t>
            </a:r>
            <a:r>
              <a:rPr lang="en-US" sz="3150" b="1" dirty="0">
                <a:solidFill>
                  <a:schemeClr val="bg1"/>
                </a:solidFill>
                <a:cs typeface="Calibri"/>
              </a:rPr>
              <a:t>какъв е </a:t>
            </a:r>
            <a:r>
              <a:rPr lang="bg-BG" sz="3150" b="1" dirty="0">
                <a:solidFill>
                  <a:schemeClr val="bg1"/>
                </a:solidFill>
                <a:cs typeface="Calibri"/>
              </a:rPr>
              <a:t>проблемът </a:t>
            </a:r>
            <a:r>
              <a:rPr lang="en-US" sz="3150" dirty="0">
                <a:cs typeface="Calibri"/>
              </a:rPr>
              <a:t>и </a:t>
            </a:r>
            <a:r>
              <a:rPr lang="en-US" sz="3150" b="1" dirty="0">
                <a:solidFill>
                  <a:schemeClr val="bg1"/>
                </a:solidFill>
                <a:cs typeface="Calibri"/>
              </a:rPr>
              <a:t>как може да се реши</a:t>
            </a:r>
            <a:r>
              <a:rPr lang="bg-BG" sz="3150" dirty="0">
                <a:cs typeface="Calibri"/>
              </a:rPr>
              <a:t>:</a:t>
            </a:r>
            <a:endParaRPr lang="en-US" sz="3150" dirty="0"/>
          </a:p>
          <a:p>
            <a:pPr marL="1255395" lvl="2" indent="-360045">
              <a:lnSpc>
                <a:spcPct val="100000"/>
              </a:lnSpc>
            </a:pPr>
            <a:r>
              <a:rPr lang="bg-BG" sz="2950" dirty="0"/>
              <a:t>Правилно</a:t>
            </a:r>
            <a:r>
              <a:rPr lang="en-US" sz="2950" dirty="0"/>
              <a:t>: "</a:t>
            </a:r>
            <a:r>
              <a:rPr lang="en-US" sz="2950" i="1" dirty="0"/>
              <a:t>Size should be integer in range [1…15]</a:t>
            </a:r>
            <a:r>
              <a:rPr lang="en-US" sz="2950" dirty="0"/>
              <a:t>"</a:t>
            </a:r>
            <a:endParaRPr lang="en-US" sz="2950" dirty="0">
              <a:cs typeface="Calibri"/>
            </a:endParaRPr>
          </a:p>
          <a:p>
            <a:pPr marL="1255395" lvl="2" indent="-360045">
              <a:lnSpc>
                <a:spcPct val="100000"/>
              </a:lnSpc>
            </a:pPr>
            <a:r>
              <a:rPr lang="bg-BG" sz="2950" dirty="0">
                <a:ea typeface="+mn-lt"/>
                <a:cs typeface="+mn-lt"/>
              </a:rPr>
              <a:t>Правилно</a:t>
            </a:r>
            <a:r>
              <a:rPr lang="en-US" sz="2950" dirty="0"/>
              <a:t>: "</a:t>
            </a:r>
            <a:r>
              <a:rPr lang="en-US" sz="2950" i="1" dirty="0"/>
              <a:t>Invalid state. First call Initialize()</a:t>
            </a:r>
            <a:r>
              <a:rPr lang="en-US" sz="2950" dirty="0"/>
              <a:t>"</a:t>
            </a:r>
            <a:endParaRPr lang="en-US" sz="2950" dirty="0">
              <a:cs typeface="Calibri"/>
            </a:endParaRPr>
          </a:p>
          <a:p>
            <a:pPr marL="1255395" lvl="2" indent="-360045">
              <a:lnSpc>
                <a:spcPct val="100000"/>
              </a:lnSpc>
            </a:pPr>
            <a:r>
              <a:rPr lang="bg-BG" sz="2950" dirty="0"/>
              <a:t>Грешно</a:t>
            </a:r>
            <a:r>
              <a:rPr lang="en-US" sz="2950" dirty="0"/>
              <a:t>: "</a:t>
            </a:r>
            <a:r>
              <a:rPr lang="en-US" sz="2950" i="1" dirty="0"/>
              <a:t>Unexpected error</a:t>
            </a:r>
            <a:r>
              <a:rPr lang="en-US" sz="2950" dirty="0"/>
              <a:t>"</a:t>
            </a:r>
            <a:endParaRPr lang="en-US" sz="2950" dirty="0">
              <a:cs typeface="Calibri"/>
            </a:endParaRPr>
          </a:p>
          <a:p>
            <a:pPr marL="1255395" lvl="2" indent="-360045">
              <a:lnSpc>
                <a:spcPct val="100000"/>
              </a:lnSpc>
            </a:pPr>
            <a:r>
              <a:rPr lang="bg-BG" sz="2950" dirty="0"/>
              <a:t>Грешно</a:t>
            </a:r>
            <a:r>
              <a:rPr lang="en-US" sz="2950" dirty="0"/>
              <a:t>: "</a:t>
            </a:r>
            <a:r>
              <a:rPr lang="en-US" sz="2950" i="1" dirty="0"/>
              <a:t>Invalid argument</a:t>
            </a:r>
            <a:r>
              <a:rPr lang="en-US" sz="2950" dirty="0"/>
              <a:t>"</a:t>
            </a:r>
            <a:endParaRPr lang="bg-BG" dirty="0">
              <a:cs typeface="Calibri"/>
            </a:endParaRPr>
          </a:p>
          <a:p>
            <a:pPr marL="360045" indent="-360045"/>
            <a:endParaRPr lang="en-US" dirty="0">
              <a:cs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Утвърдени практики (3)</a:t>
            </a:r>
            <a:endParaRPr lang="en-US" sz="4000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6A09D081-DF3D-179C-BE6A-CBC61F110B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820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10000"/>
              </a:lnSpc>
            </a:pPr>
            <a:r>
              <a:rPr lang="bg-BG" sz="3400" dirty="0">
                <a:ea typeface="+mn-lt"/>
                <a:cs typeface="+mn-lt"/>
              </a:rPr>
              <a:t>Изключенията</a:t>
            </a:r>
            <a:r>
              <a:rPr lang="en-US" sz="3400" dirty="0">
                <a:ea typeface="+mn-lt"/>
                <a:cs typeface="+mn-lt"/>
              </a:rPr>
              <a:t> могат да 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намалят произведителността </a:t>
            </a:r>
            <a:r>
              <a:rPr lang="en-US" sz="3400" dirty="0">
                <a:ea typeface="+mn-lt"/>
                <a:cs typeface="+mn-lt"/>
              </a:rPr>
              <a:t>на програмата</a:t>
            </a:r>
            <a:r>
              <a:rPr lang="bg-BG" sz="3400" dirty="0">
                <a:ea typeface="+mn-lt"/>
                <a:cs typeface="+mn-lt"/>
              </a:rPr>
              <a:t>:</a:t>
            </a:r>
            <a:endParaRPr lang="en-US" sz="3400" dirty="0"/>
          </a:p>
          <a:p>
            <a:pPr lvl="1" indent="-360045">
              <a:lnSpc>
                <a:spcPct val="110000"/>
              </a:lnSpc>
            </a:pPr>
            <a:r>
              <a:rPr lang="en-US" sz="3200" dirty="0">
                <a:cs typeface="Calibri"/>
              </a:rPr>
              <a:t>Хвърляме </a:t>
            </a:r>
            <a:r>
              <a:rPr lang="bg-BG" sz="3200" dirty="0">
                <a:ea typeface="+mn-lt"/>
                <a:cs typeface="+mn-lt"/>
              </a:rPr>
              <a:t>изключения</a:t>
            </a:r>
            <a:r>
              <a:rPr lang="en-US" sz="3200" dirty="0">
                <a:ea typeface="+mn-lt"/>
                <a:cs typeface="+mn-lt"/>
              </a:rPr>
              <a:t> в много важни случаи</a:t>
            </a:r>
            <a:endParaRPr lang="en-US" sz="3200" dirty="0"/>
          </a:p>
          <a:p>
            <a:pPr lvl="1" indent="-360045">
              <a:lnSpc>
                <a:spcPct val="110000"/>
              </a:lnSpc>
            </a:pPr>
            <a:r>
              <a:rPr lang="en-US" sz="3200" dirty="0">
                <a:ea typeface="+mn-lt"/>
                <a:cs typeface="+mn-lt"/>
              </a:rPr>
              <a:t>.NET runtime може да хвърли </a:t>
            </a:r>
            <a:r>
              <a:rPr lang="bg-BG" sz="3200" dirty="0">
                <a:ea typeface="+mn-lt"/>
                <a:cs typeface="+mn-lt"/>
              </a:rPr>
              <a:t>изключения</a:t>
            </a:r>
            <a:r>
              <a:rPr lang="en-US" sz="3200" dirty="0">
                <a:ea typeface="+mn-lt"/>
                <a:cs typeface="+mn-lt"/>
              </a:rPr>
              <a:t> по всяко време</a:t>
            </a:r>
          </a:p>
          <a:p>
            <a:pPr marL="1255395" lvl="2" indent="-360045">
              <a:lnSpc>
                <a:spcPct val="110000"/>
              </a:lnSpc>
            </a:pPr>
            <a:r>
              <a:rPr lang="en-US" sz="3000" dirty="0"/>
              <a:t>Примерно </a:t>
            </a:r>
            <a:r>
              <a:rPr lang="bg-BG" sz="300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System.OutOfMemoryException</a:t>
            </a:r>
            <a:endParaRPr lang="bg-BG" sz="3000" b="1" dirty="0">
              <a:solidFill>
                <a:schemeClr val="bg1"/>
              </a:solidFill>
              <a:latin typeface="Consolas"/>
              <a:cs typeface="Calibri"/>
            </a:endParaRPr>
          </a:p>
        </p:txBody>
      </p:sp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Утвърдени практики (4)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2594A64-B8BD-2FCF-221F-42296F5C11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996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bg-BG" sz="3350" dirty="0"/>
              <a:t>Новото (създадено от нас)</a:t>
            </a:r>
            <a:r>
              <a:rPr lang="en-US" sz="3350" dirty="0"/>
              <a:t> </a:t>
            </a:r>
            <a:r>
              <a:rPr lang="bg-BG" sz="3350" dirty="0"/>
              <a:t>изключение</a:t>
            </a:r>
            <a:r>
              <a:rPr lang="en-US" sz="3350" dirty="0"/>
              <a:t> наследява класа </a:t>
            </a:r>
            <a:r>
              <a:rPr lang="en-US" sz="335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System.Exception</a:t>
            </a:r>
            <a:r>
              <a:rPr lang="en-US" sz="3350" noProof="1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bg-BG" sz="33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0045" indent="-360045"/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360045" indent="-360045">
              <a:lnSpc>
                <a:spcPct val="150000"/>
              </a:lnSpc>
              <a:spcBef>
                <a:spcPts val="2399"/>
              </a:spcBef>
            </a:pPr>
            <a:r>
              <a:rPr lang="en-US" sz="3350" dirty="0"/>
              <a:t>Хвърляме </a:t>
            </a:r>
            <a:r>
              <a:rPr lang="bg-BG" sz="3350" dirty="0">
                <a:ea typeface="+mn-lt"/>
                <a:cs typeface="+mn-lt"/>
              </a:rPr>
              <a:t>изключението,</a:t>
            </a:r>
            <a:r>
              <a:rPr lang="en-US" sz="3350" dirty="0">
                <a:ea typeface="+mn-lt"/>
                <a:cs typeface="+mn-lt"/>
              </a:rPr>
              <a:t> както другите</a:t>
            </a:r>
            <a:r>
              <a:rPr lang="bg-BG" sz="3350" dirty="0">
                <a:ea typeface="+mn-lt"/>
                <a:cs typeface="+mn-lt"/>
              </a:rPr>
              <a:t>:</a:t>
            </a:r>
            <a:endParaRPr lang="en-US" sz="335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Съзадаване на </a:t>
            </a:r>
            <a:r>
              <a:rPr lang="bg-BG" sz="3950" dirty="0"/>
              <a:t>ново</a:t>
            </a:r>
            <a:r>
              <a:rPr lang="en-US" sz="3950" dirty="0"/>
              <a:t> </a:t>
            </a:r>
            <a:r>
              <a:rPr lang="bg-BG" sz="3950" dirty="0"/>
              <a:t>изключение</a:t>
            </a:r>
            <a:endParaRPr lang="en-US" sz="395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6000" y="2484247"/>
            <a:ext cx="10584944" cy="22987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public class PrinterException :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Exception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public PrinterException(string msg)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: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base(msg)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{ … }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6000" y="5634731"/>
            <a:ext cx="10584943" cy="6187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throw new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PrinterException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("Printer is out of paper!");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07DB1285-6BD8-37A6-D9AF-DA8DED39FA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4593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2447" y="1657149"/>
            <a:ext cx="7577264" cy="4769884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>
                <a:ea typeface="+mj-lt"/>
                <a:cs typeface="+mj-lt"/>
              </a:rPr>
              <a:t>Какво научихме днес?</a:t>
            </a:r>
            <a:endParaRPr lang="en-US" sz="3950" b="0" dirty="0">
              <a:ea typeface="+mj-lt"/>
              <a:cs typeface="+mj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34775" y="1340407"/>
            <a:ext cx="11733629" cy="5297579"/>
            <a:chOff x="472011" y="1508786"/>
            <a:chExt cx="374469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4469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852">
                <a:defRPr/>
              </a:pPr>
              <a:endParaRPr lang="ko-KR" altLang="en-US" sz="2397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852">
                <a:defRPr/>
              </a:pPr>
              <a:endParaRPr lang="ko-KR" altLang="en-US" sz="2397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691266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852">
                <a:defRPr/>
              </a:pPr>
              <a:endParaRPr lang="ko-KR" altLang="en-US" sz="2397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8559" y="1607662"/>
            <a:ext cx="11808865" cy="5198358"/>
          </a:xfrm>
          <a:prstGeom prst="rect">
            <a:avLst/>
          </a:prstGeom>
        </p:spPr>
        <p:txBody>
          <a:bodyPr vert="horz" lIns="107944" tIns="35982" rIns="107944" bIns="35982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641" indent="-456641" defTabSz="1217707">
              <a:lnSpc>
                <a:spcPct val="100000"/>
              </a:lnSpc>
              <a:buClr>
                <a:srgbClr val="FFFFFF"/>
              </a:buClr>
              <a:defRPr/>
            </a:pPr>
            <a:endParaRPr lang="en-US" sz="2798" dirty="0">
              <a:solidFill>
                <a:schemeClr val="bg2"/>
              </a:solidFill>
              <a:latin typeface="Calibri" panose="020F0502020204030204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15465" y="1584000"/>
            <a:ext cx="11026320" cy="490903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456565" indent="-456565">
              <a:spcBef>
                <a:spcPts val="12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3400" dirty="0">
                <a:solidFill>
                  <a:schemeClr val="bg2"/>
                </a:solidFill>
              </a:rPr>
              <a:t>Изключенията осигуряват</a:t>
            </a:r>
            <a:r>
              <a:rPr lang="en-US" sz="3400" dirty="0">
                <a:solidFill>
                  <a:schemeClr val="bg2"/>
                </a:solidFill>
              </a:rPr>
              <a:t> 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гъвкав</a:t>
            </a:r>
            <a:r>
              <a:rPr lang="en-US" sz="3400" dirty="0">
                <a:solidFill>
                  <a:schemeClr val="bg2"/>
                </a:solidFill>
              </a:rPr>
              <a:t> механизъм за хващане на грешки</a:t>
            </a:r>
            <a:r>
              <a:rPr lang="bg-BG" sz="3400" dirty="0">
                <a:solidFill>
                  <a:schemeClr val="bg2"/>
                </a:solidFill>
              </a:rPr>
              <a:t>:</a:t>
            </a:r>
            <a:endParaRPr lang="en-US" sz="3400" dirty="0">
              <a:solidFill>
                <a:schemeClr val="bg2"/>
              </a:solidFill>
              <a:cs typeface="Calibri"/>
            </a:endParaRPr>
          </a:p>
          <a:p>
            <a:pPr marL="456565" indent="-456565">
              <a:spcBef>
                <a:spcPts val="12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US" sz="3400" dirty="0">
              <a:solidFill>
                <a:schemeClr val="bg2"/>
              </a:solidFill>
              <a:cs typeface="Calibri"/>
            </a:endParaRPr>
          </a:p>
          <a:p>
            <a:pPr marL="456565" indent="-456565">
              <a:spcBef>
                <a:spcPts val="12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dirty="0">
                <a:solidFill>
                  <a:schemeClr val="bg2"/>
                </a:solidFill>
                <a:ea typeface="+mn-lt"/>
                <a:cs typeface="+mn-lt"/>
              </a:rPr>
              <a:t>Блокът 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try-catch</a:t>
            </a:r>
            <a:r>
              <a:rPr lang="en-US" sz="3400" dirty="0">
                <a:solidFill>
                  <a:schemeClr val="bg2"/>
                </a:solidFill>
              </a:rPr>
              <a:t> позволява да хващаме </a:t>
            </a:r>
            <a:r>
              <a:rPr lang="bg-BG" sz="3400" dirty="0">
                <a:solidFill>
                  <a:schemeClr val="bg2"/>
                </a:solidFill>
              </a:rPr>
              <a:t>изключения</a:t>
            </a:r>
            <a:endParaRPr lang="en-US" sz="3400" dirty="0">
              <a:solidFill>
                <a:schemeClr val="bg2"/>
              </a:solidFill>
              <a:cs typeface="Calibri"/>
            </a:endParaRPr>
          </a:p>
          <a:p>
            <a:pPr marL="456565" indent="-456565">
              <a:spcBef>
                <a:spcPts val="12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US" sz="3400" dirty="0">
              <a:solidFill>
                <a:schemeClr val="bg2"/>
              </a:solidFill>
              <a:cs typeface="Calibri"/>
            </a:endParaRPr>
          </a:p>
          <a:p>
            <a:pPr marL="456565" indent="-456565">
              <a:spcBef>
                <a:spcPts val="12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dirty="0">
                <a:solidFill>
                  <a:schemeClr val="bg2"/>
                </a:solidFill>
              </a:rPr>
              <a:t>Нехванати </a:t>
            </a:r>
            <a:r>
              <a:rPr lang="bg-BG" sz="3400" dirty="0">
                <a:solidFill>
                  <a:schemeClr val="bg2"/>
                </a:solidFill>
                <a:ea typeface="+mn-lt"/>
                <a:cs typeface="+mn-lt"/>
              </a:rPr>
              <a:t>изключения причиняват</a:t>
            </a:r>
            <a:r>
              <a:rPr lang="en-US" sz="3400" dirty="0">
                <a:solidFill>
                  <a:schemeClr val="bg2"/>
                </a:solidFill>
                <a:ea typeface="+mn-lt"/>
                <a:cs typeface="+mn-lt"/>
              </a:rPr>
              <a:t> съобщение с грешка</a:t>
            </a:r>
          </a:p>
          <a:p>
            <a:pPr marL="456565" indent="-456565">
              <a:spcBef>
                <a:spcPts val="12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dirty="0">
                <a:solidFill>
                  <a:schemeClr val="bg2"/>
                </a:solidFill>
              </a:rPr>
              <a:t>Блокът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finally</a:t>
            </a:r>
            <a:r>
              <a:rPr lang="en-US" sz="3400" dirty="0">
                <a:solidFill>
                  <a:schemeClr val="bg2"/>
                </a:solidFill>
              </a:rPr>
              <a:t> се изпълнява винаги</a:t>
            </a:r>
            <a:endParaRPr lang="en-US" sz="3400" dirty="0">
              <a:solidFill>
                <a:schemeClr val="bg2"/>
              </a:solidFill>
              <a:cs typeface="Calibri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B0DE3E-180A-4FEE-8EE4-7B5710627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421" y="2808942"/>
            <a:ext cx="7183686" cy="6187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bg2">
                <a:lumMod val="65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en-US" sz="2599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new Exception("Invalid size!");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887575C-4AC2-4988-A6A1-18D1F80CB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421" y="4343197"/>
            <a:ext cx="7183686" cy="6187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bg2">
                <a:lumMod val="65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try</a:t>
            </a:r>
            <a:r>
              <a:rPr lang="en-US" sz="2599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{ … } </a:t>
            </a:r>
            <a:r>
              <a:rPr lang="en-US" sz="2599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2599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(Exception ex) { … }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06ADA298-402F-8ABA-2B69-352B5E2949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4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31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08FC892B-6F48-9219-3C19-67A8FFBBB2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1224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002" y="1295958"/>
            <a:ext cx="2666001" cy="2666001"/>
          </a:xfrm>
          <a:prstGeom prst="rect">
            <a:avLst/>
          </a:prstGeom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2721BE8F-BB57-A69C-18B7-019FBDDB1E7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Същност, синтаксис, видове</a:t>
            </a:r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D55B77BD-9023-E7F7-3B44-212A98292C4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Изключения</a:t>
            </a:r>
          </a:p>
        </p:txBody>
      </p:sp>
    </p:spTree>
    <p:extLst>
      <p:ext uri="{BB962C8B-B14F-4D97-AF65-F5344CB8AC3E}">
        <p14:creationId xmlns:p14="http://schemas.microsoft.com/office/powerpoint/2010/main" val="1196511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F9AF6A-C40B-4369-AF05-597457846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21000" y="864000"/>
            <a:ext cx="10371000" cy="5545145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bg-BG" sz="3350" b="1" dirty="0">
                <a:solidFill>
                  <a:schemeClr val="bg1"/>
                </a:solidFill>
              </a:rPr>
              <a:t>Изключение ==</a:t>
            </a:r>
            <a:r>
              <a:rPr lang="en-US" sz="3350" b="1" dirty="0"/>
              <a:t> </a:t>
            </a:r>
            <a:r>
              <a:rPr lang="en-US" sz="3350" dirty="0"/>
              <a:t>грешка, когато програмата работи</a:t>
            </a:r>
            <a:endParaRPr lang="en-US" sz="3350" dirty="0">
              <a:cs typeface="Calibri"/>
            </a:endParaRP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en-US" sz="3350" dirty="0">
                <a:ea typeface="+mn-lt"/>
                <a:cs typeface="+mn-lt"/>
              </a:rPr>
              <a:t>Използваме</a:t>
            </a:r>
            <a:r>
              <a:rPr lang="bg-BG" sz="3350" dirty="0">
                <a:ea typeface="+mn-lt"/>
                <a:cs typeface="+mn-lt"/>
              </a:rPr>
              <a:t> ключовата дума</a:t>
            </a:r>
            <a:r>
              <a:rPr lang="en-US" sz="3350" dirty="0">
                <a:ea typeface="+mn-lt"/>
                <a:cs typeface="+mn-lt"/>
              </a:rPr>
              <a:t> </a:t>
            </a:r>
            <a:r>
              <a:rPr lang="en-US" sz="3350" b="1" dirty="0">
                <a:solidFill>
                  <a:schemeClr val="bg1"/>
                </a:solidFill>
                <a:latin typeface="Consolas" panose="020B0609020204030204" pitchFamily="49" charset="0"/>
                <a:ea typeface="+mn-lt"/>
                <a:cs typeface="Consolas" panose="020B0609020204030204" pitchFamily="49" charset="0"/>
              </a:rPr>
              <a:t>throw</a:t>
            </a:r>
            <a:r>
              <a:rPr lang="bg-BG" sz="3350" dirty="0">
                <a:ea typeface="+mn-lt"/>
                <a:cs typeface="+mn-lt"/>
              </a:rPr>
              <a:t>, </a:t>
            </a:r>
            <a:r>
              <a:rPr lang="en-US" sz="3350" dirty="0">
                <a:ea typeface="+mn-lt"/>
                <a:cs typeface="+mn-lt"/>
              </a:rPr>
              <a:t>за</a:t>
            </a:r>
            <a:r>
              <a:rPr lang="en-US" sz="3350" dirty="0"/>
              <a:t> да</a:t>
            </a:r>
            <a:r>
              <a:rPr lang="bg-BG" sz="3350" dirty="0"/>
              <a:t> </a:t>
            </a:r>
            <a:br>
              <a:rPr lang="bg-BG" sz="3350" dirty="0"/>
            </a:br>
            <a:r>
              <a:rPr lang="bg-BG" sz="3350" dirty="0"/>
              <a:t>"хвърлим" изключение:</a:t>
            </a:r>
            <a:endParaRPr lang="bg-BG" sz="3350" dirty="0">
              <a:ea typeface="+mn-lt"/>
              <a:cs typeface="+mn-lt"/>
            </a:endParaRP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endParaRPr lang="en-US" dirty="0">
              <a:cs typeface="Calibri"/>
            </a:endParaRPr>
          </a:p>
          <a:p>
            <a:pPr marL="360045" indent="-360045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</a:pPr>
            <a:endParaRPr lang="en-US" b="1" dirty="0">
              <a:cs typeface="Calibri"/>
            </a:endParaRPr>
          </a:p>
          <a:p>
            <a:pPr marL="360045" indent="-360045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</a:pPr>
            <a:r>
              <a:rPr lang="en-US" sz="335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lang="en-US" sz="3350" dirty="0">
                <a:solidFill>
                  <a:srgbClr val="234465"/>
                </a:solidFill>
              </a:rPr>
              <a:t> хваща </a:t>
            </a:r>
            <a:r>
              <a:rPr lang="bg-BG" sz="3350" dirty="0">
                <a:solidFill>
                  <a:srgbClr val="234465"/>
                </a:solidFill>
              </a:rPr>
              <a:t>изключение и</a:t>
            </a:r>
            <a:r>
              <a:rPr lang="en-US" sz="3350" dirty="0">
                <a:solidFill>
                  <a:srgbClr val="234465"/>
                </a:solidFill>
              </a:rPr>
              <a:t> </a:t>
            </a:r>
            <a:r>
              <a:rPr lang="bg-BG" sz="3350" dirty="0">
                <a:solidFill>
                  <a:srgbClr val="234465"/>
                </a:solidFill>
              </a:rPr>
              <a:t>изпълнява даден код:</a:t>
            </a:r>
            <a:endParaRPr lang="en-US" sz="3350" dirty="0">
              <a:solidFill>
                <a:srgbClr val="234465"/>
              </a:solidFill>
              <a:cs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5EB54C-81C6-49E6-9276-55A7C993A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>
                <a:ea typeface="+mj-lt"/>
                <a:cs typeface="+mj-lt"/>
              </a:rPr>
              <a:t>Какво е </a:t>
            </a:r>
            <a:r>
              <a:rPr lang="bg-BG" sz="3950" dirty="0">
                <a:ea typeface="+mj-lt"/>
                <a:cs typeface="+mj-lt"/>
              </a:rPr>
              <a:t>изключение</a:t>
            </a:r>
            <a:r>
              <a:rPr lang="en-US" sz="3950" dirty="0">
                <a:ea typeface="+mj-lt"/>
                <a:cs typeface="+mj-lt"/>
              </a:rPr>
              <a:t>?</a:t>
            </a:r>
            <a:endParaRPr lang="en-US" sz="3950" b="0" dirty="0">
              <a:ea typeface="+mj-lt"/>
              <a:cs typeface="+mj-lt"/>
            </a:endParaRP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83B1F1E-57F0-418C-ADF9-21410562C0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0999" y="2655831"/>
            <a:ext cx="8988931" cy="10404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if (size &lt; 0)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GB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en-GB" sz="2599" b="1" noProof="1">
                <a:latin typeface="Consolas" pitchFamily="49" charset="0"/>
                <a:cs typeface="Consolas" pitchFamily="49" charset="0"/>
              </a:rPr>
              <a:t> new Exception("</a:t>
            </a:r>
            <a:r>
              <a:rPr lang="en-GB" sz="2599" b="1" noProof="1">
                <a:cs typeface="Consolas" pitchFamily="49" charset="0"/>
              </a:rPr>
              <a:t>Size cannot be negative!</a:t>
            </a:r>
            <a:r>
              <a:rPr lang="en-GB" sz="2599" b="1" noProof="1">
                <a:latin typeface="Consolas" pitchFamily="49" charset="0"/>
                <a:cs typeface="Consolas" pitchFamily="49" charset="0"/>
              </a:rPr>
              <a:t>");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4B0E17C-7E7B-499D-A9DC-5A592B7CC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1000" y="4509283"/>
            <a:ext cx="8988931" cy="22987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</a:t>
            </a:r>
            <a:r>
              <a:rPr lang="en-GB" sz="2599" b="1" noProof="1">
                <a:latin typeface="Consolas" pitchFamily="49" charset="0"/>
                <a:cs typeface="Consolas" pitchFamily="49" charset="0"/>
              </a:rPr>
              <a:t> { 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  size = int.Parse(Console.ReadLine()); 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} </a:t>
            </a:r>
            <a:r>
              <a:rPr lang="en-GB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GB" sz="2599" b="1" noProof="1">
                <a:latin typeface="Consolas" pitchFamily="49" charset="0"/>
                <a:cs typeface="Consolas" pitchFamily="49" charset="0"/>
              </a:rPr>
              <a:t> (Exception ex) { 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  Console.WriteLine("Invalid size!"); 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  <a:endParaRPr lang="en-GB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1396E5DE-34F0-DC25-30C2-4E9FDC04A85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047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355077-C3A7-4C4F-B4C0-E001741CA2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2766" y="1121682"/>
            <a:ext cx="10129234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</a:pPr>
            <a:r>
              <a:rPr lang="bg-BG" sz="3400" dirty="0"/>
              <a:t>В </a:t>
            </a:r>
            <a:r>
              <a:rPr lang="en-US" sz="3400" dirty="0"/>
              <a:t>C# </a:t>
            </a:r>
            <a:r>
              <a:rPr lang="bg-BG" sz="3400" dirty="0"/>
              <a:t>за хващане на грешки се използва класът </a:t>
            </a:r>
            <a:r>
              <a:rPr lang="ru-RU" sz="340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System.Exception</a:t>
            </a:r>
            <a:endParaRPr lang="en-US" sz="3400" dirty="0"/>
          </a:p>
          <a:p>
            <a:pPr marL="360045" indent="-360045">
              <a:lnSpc>
                <a:spcPct val="100000"/>
              </a:lnSpc>
            </a:pPr>
            <a:r>
              <a:rPr lang="bg-BG" sz="3400" dirty="0"/>
              <a:t>Той съдържа </a:t>
            </a:r>
            <a:r>
              <a:rPr lang="en-US" sz="3400" dirty="0"/>
              <a:t>информация за </a:t>
            </a:r>
            <a:r>
              <a:rPr lang="en-US" sz="3400" b="1" dirty="0">
                <a:solidFill>
                  <a:schemeClr val="bg1"/>
                </a:solidFill>
              </a:rPr>
              <a:t>грешки</a:t>
            </a:r>
            <a:r>
              <a:rPr lang="en-US" sz="3400" dirty="0"/>
              <a:t>:</a:t>
            </a:r>
            <a:endParaRPr lang="en-US" sz="3400" dirty="0">
              <a:cs typeface="Calibri"/>
            </a:endParaRPr>
          </a:p>
          <a:p>
            <a:pPr lvl="1" indent="-360045">
              <a:lnSpc>
                <a:spcPct val="100000"/>
              </a:lnSpc>
              <a:buClr>
                <a:schemeClr val="tx1"/>
              </a:buClr>
            </a:pPr>
            <a:r>
              <a:rPr lang="ru-RU" sz="320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Message</a:t>
            </a:r>
            <a:r>
              <a:rPr lang="ru-RU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3200" dirty="0"/>
              <a:t>–</a:t>
            </a:r>
            <a:r>
              <a:rPr lang="en-US" sz="3200" dirty="0"/>
              <a:t> дава описание на грешката</a:t>
            </a:r>
            <a:endParaRPr lang="ru-RU" sz="3200" dirty="0">
              <a:cs typeface="Calibri"/>
            </a:endParaRPr>
          </a:p>
          <a:p>
            <a:pPr marL="1255395" lvl="2" indent="-360045">
              <a:lnSpc>
                <a:spcPct val="100000"/>
              </a:lnSpc>
              <a:buClr>
                <a:schemeClr val="tx1"/>
              </a:buClr>
            </a:pPr>
            <a:r>
              <a:rPr lang="ru-RU" sz="300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StackTrace</a:t>
            </a:r>
            <a:r>
              <a:rPr lang="ru-RU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3000" dirty="0"/>
              <a:t>– </a:t>
            </a:r>
            <a:r>
              <a:rPr lang="en-US" sz="3000" dirty="0"/>
              <a:t>дава информация на стека по-време на хвърляне на </a:t>
            </a:r>
            <a:r>
              <a:rPr lang="en-US" sz="3000" dirty="0">
                <a:ea typeface="+mn-lt"/>
                <a:cs typeface="+mn-lt"/>
              </a:rPr>
              <a:t>exception </a:t>
            </a:r>
          </a:p>
          <a:p>
            <a:pPr marL="1255395" lvl="2" indent="-360045">
              <a:lnSpc>
                <a:spcPct val="100000"/>
              </a:lnSpc>
              <a:buClr>
                <a:schemeClr val="tx1"/>
              </a:buClr>
            </a:pPr>
            <a:r>
              <a:rPr lang="ru-RU" sz="300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InnerException</a:t>
            </a:r>
            <a:r>
              <a:rPr lang="ru-RU" sz="30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3000" dirty="0"/>
              <a:t>–</a:t>
            </a:r>
            <a:r>
              <a:rPr lang="en-US" sz="3000" dirty="0"/>
              <a:t> exception</a:t>
            </a:r>
            <a:r>
              <a:rPr lang="en-US" sz="3000" dirty="0">
                <a:ea typeface="+mn-lt"/>
                <a:cs typeface="+mn-lt"/>
              </a:rPr>
              <a:t>, който е приченил сегашния exception (ако има)</a:t>
            </a:r>
            <a:endParaRPr lang="en-US" sz="3000" dirty="0">
              <a:cs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B3C419-8E3D-4E37-BB46-E1AC57C54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Клас </a:t>
            </a:r>
            <a:r>
              <a:rPr lang="en-US" sz="4000" noProof="1">
                <a:latin typeface="Consolas"/>
                <a:cs typeface="Consolas" pitchFamily="49" charset="0"/>
              </a:rPr>
              <a:t>System.Exception</a:t>
            </a:r>
            <a:endParaRPr lang="en-US" sz="4000" dirty="0">
              <a:cs typeface="Calibri"/>
            </a:endParaRP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6341215B-A401-99C7-DAA9-C6EFC33F1A4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57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4646167-D529-4ABD-BE9B-C022E6CE7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>
                <a:ea typeface="+mj-lt"/>
                <a:cs typeface="+mj-lt"/>
              </a:rPr>
              <a:t>Йерархия на </a:t>
            </a:r>
            <a:r>
              <a:rPr lang="bg-BG" sz="3950"/>
              <a:t>изключенията</a:t>
            </a:r>
            <a:r>
              <a:rPr lang="en-US" sz="3950"/>
              <a:t> в .NET</a:t>
            </a:r>
            <a:endParaRPr lang="bg-BG" sz="3950" dirty="0"/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5651352" y="1269563"/>
            <a:ext cx="3084492" cy="649412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pPr algn="ctr"/>
            <a:r>
              <a:rPr lang="en-US" sz="2397" noProof="1"/>
              <a:t>System.Exception</a:t>
            </a:r>
          </a:p>
        </p:txBody>
      </p:sp>
      <p:sp>
        <p:nvSpPr>
          <p:cNvPr id="9" name="Text Box 17"/>
          <p:cNvSpPr txBox="1">
            <a:spLocks noChangeArrowheads="1"/>
          </p:cNvSpPr>
          <p:nvPr/>
        </p:nvSpPr>
        <p:spPr bwMode="auto">
          <a:xfrm>
            <a:off x="7507817" y="2397629"/>
            <a:ext cx="2535033" cy="581679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1999" noProof="1"/>
              <a:t>CustomException</a:t>
            </a:r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6427352" y="3681632"/>
            <a:ext cx="3615496" cy="581679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1999" noProof="1"/>
              <a:t>System.FormatException</a:t>
            </a:r>
          </a:p>
        </p:txBody>
      </p:sp>
      <p:sp>
        <p:nvSpPr>
          <p:cNvPr id="12" name="Text Box 20"/>
          <p:cNvSpPr txBox="1">
            <a:spLocks noChangeArrowheads="1"/>
          </p:cNvSpPr>
          <p:nvPr/>
        </p:nvSpPr>
        <p:spPr bwMode="auto">
          <a:xfrm>
            <a:off x="7045942" y="5605548"/>
            <a:ext cx="3818816" cy="581679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1999" noProof="1"/>
              <a:t>System.OverflowException</a:t>
            </a: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3657196" y="2397630"/>
            <a:ext cx="3452600" cy="581679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1999" noProof="1"/>
              <a:t>System.SystemException</a:t>
            </a: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2743271" y="3511415"/>
            <a:ext cx="3187103" cy="922110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1999" noProof="1"/>
              <a:t>System.NullReferenceException</a:t>
            </a:r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3815484" y="4641535"/>
            <a:ext cx="4284424" cy="581679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1999" noProof="1"/>
              <a:t>System.ArithmeticException</a:t>
            </a:r>
          </a:p>
        </p:txBody>
      </p:sp>
      <p:sp>
        <p:nvSpPr>
          <p:cNvPr id="17" name="Down Arrow 16"/>
          <p:cNvSpPr/>
          <p:nvPr/>
        </p:nvSpPr>
        <p:spPr bwMode="auto">
          <a:xfrm rot="10800000">
            <a:off x="5093721" y="3074103"/>
            <a:ext cx="188072" cy="39823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Down Arrow 19"/>
          <p:cNvSpPr/>
          <p:nvPr/>
        </p:nvSpPr>
        <p:spPr bwMode="auto">
          <a:xfrm rot="10800000">
            <a:off x="6663436" y="3074102"/>
            <a:ext cx="193764" cy="47129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Down Arrow 20"/>
          <p:cNvSpPr/>
          <p:nvPr/>
        </p:nvSpPr>
        <p:spPr bwMode="auto">
          <a:xfrm rot="10800000">
            <a:off x="6070470" y="1959185"/>
            <a:ext cx="188072" cy="39823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Down Arrow 21"/>
          <p:cNvSpPr/>
          <p:nvPr/>
        </p:nvSpPr>
        <p:spPr bwMode="auto">
          <a:xfrm rot="10800000">
            <a:off x="7816118" y="1959184"/>
            <a:ext cx="188072" cy="39823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Down Arrow 22"/>
          <p:cNvSpPr/>
          <p:nvPr/>
        </p:nvSpPr>
        <p:spPr bwMode="auto">
          <a:xfrm rot="10800000">
            <a:off x="5846741" y="5262101"/>
            <a:ext cx="170332" cy="304757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 Box 18">
            <a:extLst>
              <a:ext uri="{FF2B5EF4-FFF2-40B4-BE49-F238E27FC236}">
                <a16:creationId xmlns:a16="http://schemas.microsoft.com/office/drawing/2014/main" id="{F1FBBD53-705F-4B80-9EE4-804A425BA6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4908" y="5605549"/>
            <a:ext cx="4404493" cy="581679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1999" noProof="1"/>
              <a:t>System.DividedByZeroException</a:t>
            </a:r>
          </a:p>
        </p:txBody>
      </p:sp>
      <p:sp>
        <p:nvSpPr>
          <p:cNvPr id="5" name="Right Arrow 4"/>
          <p:cNvSpPr/>
          <p:nvPr/>
        </p:nvSpPr>
        <p:spPr bwMode="auto">
          <a:xfrm rot="16200000">
            <a:off x="5474476" y="3687711"/>
            <a:ext cx="1408772" cy="18155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Down Arrow 26"/>
          <p:cNvSpPr/>
          <p:nvPr/>
        </p:nvSpPr>
        <p:spPr bwMode="auto">
          <a:xfrm rot="10800000">
            <a:off x="7428160" y="5258126"/>
            <a:ext cx="170332" cy="304757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5E2B88E9-B1FB-76CE-D5DB-B0170E51A3E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27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5" grpId="0" animBg="1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723" y="1606541"/>
            <a:ext cx="2056559" cy="2056559"/>
          </a:xfrm>
          <a:prstGeom prst="rect">
            <a:avLst/>
          </a:prstGeom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85007E2F-C27B-4916-6C68-F9028B2D452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Хващане на изключения</a:t>
            </a:r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18D287C2-FDC9-EEB0-22CC-7A7C732FEE3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Try-catch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72541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ct val="20000"/>
              </a:spcBef>
            </a:pPr>
            <a:r>
              <a:rPr lang="en-US" sz="3150" dirty="0">
                <a:cs typeface="Calibri"/>
              </a:rPr>
              <a:t>Когато </a:t>
            </a:r>
            <a:r>
              <a:rPr lang="bg-BG" sz="3150" dirty="0">
                <a:cs typeface="Calibri"/>
              </a:rPr>
              <a:t>хванете</a:t>
            </a:r>
            <a:r>
              <a:rPr lang="en-US" sz="3150" dirty="0">
                <a:cs typeface="Calibri"/>
              </a:rPr>
              <a:t> </a:t>
            </a:r>
            <a:r>
              <a:rPr lang="bg-BG" sz="3150" dirty="0">
                <a:ea typeface="+mn-lt"/>
                <a:cs typeface="+mn-lt"/>
              </a:rPr>
              <a:t>изключение</a:t>
            </a:r>
            <a:r>
              <a:rPr lang="en-US" sz="3150" dirty="0">
                <a:ea typeface="+mn-lt"/>
                <a:cs typeface="+mn-lt"/>
              </a:rPr>
              <a:t> от определен клас, може да </a:t>
            </a:r>
            <a:r>
              <a:rPr lang="bg-BG" sz="3150" dirty="0">
                <a:ea typeface="+mn-lt"/>
                <a:cs typeface="+mn-lt"/>
              </a:rPr>
              <a:t>хванете и</a:t>
            </a:r>
            <a:r>
              <a:rPr lang="en-US" sz="3150" dirty="0">
                <a:ea typeface="+mn-lt"/>
                <a:cs typeface="+mn-lt"/>
              </a:rPr>
              <a:t> </a:t>
            </a:r>
            <a:r>
              <a:rPr lang="bg-BG" sz="3150" dirty="0">
                <a:ea typeface="+mn-lt"/>
                <a:cs typeface="+mn-lt"/>
              </a:rPr>
              <a:t>неговите "</a:t>
            </a:r>
            <a:r>
              <a:rPr lang="bg-BG" sz="3150" b="1" dirty="0">
                <a:solidFill>
                  <a:schemeClr val="bg1"/>
                </a:solidFill>
                <a:ea typeface="+mn-lt"/>
                <a:cs typeface="+mn-lt"/>
              </a:rPr>
              <a:t>изключения наследници</a:t>
            </a:r>
            <a:r>
              <a:rPr lang="bg-BG" sz="3150" dirty="0">
                <a:ea typeface="+mn-lt"/>
                <a:cs typeface="+mn-lt"/>
              </a:rPr>
              <a:t>"</a:t>
            </a:r>
            <a:endParaRPr lang="en-US" sz="3150" dirty="0"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en-US" sz="3199" dirty="0"/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en-US" sz="3199" dirty="0"/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en-US" sz="3199" dirty="0"/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en-US" sz="3199" dirty="0"/>
          </a:p>
          <a:p>
            <a:pPr marL="360045" indent="-360045">
              <a:lnSpc>
                <a:spcPct val="100000"/>
              </a:lnSpc>
              <a:spcBef>
                <a:spcPts val="1799"/>
              </a:spcBef>
            </a:pPr>
            <a:r>
              <a:rPr lang="en-US" sz="3150" dirty="0"/>
              <a:t>Хващате </a:t>
            </a:r>
            <a:r>
              <a:rPr lang="en-US" sz="315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ArithmeticException</a:t>
            </a:r>
            <a:r>
              <a:rPr lang="bg-BG" sz="315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150" dirty="0"/>
              <a:t>и неговите наследници </a:t>
            </a:r>
            <a:br>
              <a:rPr lang="en-US" sz="3150" dirty="0"/>
            </a:br>
            <a:r>
              <a:rPr lang="en-US" sz="315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DivideByZeroException</a:t>
            </a:r>
            <a:r>
              <a:rPr lang="bg-BG" sz="315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150" dirty="0"/>
              <a:t>и </a:t>
            </a:r>
            <a:r>
              <a:rPr lang="en-US" sz="315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OverflowException</a:t>
            </a:r>
          </a:p>
        </p:txBody>
      </p:sp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Хващане на </a:t>
            </a:r>
            <a:r>
              <a:rPr lang="bg-BG" sz="3950" dirty="0"/>
              <a:t>изключения</a:t>
            </a:r>
            <a:endParaRPr lang="bg-BG" dirty="0"/>
          </a:p>
        </p:txBody>
      </p:sp>
      <p:sp>
        <p:nvSpPr>
          <p:cNvPr id="553988" name="Rectangle 4"/>
          <p:cNvSpPr>
            <a:spLocks noChangeArrowheads="1"/>
          </p:cNvSpPr>
          <p:nvPr/>
        </p:nvSpPr>
        <p:spPr bwMode="auto">
          <a:xfrm>
            <a:off x="687211" y="2439259"/>
            <a:ext cx="9998789" cy="2478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 anchor="t">
            <a:spAutoFit/>
          </a:bodyPr>
          <a:lstStyle/>
          <a:p>
            <a:pPr indent="-456565" defTabSz="1218072" latinLnBrk="1">
              <a:lnSpc>
                <a:spcPct val="105000"/>
              </a:lnSpc>
            </a:pPr>
            <a:r>
              <a:rPr lang="en-US" sz="2350" b="1" noProof="1">
                <a:latin typeface="Consolas"/>
                <a:cs typeface="Consolas" pitchFamily="49" charset="0"/>
              </a:rPr>
              <a:t>try {</a:t>
            </a:r>
            <a:endParaRPr lang="bg-BG" sz="2350" dirty="0">
              <a:latin typeface="Consolas"/>
            </a:endParaRPr>
          </a:p>
          <a:p>
            <a:pPr indent="-456565" defTabSz="1218072" latinLnBrk="1">
              <a:lnSpc>
                <a:spcPct val="105000"/>
              </a:lnSpc>
            </a:pPr>
            <a:r>
              <a:rPr lang="en-US" sz="235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  // Извършваме </a:t>
            </a:r>
            <a:r>
              <a:rPr lang="bg-BG" sz="235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операция</a:t>
            </a:r>
            <a:r>
              <a:rPr lang="en-US" sz="235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, която може да причини </a:t>
            </a:r>
            <a:r>
              <a:rPr lang="bg-BG" sz="235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изключение</a:t>
            </a:r>
            <a:r>
              <a:rPr lang="en-US" sz="235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 </a:t>
            </a:r>
            <a:endParaRPr lang="en-US" sz="235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indent="-456565" defTabSz="1218072" latinLnBrk="1">
              <a:lnSpc>
                <a:spcPct val="105000"/>
              </a:lnSpc>
            </a:pPr>
            <a:r>
              <a:rPr lang="en-US" sz="2350" b="1" noProof="1">
                <a:latin typeface="Consolas"/>
                <a:cs typeface="Consolas" pitchFamily="49" charset="0"/>
              </a:rPr>
              <a:t>}</a:t>
            </a:r>
          </a:p>
          <a:p>
            <a:pPr indent="-456565" defTabSz="1218072" latinLnBrk="1">
              <a:lnSpc>
                <a:spcPct val="105000"/>
              </a:lnSpc>
            </a:pPr>
            <a:r>
              <a:rPr lang="en-US" sz="2350" b="1" noProof="1">
                <a:latin typeface="Consolas"/>
                <a:cs typeface="Consolas" pitchFamily="49" charset="0"/>
              </a:rPr>
              <a:t>catch (</a:t>
            </a:r>
            <a:r>
              <a:rPr lang="en-US" sz="23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ArithmeticException ae</a:t>
            </a:r>
            <a:r>
              <a:rPr lang="en-US" sz="2350" b="1" noProof="1">
                <a:latin typeface="Consolas"/>
                <a:cs typeface="Consolas" pitchFamily="49" charset="0"/>
              </a:rPr>
              <a:t>) {</a:t>
            </a:r>
          </a:p>
          <a:p>
            <a:pPr indent="-456565" defTabSz="1218072" latinLnBrk="1">
              <a:lnSpc>
                <a:spcPct val="105000"/>
              </a:lnSpc>
            </a:pPr>
            <a:r>
              <a:rPr lang="en-US" sz="235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  // Хваща</a:t>
            </a:r>
            <a:r>
              <a:rPr lang="bg-BG" sz="235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ме</a:t>
            </a:r>
            <a:r>
              <a:rPr lang="en-US" sz="235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 arithmetic exception</a:t>
            </a:r>
          </a:p>
          <a:p>
            <a:pPr indent="-456565" defTabSz="1218072" latinLnBrk="1">
              <a:lnSpc>
                <a:spcPct val="105000"/>
              </a:lnSpc>
            </a:pPr>
            <a:r>
              <a:rPr lang="en-US" sz="2350" b="1" noProof="1">
                <a:latin typeface="Consolas"/>
                <a:cs typeface="Consolas" pitchFamily="49" charset="0"/>
              </a:rPr>
              <a:t>}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9B38BB0-E985-5218-D214-42504343A1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9160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6E872E-822F-44BB-99CF-7D56A7E8A368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6" b="1" noProof="1">
                <a:latin typeface="Consolas" pitchFamily="49" charset="0"/>
                <a:cs typeface="Consolas" pitchFamily="49" charset="0"/>
              </a:rPr>
              <a:t>string s = Console.ReadLine();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 </a:t>
            </a:r>
            <a:r>
              <a:rPr lang="en-GB" sz="2396" b="1" noProof="1">
                <a:latin typeface="Consolas" pitchFamily="49" charset="0"/>
                <a:cs typeface="Consolas" pitchFamily="49" charset="0"/>
              </a:rPr>
              <a:t>{</a:t>
            </a:r>
            <a:endParaRPr lang="en-GB" sz="2396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6" b="1" noProof="1">
                <a:latin typeface="Consolas" pitchFamily="49" charset="0"/>
                <a:cs typeface="Consolas" pitchFamily="49" charset="0"/>
              </a:rPr>
              <a:t>  int.Parse(s);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6" b="1" noProof="1">
                <a:latin typeface="Consolas" pitchFamily="49" charset="0"/>
                <a:cs typeface="Consolas" pitchFamily="49" charset="0"/>
              </a:rPr>
              <a:t>  Console.WriteLine(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6" b="1" noProof="1">
                <a:latin typeface="Consolas" pitchFamily="49" charset="0"/>
                <a:cs typeface="Consolas" pitchFamily="49" charset="0"/>
              </a:rPr>
              <a:t>    "You entered a valid Int32 number {0}.", s);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6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 (FormatException) </a:t>
            </a:r>
            <a:r>
              <a:rPr lang="en-GB" sz="2396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6" b="1" noProof="1">
                <a:latin typeface="Consolas" pitchFamily="49" charset="0"/>
                <a:cs typeface="Consolas" pitchFamily="49" charset="0"/>
              </a:rPr>
              <a:t>  Console.WriteLine("Invalid integer number!");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6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 (OverflowException) </a:t>
            </a:r>
            <a:r>
              <a:rPr lang="en-GB" sz="2396" b="1" noProof="1">
                <a:latin typeface="Consolas" pitchFamily="49" charset="0"/>
                <a:cs typeface="Consolas" pitchFamily="49" charset="0"/>
              </a:rPr>
              <a:t>{</a:t>
            </a:r>
            <a:endParaRPr lang="en-GB" sz="2396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6" b="1" noProof="1">
                <a:latin typeface="Consolas" pitchFamily="49" charset="0"/>
                <a:cs typeface="Consolas" pitchFamily="49" charset="0"/>
              </a:rPr>
              <a:t>  Console.WriteLine(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6" b="1" noProof="1">
                <a:latin typeface="Consolas" pitchFamily="49" charset="0"/>
                <a:cs typeface="Consolas" pitchFamily="49" charset="0"/>
              </a:rPr>
              <a:t>    "The number is too big to fit in Int32!");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6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396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773322-B777-4E65-BD66-EBB1187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Autofit/>
          </a:bodyPr>
          <a:lstStyle/>
          <a:p>
            <a:r>
              <a:rPr lang="ru-RU" sz="3600"/>
              <a:t>Многократно използване на Catch – Пример</a:t>
            </a:r>
            <a:endParaRPr lang="en-US" sz="3600" dirty="0">
              <a:cs typeface="Calibri"/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154BAADA-4400-9929-2614-6527AC373C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9907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3881</TotalTime>
  <Words>1476</Words>
  <Application>Microsoft Macintosh PowerPoint</Application>
  <PresentationFormat>Widescreen</PresentationFormat>
  <Paragraphs>294</Paragraphs>
  <Slides>27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Consolas</vt:lpstr>
      <vt:lpstr>Wingdings</vt:lpstr>
      <vt:lpstr>SoftUni</vt:lpstr>
      <vt:lpstr>Хващане на грешки </vt:lpstr>
      <vt:lpstr>Съдържание</vt:lpstr>
      <vt:lpstr>Изключения</vt:lpstr>
      <vt:lpstr>Какво е изключение?</vt:lpstr>
      <vt:lpstr>Клас System.Exception</vt:lpstr>
      <vt:lpstr>Йерархия на изключенията в .NET</vt:lpstr>
      <vt:lpstr>Try-catch</vt:lpstr>
      <vt:lpstr>Хващане на изключения</vt:lpstr>
      <vt:lpstr>Многократно използване на Catch – Пример</vt:lpstr>
      <vt:lpstr>Намерете грешките!</vt:lpstr>
      <vt:lpstr>Хващане на всички изключения</vt:lpstr>
      <vt:lpstr>Конструкцията Try-finally </vt:lpstr>
      <vt:lpstr>Как работят изключенията?</vt:lpstr>
      <vt:lpstr>Try-catch-finally – Пример</vt:lpstr>
      <vt:lpstr>Хвърляне на изключения</vt:lpstr>
      <vt:lpstr>Хвърляне на изключения</vt:lpstr>
      <vt:lpstr>Използване на ключовата дума Throw</vt:lpstr>
      <vt:lpstr>Хвърляне на изключения – Примери</vt:lpstr>
      <vt:lpstr>Утвърдени практики  при изключенията</vt:lpstr>
      <vt:lpstr>Утвърдени практики (1)</vt:lpstr>
      <vt:lpstr>Утвърдени практики (2)</vt:lpstr>
      <vt:lpstr>Утвърдени практики (3)</vt:lpstr>
      <vt:lpstr>Утвърдени практики (4)</vt:lpstr>
      <vt:lpstr>Съзадаване на ново изключение</vt:lpstr>
      <vt:lpstr>Какво научихме днес?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Изключения</dc:title>
  <dc:subject>Модул 2 - Структури от данни и алгоритми</dc:subject>
  <dc:creator>BG-IT-Edu</dc:creator>
  <cp:keywords>Software University; SoftUni; programming; coding; software development; education; training; course</cp:keywords>
  <dc:description>Open Programming and IT Courseware for IT Teachers (BG-IT-Edu): https://github.com/BG-IT-Edu
With the kind support of SoftUni: https://softuni.bg</dc:description>
  <cp:lastModifiedBy>Александрина Ю. Механджийска</cp:lastModifiedBy>
  <cp:revision>114</cp:revision>
  <dcterms:created xsi:type="dcterms:W3CDTF">2018-05-23T13:08:44Z</dcterms:created>
  <dcterms:modified xsi:type="dcterms:W3CDTF">2024-07-05T13:30:10Z</dcterms:modified>
  <cp:category>programming;education;software engineering;software development</cp:category>
</cp:coreProperties>
</file>