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5" r:id="rId21"/>
    <p:sldId id="741" r:id="rId22"/>
    <p:sldId id="747" r:id="rId23"/>
    <p:sldId id="746" r:id="rId24"/>
    <p:sldId id="734" r:id="rId25"/>
    <p:sldId id="748" r:id="rId26"/>
    <p:sldId id="667" r:id="rId27"/>
    <p:sldId id="74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5"/>
            <p14:sldId id="741"/>
            <p14:sldId id="747"/>
            <p14:sldId id="746"/>
            <p14:sldId id="734"/>
            <p14:sldId id="748"/>
            <p14:sldId id="667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2800" dirty="0"/>
              <a:t>Процес 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във </a:t>
            </a:r>
            <a:r>
              <a:rPr lang="bg-BG" sz="2800" b="1" dirty="0"/>
              <a:t>фиксирана дължина от символи (хеш)</a:t>
            </a:r>
          </a:p>
          <a:p>
            <a:pPr lvl="1"/>
            <a:r>
              <a:rPr lang="bg-BG" sz="2800" b="1" dirty="0"/>
              <a:t>Не може </a:t>
            </a:r>
            <a:r>
              <a:rPr lang="bg-BG" sz="2800" dirty="0"/>
              <a:t>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към </a:t>
            </a:r>
            <a:r>
              <a:rPr lang="bg-BG" sz="2800" b="1" dirty="0"/>
              <a:t>оригинала</a:t>
            </a:r>
            <a:endParaRPr lang="en-BG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Криптиране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Процес </a:t>
            </a:r>
            <a:r>
              <a:rPr lang="bg-BG" sz="2800" dirty="0"/>
              <a:t>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 </a:t>
            </a:r>
            <a:r>
              <a:rPr lang="bg-BG" sz="2800" b="1" dirty="0"/>
              <a:t>неразбираем</a:t>
            </a:r>
            <a:r>
              <a:rPr lang="bg-BG" sz="2800" dirty="0"/>
              <a:t> </a:t>
            </a:r>
            <a:r>
              <a:rPr lang="bg-BG" sz="2800" b="1" dirty="0"/>
              <a:t>формат</a:t>
            </a:r>
          </a:p>
          <a:p>
            <a:pPr lvl="1"/>
            <a:r>
              <a:rPr lang="bg-BG" sz="2800" b="1" dirty="0"/>
              <a:t>Може</a:t>
            </a:r>
            <a:r>
              <a:rPr lang="bg-BG" sz="2800" dirty="0"/>
              <a:t> 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с помощта на </a:t>
            </a:r>
            <a:r>
              <a:rPr lang="bg-BG" sz="2800" b="1" dirty="0"/>
              <a:t>ключ</a:t>
            </a:r>
            <a:endParaRPr lang="en-BG" sz="28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Библиотека</a:t>
            </a:r>
            <a:r>
              <a:rPr lang="bg-BG" sz="2800" b="1" dirty="0"/>
              <a:t> </a:t>
            </a:r>
            <a:r>
              <a:rPr lang="bg-BG" sz="2800" dirty="0"/>
              <a:t>за </a:t>
            </a:r>
            <a:r>
              <a:rPr lang="bg-BG" sz="2800" b="1" dirty="0"/>
              <a:t>хеширане на пароли</a:t>
            </a:r>
            <a:endParaRPr lang="en-US" sz="2800" b="1" dirty="0"/>
          </a:p>
          <a:p>
            <a:r>
              <a:rPr lang="bg-BG" sz="2800" dirty="0"/>
              <a:t>Използва </a:t>
            </a:r>
            <a:r>
              <a:rPr lang="bg-BG" sz="2800" b="1" dirty="0"/>
              <a:t>алгоритъма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2800" b="1" dirty="0"/>
              <a:t>B</a:t>
            </a:r>
            <a:r>
              <a:rPr lang="en-GB" sz="2800" b="1" dirty="0"/>
              <a:t>Crypt</a:t>
            </a:r>
            <a:r>
              <a:rPr lang="en-GB" sz="2800" dirty="0"/>
              <a:t> </a:t>
            </a:r>
            <a:r>
              <a:rPr lang="bg-BG" sz="2800" dirty="0"/>
              <a:t>предлага </a:t>
            </a:r>
            <a:r>
              <a:rPr lang="bg-BG" sz="2800" b="1" dirty="0">
                <a:solidFill>
                  <a:schemeClr val="bg1"/>
                </a:solidFill>
              </a:rPr>
              <a:t>солене</a:t>
            </a:r>
            <a:r>
              <a:rPr lang="bg-BG" sz="2800" dirty="0"/>
              <a:t> </a:t>
            </a:r>
            <a:r>
              <a:rPr lang="bg-BG" sz="2800" b="1" dirty="0"/>
              <a:t>(</a:t>
            </a:r>
            <a:r>
              <a:rPr lang="en-GB" sz="2800" b="1" dirty="0"/>
              <a:t>salting) </a:t>
            </a:r>
            <a:r>
              <a:rPr lang="bg-BG" sz="2800" dirty="0"/>
              <a:t>за защита срещу </a:t>
            </a:r>
            <a:r>
              <a:rPr lang="bg-BG" sz="2800" b="1" dirty="0"/>
              <a:t>атаки</a:t>
            </a:r>
          </a:p>
          <a:p>
            <a:pPr lvl="1"/>
            <a:r>
              <a:rPr lang="bg-BG" sz="2400" b="1" dirty="0"/>
              <a:t>Солене (</a:t>
            </a:r>
            <a:r>
              <a:rPr lang="en-GB" sz="2400" b="1" dirty="0"/>
              <a:t>salting) </a:t>
            </a:r>
            <a:r>
              <a:rPr lang="bg-BG" sz="2400" dirty="0"/>
              <a:t>е </a:t>
            </a:r>
            <a:r>
              <a:rPr lang="bg-BG" sz="2400" b="1" dirty="0"/>
              <a:t>процес</a:t>
            </a:r>
            <a:r>
              <a:rPr lang="bg-BG" sz="2400" dirty="0"/>
              <a:t> на добавяне на </a:t>
            </a:r>
            <a:r>
              <a:rPr lang="bg-BG" sz="24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400" b="1" dirty="0"/>
              <a:t>(сол) </a:t>
            </a:r>
            <a:r>
              <a:rPr lang="bg-BG" sz="2400" dirty="0"/>
              <a:t>към паролата </a:t>
            </a:r>
            <a:r>
              <a:rPr lang="bg-BG" sz="2400" b="1" dirty="0"/>
              <a:t>преди</a:t>
            </a:r>
            <a:r>
              <a:rPr lang="bg-BG" sz="2400" dirty="0"/>
              <a:t> </a:t>
            </a:r>
            <a:r>
              <a:rPr lang="bg-BG" sz="2400" b="1" dirty="0"/>
              <a:t>хеширането</a:t>
            </a:r>
          </a:p>
          <a:p>
            <a:pPr lvl="1"/>
            <a:r>
              <a:rPr lang="bg-BG" sz="2400" dirty="0"/>
              <a:t>По този начин </a:t>
            </a:r>
            <a:r>
              <a:rPr lang="bg-BG" sz="2400" b="1" dirty="0"/>
              <a:t>всяка</a:t>
            </a:r>
            <a:r>
              <a:rPr lang="bg-BG" sz="2400" dirty="0"/>
              <a:t> </a:t>
            </a:r>
            <a:r>
              <a:rPr lang="bg-BG" sz="2400" b="1" dirty="0"/>
              <a:t>парола</a:t>
            </a:r>
            <a:r>
              <a:rPr lang="bg-BG" sz="2400" dirty="0"/>
              <a:t> има </a:t>
            </a:r>
            <a:r>
              <a:rPr lang="bg-BG" sz="2400" b="1" dirty="0">
                <a:solidFill>
                  <a:schemeClr val="bg1"/>
                </a:solidFill>
              </a:rPr>
              <a:t>уникален хеш</a:t>
            </a:r>
            <a:r>
              <a:rPr lang="bg-BG" sz="2400" dirty="0"/>
              <a:t>, дори ако </a:t>
            </a:r>
            <a:r>
              <a:rPr lang="bg-BG" sz="2400" b="1" dirty="0"/>
              <a:t>две пароли </a:t>
            </a:r>
            <a:r>
              <a:rPr lang="bg-BG" sz="2400" dirty="0"/>
              <a:t>са </a:t>
            </a:r>
            <a:r>
              <a:rPr lang="bg-BG" sz="2400" b="1" dirty="0"/>
              <a:t>еднакви</a:t>
            </a:r>
          </a:p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надеждна защита</a:t>
            </a:r>
            <a:r>
              <a:rPr lang="bg-BG" sz="2800" b="1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пароли</a:t>
            </a:r>
            <a:r>
              <a:rPr lang="bg-BG" sz="2800" dirty="0"/>
              <a:t> при съхранение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92" y="4384086"/>
            <a:ext cx="1374616" cy="23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Генериране на хеш с дефиниран брой итерации (по подразбиране: 12)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Верификация на парола спрямо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дали въведената парола съвпада с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6033" y="1237299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Намери потребителя по потребителско име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съществува такъв потребител, провери дали въведената парола съответства на хеша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Зареди ролята на потребителя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dbContext.Entry(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).Reference(u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Провери хеша на паролата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Тъй като </a:t>
            </a:r>
            <a:r>
              <a:rPr lang="bg-BG" sz="2800" b="1" dirty="0"/>
              <a:t>паролите</a:t>
            </a:r>
            <a:r>
              <a:rPr lang="bg-BG" sz="2800" dirty="0"/>
              <a:t> се </a:t>
            </a:r>
            <a:r>
              <a:rPr lang="bg-BG" sz="2800" b="1" dirty="0"/>
              <a:t>записват </a:t>
            </a:r>
            <a:r>
              <a:rPr lang="bg-BG" sz="2800" b="1" dirty="0">
                <a:solidFill>
                  <a:schemeClr val="bg1"/>
                </a:solidFill>
              </a:rPr>
              <a:t>хеширани</a:t>
            </a:r>
            <a:r>
              <a:rPr lang="bg-BG" sz="2800" b="1" dirty="0"/>
              <a:t> </a:t>
            </a:r>
            <a:r>
              <a:rPr lang="bg-BG" sz="2800" dirty="0"/>
              <a:t>в </a:t>
            </a:r>
            <a:r>
              <a:rPr lang="bg-BG" sz="2800" b="1" dirty="0"/>
              <a:t>БД</a:t>
            </a:r>
            <a:r>
              <a:rPr lang="bg-BG" sz="2800" dirty="0"/>
              <a:t>, е нужно е да </a:t>
            </a:r>
            <a:r>
              <a:rPr lang="bg-BG" sz="28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2800" dirty="0"/>
              <a:t>Създаваме </a:t>
            </a:r>
            <a:r>
              <a:rPr lang="bg-BG" sz="2800" b="1" dirty="0"/>
              <a:t>временна </a:t>
            </a:r>
            <a:r>
              <a:rPr lang="bg-BG" sz="28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2800" dirty="0"/>
              <a:t>Компоненти</a:t>
            </a:r>
            <a:endParaRPr lang="bg-BG" sz="3200" dirty="0"/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</a:t>
            </a:r>
            <a:r>
              <a:rPr lang="bg-BG" sz="2400" dirty="0"/>
              <a:t> </a:t>
            </a:r>
            <a:r>
              <a:rPr lang="bg-BG" sz="2400" b="1" dirty="0"/>
              <a:t>регистрация</a:t>
            </a:r>
            <a:r>
              <a:rPr lang="bg-BG" sz="2400" dirty="0"/>
              <a:t>,</a:t>
            </a:r>
            <a:r>
              <a:rPr lang="bg-BG" sz="2400" b="1" dirty="0"/>
              <a:t> отказ</a:t>
            </a:r>
            <a:endParaRPr lang="bg-BG" sz="24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5" y="1944000"/>
            <a:ext cx="4375263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CenterParent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428687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телефонен номер (да е с дължина 10 цифри</a:t>
            </a:r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1629000"/>
            <a:ext cx="3840928" cy="408596"/>
          </a:xfrm>
          <a:prstGeom prst="wedgeRoundRectCallout">
            <a:avLst>
              <a:gd name="adj1" fmla="val -78074"/>
              <a:gd name="adj2" fmla="val 2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за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3649590"/>
            <a:ext cx="2520000" cy="715063"/>
          </a:xfrm>
          <a:prstGeom prst="wedgeRoundRectCallout">
            <a:avLst>
              <a:gd name="adj1" fmla="val -84899"/>
              <a:gd name="adj2" fmla="val 2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с роля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0" y="5225015"/>
            <a:ext cx="3120928" cy="408596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28" y="2145511"/>
            <a:ext cx="2520000" cy="715063"/>
          </a:xfrm>
          <a:prstGeom prst="wedgeRoundRectCallout">
            <a:avLst>
              <a:gd name="adj1" fmla="val -80890"/>
              <a:gd name="adj2" fmla="val -26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невалидни данни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629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3789000"/>
            <a:ext cx="2520000" cy="715063"/>
          </a:xfrm>
          <a:prstGeom prst="wedgeRoundRectCallout">
            <a:avLst>
              <a:gd name="adj1" fmla="val -72665"/>
              <a:gd name="adj2" fmla="val -39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дубликация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80" y="5024702"/>
            <a:ext cx="3120928" cy="408596"/>
          </a:xfrm>
          <a:prstGeom prst="wedgeRoundRectCallout">
            <a:avLst>
              <a:gd name="adj1" fmla="val -77343"/>
              <a:gd name="adj2" fmla="val -52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254021"/>
            <a:ext cx="1146203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user.Username;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user.PasswordHash)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новата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/>
              <a:t>бутон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регистрация</a:t>
            </a:r>
            <a:r>
              <a:rPr lang="bg-BG" sz="3000" dirty="0"/>
              <a:t> във </a:t>
            </a:r>
            <a:r>
              <a:rPr lang="bg-BG" sz="3000" b="1" dirty="0"/>
              <a:t>входната форма</a:t>
            </a:r>
          </a:p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за </a:t>
            </a:r>
            <a:r>
              <a:rPr lang="bg-BG" sz="3000" b="1" dirty="0"/>
              <a:t>показване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, когато </a:t>
            </a:r>
            <a:r>
              <a:rPr lang="bg-BG" sz="3000" b="1" dirty="0">
                <a:solidFill>
                  <a:schemeClr val="bg1"/>
                </a:solidFill>
              </a:rPr>
              <a:t>няма админ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</a:p>
          <a:p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 за регистрация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0FC8C-3972-D683-6F19-29D84EA8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1359000"/>
            <a:ext cx="2880000" cy="2821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58A8A-A7CF-26F8-90FE-9DFDD444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1" y="4336231"/>
            <a:ext cx="4767700" cy="23125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r>
              <a:rPr lang="en-US" dirty="0"/>
              <a:t> </a:t>
            </a:r>
            <a:r>
              <a:rPr lang="bg-BG" dirty="0"/>
              <a:t>за регистрация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1AA5AA0-86CF-D154-F843-064C5174567E}"/>
              </a:ext>
            </a:extLst>
          </p:cNvPr>
          <p:cNvSpPr txBox="1">
            <a:spLocks/>
          </p:cNvSpPr>
          <p:nvPr/>
        </p:nvSpPr>
        <p:spPr>
          <a:xfrm>
            <a:off x="193844" y="1269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buttonRegister_Click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регистриран админ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админ, не може да регистрирате втори.", "Грешка",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D4FE241-0735-E597-257D-B1FFD2C3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193" y="4509000"/>
            <a:ext cx="4397030" cy="442648"/>
          </a:xfrm>
          <a:prstGeom prst="wedgeRoundRectCallout">
            <a:avLst>
              <a:gd name="adj1" fmla="val -64964"/>
              <a:gd name="adj2" fmla="val 175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D4E05F-6521-07B5-8DB8-0A607D39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Регистрираме </a:t>
            </a:r>
            <a:r>
              <a:rPr lang="bg-BG" sz="3600" b="1" dirty="0">
                <a:solidFill>
                  <a:schemeClr val="bg1"/>
                </a:solidFill>
              </a:rPr>
              <a:t>администратор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18" y="1944000"/>
            <a:ext cx="4068694" cy="38837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 за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Еднопосочен процес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вход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401000" y="1944000"/>
            <a:ext cx="4421850" cy="3200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Показваме </a:t>
            </a:r>
            <a:r>
              <a:rPr lang="bg-BG" sz="2400" b="1" dirty="0"/>
              <a:t>главните форми</a:t>
            </a:r>
            <a:r>
              <a:rPr lang="bg-BG" sz="2400" dirty="0"/>
              <a:t> спрямо </a:t>
            </a:r>
            <a:r>
              <a:rPr lang="bg-BG" sz="2400" b="1" dirty="0">
                <a:solidFill>
                  <a:schemeClr val="bg1"/>
                </a:solidFill>
              </a:rPr>
              <a:t>ролята</a:t>
            </a:r>
            <a:r>
              <a:rPr lang="bg-BG" sz="2400" dirty="0"/>
              <a:t> на </a:t>
            </a:r>
            <a:r>
              <a:rPr lang="bg-BG" sz="24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192" y="1775876"/>
            <a:ext cx="5047616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2889000"/>
            <a:ext cx="2745000" cy="408596"/>
          </a:xfrm>
          <a:prstGeom prst="wedgeRoundRectCallout">
            <a:avLst>
              <a:gd name="adj1" fmla="val -42992"/>
              <a:gd name="adj2" fmla="val 186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5457577"/>
            <a:ext cx="2566392" cy="408596"/>
          </a:xfrm>
          <a:prstGeom prst="wedgeRoundRectCallout">
            <a:avLst>
              <a:gd name="adj1" fmla="val 44458"/>
              <a:gd name="adj2" fmla="val -1778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56299</TotalTime>
  <Words>1877</Words>
  <Application>Microsoft Macintosh PowerPoint</Application>
  <PresentationFormat>Widescreen</PresentationFormat>
  <Paragraphs>331</Paragraphs>
  <Slides>30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 за регистрация (1)</vt:lpstr>
      <vt:lpstr>Отваряне на формата за регистрация (2)</vt:lpstr>
      <vt:lpstr>Резултат - Регистрация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482</cp:revision>
  <dcterms:created xsi:type="dcterms:W3CDTF">2018-05-23T13:08:44Z</dcterms:created>
  <dcterms:modified xsi:type="dcterms:W3CDTF">2024-12-05T10:59:11Z</dcterms:modified>
  <cp:category/>
</cp:coreProperties>
</file>