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1"/>
  </p:notesMasterIdLst>
  <p:handoutMasterIdLst>
    <p:handoutMasterId r:id="rId32"/>
  </p:handoutMasterIdLst>
  <p:sldIdLst>
    <p:sldId id="627" r:id="rId2"/>
    <p:sldId id="292" r:id="rId3"/>
    <p:sldId id="294" r:id="rId4"/>
    <p:sldId id="295" r:id="rId5"/>
    <p:sldId id="296" r:id="rId6"/>
    <p:sldId id="298" r:id="rId7"/>
    <p:sldId id="299" r:id="rId8"/>
    <p:sldId id="300" r:id="rId9"/>
    <p:sldId id="495" r:id="rId10"/>
    <p:sldId id="301" r:id="rId11"/>
    <p:sldId id="496" r:id="rId12"/>
    <p:sldId id="306" r:id="rId13"/>
    <p:sldId id="307" r:id="rId14"/>
    <p:sldId id="628" r:id="rId15"/>
    <p:sldId id="630" r:id="rId16"/>
    <p:sldId id="629" r:id="rId17"/>
    <p:sldId id="499" r:id="rId18"/>
    <p:sldId id="498" r:id="rId19"/>
    <p:sldId id="501" r:id="rId20"/>
    <p:sldId id="503" r:id="rId21"/>
    <p:sldId id="502" r:id="rId22"/>
    <p:sldId id="308" r:id="rId23"/>
    <p:sldId id="309" r:id="rId24"/>
    <p:sldId id="310" r:id="rId25"/>
    <p:sldId id="311" r:id="rId26"/>
    <p:sldId id="312" r:id="rId27"/>
    <p:sldId id="319" r:id="rId28"/>
    <p:sldId id="504" r:id="rId29"/>
    <p:sldId id="50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72A2191E-D9EB-462A-BB28-727BDBE10807}">
          <p14:sldIdLst>
            <p14:sldId id="627"/>
            <p14:sldId id="292"/>
          </p14:sldIdLst>
        </p14:section>
        <p14:section name="Какво е капсулация?" id="{1C875676-9031-42C7-AC3D-1C604A41CC85}">
          <p14:sldIdLst>
            <p14:sldId id="294"/>
            <p14:sldId id="295"/>
            <p14:sldId id="296"/>
          </p14:sldIdLst>
        </p14:section>
        <p14:section name="Модификатори за достъп" id="{31FF4090-1ADF-41C3-94E9-DA9D0500998C}">
          <p14:sldIdLst>
            <p14:sldId id="298"/>
            <p14:sldId id="299"/>
            <p14:sldId id="300"/>
            <p14:sldId id="495"/>
            <p14:sldId id="301"/>
            <p14:sldId id="496"/>
            <p14:sldId id="306"/>
            <p14:sldId id="307"/>
            <p14:sldId id="628"/>
            <p14:sldId id="630"/>
            <p14:sldId id="629"/>
          </p14:sldIdLst>
        </p14:section>
        <p14:section name="Изключения" id="{5485EFD2-1174-4EB7-AF54-0763EFEFC371}">
          <p14:sldIdLst>
            <p14:sldId id="499"/>
            <p14:sldId id="498"/>
            <p14:sldId id="501"/>
            <p14:sldId id="503"/>
            <p14:sldId id="502"/>
          </p14:sldIdLst>
        </p14:section>
        <p14:section name="Валидация" id="{DB6F0F7D-BC05-48B3-BCD3-47A0030EEF39}">
          <p14:sldIdLst>
            <p14:sldId id="308"/>
            <p14:sldId id="309"/>
            <p14:sldId id="310"/>
            <p14:sldId id="311"/>
            <p14:sldId id="312"/>
          </p14:sldIdLst>
        </p14:section>
        <p14:section name="Обобщение" id="{92D2784E-958D-41B5-9EC0-DC0EE4AD291F}">
          <p14:sldIdLst>
            <p14:sldId id="319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11" autoAdjust="0"/>
    <p:restoredTop sz="95241" autoAdjust="0"/>
  </p:normalViewPr>
  <p:slideViewPr>
    <p:cSldViewPr showGuides="1">
      <p:cViewPr varScale="1">
        <p:scale>
          <a:sx n="59" d="100"/>
          <a:sy n="59" d="100"/>
        </p:scale>
        <p:origin x="216" y="212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17.06.24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2D5B3F4-646B-5DA4-F973-7515905E50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55554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A0CFFAA-6BCD-3C46-363A-47852FBFB08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20606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A0CFFAA-6BCD-3C46-363A-47852FBFB08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068035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A0CFFAA-6BCD-3C46-363A-47852FBFB08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749413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6ED8339-05C9-54D5-2EBE-7C1F14F2547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133948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E8AFCF-28C4-49D0-B044-E430F0C2F2EB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3B73605B-708F-53D9-694F-39EDB26B13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680468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8855048-0D48-FD37-027D-4BF354CDA2A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303355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149E57-0798-442F-9EDF-19F617E03DDC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F6953B67-1868-51F9-AB67-04E1EE3CD48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075051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6F93B9E9-BB49-7E82-4718-A90103F9A8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254641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BF85623-8722-B2AB-EA97-9A71ED70CCE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643549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E01F2EFB-F494-D6B9-9166-06F33C896D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95477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49954D3B-5627-5EFD-6402-E55638B62F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316930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F8D3B75-A3E0-F3DE-98F8-D31E405791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827924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E5A8737F-AA70-3B54-EE3B-67D3781212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290657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37853B77-3888-7346-59BE-899533CD3D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366848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29E051E-788B-5BA8-5CE5-E87DF82F9C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87957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1B908F8C-7607-CB76-BD9F-809598EB94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40913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5DFC2F45-A8E6-1CE2-0D3E-1C872C923DF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52667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435DA1DB-BE57-71FD-B976-5B73166AEB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29278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F5D98BAA-526D-83F1-B68B-4A2C2A0D25B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70811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ED25E6EF-2383-5102-BD8A-53C2DC3E79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65317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6BB0749E-607F-4B46-0FBB-FBDF8E9BA5E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29066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5F5E3429-1ED9-4587-E693-BFA817FF8B0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08232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062#1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062#1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062#2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79867" y="5904000"/>
            <a:ext cx="5248260" cy="341313"/>
          </a:xfrm>
        </p:spPr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6374856" y="5529764"/>
            <a:ext cx="5248260" cy="374236"/>
          </a:xfrm>
        </p:spPr>
        <p:txBody>
          <a:bodyPr>
            <a:noAutofit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"ООП"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39000"/>
            <a:ext cx="4751953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https://github.com/BG-IT-Edu</a:t>
            </a:r>
            <a:endParaRPr lang="bg-BG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534046" y="5229000"/>
            <a:ext cx="4751954" cy="724904"/>
          </a:xfrm>
        </p:spPr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746" y="1269000"/>
            <a:ext cx="11083636" cy="1236558"/>
          </a:xfrm>
        </p:spPr>
        <p:txBody>
          <a:bodyPr>
            <a:noAutofit/>
          </a:bodyPr>
          <a:lstStyle/>
          <a:p>
            <a:r>
              <a:rPr lang="ru-RU" dirty="0"/>
              <a:t>Ползи от капсулацията на данни в ООП,</a:t>
            </a:r>
            <a:br>
              <a:rPr lang="ru-RU" dirty="0"/>
            </a:br>
            <a:r>
              <a:rPr lang="ru-RU" dirty="0"/>
              <a:t>скриване на детайлите в Private полета и методи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5400" dirty="0"/>
              <a:t>Капсулация</a:t>
            </a:r>
            <a:endParaRPr lang="en-US" dirty="0"/>
          </a:p>
        </p:txBody>
      </p:sp>
      <p:pic>
        <p:nvPicPr>
          <p:cNvPr id="8" name="Picture 7" descr="A green and blue rectangular sign with white text&#10;&#10;Description automatically generated">
            <a:extLst>
              <a:ext uri="{FF2B5EF4-FFF2-40B4-BE49-F238E27FC236}">
                <a16:creationId xmlns:a16="http://schemas.microsoft.com/office/drawing/2014/main" id="{75312D09-226E-6C55-27BB-461591B94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11" y="2980813"/>
            <a:ext cx="1956689" cy="9881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4928694-AE2E-93EE-A11C-46074B970B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714" y="2763786"/>
            <a:ext cx="2090402" cy="209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8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230234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latin typeface="Consolas" panose="020B0609020204030204" pitchFamily="49" charset="0"/>
              </a:rPr>
              <a:t>internal</a:t>
            </a:r>
            <a:r>
              <a:rPr lang="en-US" sz="3200" dirty="0"/>
              <a:t> </a:t>
            </a:r>
            <a:r>
              <a:rPr lang="bg-BG" sz="3200" dirty="0"/>
              <a:t>е модификаторът </a:t>
            </a:r>
            <a:r>
              <a:rPr lang="bg-BG" sz="3200" b="1" dirty="0">
                <a:solidFill>
                  <a:schemeClr val="bg1"/>
                </a:solidFill>
              </a:rPr>
              <a:t>по подразбиране на всеки клас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Достъпен</a:t>
            </a:r>
            <a:r>
              <a:rPr lang="en-US" sz="3200" dirty="0"/>
              <a:t> </a:t>
            </a:r>
            <a:r>
              <a:rPr lang="bg-BG" sz="3200" dirty="0"/>
              <a:t>от всеки друг клас </a:t>
            </a:r>
            <a:r>
              <a:rPr lang="bg-BG" sz="3200" b="1" dirty="0">
                <a:solidFill>
                  <a:schemeClr val="bg1"/>
                </a:solidFill>
              </a:rPr>
              <a:t>в същия проект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Модификатор за вътрешен достъп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96000" y="1932732"/>
            <a:ext cx="7695000" cy="21262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internal class Team 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public string Name { get; set;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96000" y="5184000"/>
            <a:ext cx="6613592" cy="11721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Team rm = new Team();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rm.Name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"Real Madrid";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BAD7979-6D12-938A-7659-C6E5C0902B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986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0A129-4E61-F570-C150-2F339DB833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just"/>
            <a:r>
              <a:rPr lang="bg-BG" sz="2800" dirty="0"/>
              <a:t>За да визуализираме данните от класа, трябва да превърнем обекта в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800" dirty="0"/>
              <a:t> (</a:t>
            </a:r>
            <a:r>
              <a:rPr lang="bg-BG" sz="2800" b="1" dirty="0"/>
              <a:t>стрингосване</a:t>
            </a:r>
            <a:r>
              <a:rPr lang="bg-BG" sz="2800" dirty="0"/>
              <a:t>)</a:t>
            </a:r>
          </a:p>
          <a:p>
            <a:pPr lvl="1" algn="just"/>
            <a:r>
              <a:rPr lang="bg-BG" sz="2800" dirty="0"/>
              <a:t> За тази цел презаписваме метода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ToString()</a:t>
            </a:r>
            <a:r>
              <a:rPr lang="bg-BG" sz="2800" dirty="0"/>
              <a:t>:</a:t>
            </a:r>
          </a:p>
          <a:p>
            <a:pPr marL="442912" lvl="1" indent="0" algn="just">
              <a:buNone/>
            </a:pPr>
            <a:endParaRPr lang="bg-BG" sz="2800" dirty="0">
              <a:highlight>
                <a:srgbClr val="FFFF00"/>
              </a:highligh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51719C-5F63-8363-B5BB-E8EC99483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 </a:t>
            </a:r>
            <a:r>
              <a:rPr lang="en-US" dirty="0"/>
              <a:t>ToString()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3430C57-7833-CAA0-78A4-D5FA27601727}"/>
              </a:ext>
            </a:extLst>
          </p:cNvPr>
          <p:cNvSpPr txBox="1">
            <a:spLocks/>
          </p:cNvSpPr>
          <p:nvPr/>
        </p:nvSpPr>
        <p:spPr>
          <a:xfrm>
            <a:off x="1033608" y="2799000"/>
            <a:ext cx="10417392" cy="39524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400" dirty="0"/>
              <a:t>public class </a:t>
            </a:r>
            <a:r>
              <a:rPr lang="en-GB" sz="2400" dirty="0">
                <a:solidFill>
                  <a:schemeClr val="bg1"/>
                </a:solidFill>
              </a:rPr>
              <a:t>Student</a:t>
            </a:r>
            <a:r>
              <a:rPr lang="en-GB" sz="2400" dirty="0"/>
              <a:t>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4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public string FirstName { get; set;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public string LastName { get; set;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400" dirty="0"/>
              <a:t>  public override string ToString() </a:t>
            </a:r>
            <a:endParaRPr lang="bg-BG" sz="24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bg-BG" sz="2400" dirty="0"/>
              <a:t>  </a:t>
            </a:r>
            <a:r>
              <a:rPr lang="en-GB" sz="24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400" dirty="0"/>
              <a:t>    return $"The student’s name is </a:t>
            </a:r>
            <a:r>
              <a:rPr lang="en-US" sz="2400" dirty="0"/>
              <a:t>{FirstName} {LastName}.</a:t>
            </a:r>
            <a:r>
              <a:rPr lang="en-GB" sz="2400" dirty="0"/>
              <a:t>"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400" dirty="0"/>
              <a:t>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400" dirty="0"/>
              <a:t>}</a:t>
            </a:r>
            <a:endParaRPr lang="en-US" sz="2400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E45A4A8-0F8E-BD50-A69F-F2950A2C4D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1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11000" y="1196125"/>
            <a:ext cx="12001598" cy="5427875"/>
          </a:xfrm>
        </p:spPr>
        <p:txBody>
          <a:bodyPr>
            <a:normAutofit/>
          </a:bodyPr>
          <a:lstStyle/>
          <a:p>
            <a:r>
              <a:rPr lang="bg-BG" sz="3000" dirty="0"/>
              <a:t>Използвайте класа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3000" b="1" dirty="0"/>
              <a:t> </a:t>
            </a:r>
            <a:r>
              <a:rPr lang="bg-BG" sz="3000" dirty="0"/>
              <a:t>от предишните слайдове</a:t>
            </a:r>
            <a:endParaRPr lang="en-US" sz="3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000" dirty="0"/>
              <a:t>Презапишете метода </a:t>
            </a: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ToString()</a:t>
            </a:r>
          </a:p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Методът трябва да връща информацията за човека в следния формат:</a:t>
            </a:r>
          </a:p>
          <a:p>
            <a:pPr lvl="1"/>
            <a:r>
              <a:rPr lang="en-US" sz="2800" b="1" dirty="0"/>
              <a:t>"{</a:t>
            </a:r>
            <a:r>
              <a:rPr lang="bg-BG" sz="2800" b="1" dirty="0"/>
              <a:t>първо име</a:t>
            </a:r>
            <a:r>
              <a:rPr lang="en-US" sz="2800" b="1" dirty="0"/>
              <a:t>} {</a:t>
            </a:r>
            <a:r>
              <a:rPr lang="bg-BG" sz="2800" b="1" dirty="0"/>
              <a:t>фамилно име</a:t>
            </a:r>
            <a:r>
              <a:rPr lang="en-US" sz="2800" b="1" dirty="0"/>
              <a:t>} is {</a:t>
            </a:r>
            <a:r>
              <a:rPr lang="bg-BG" sz="2800" b="1" dirty="0"/>
              <a:t>възраст</a:t>
            </a:r>
            <a:r>
              <a:rPr lang="en-US" sz="2800" b="1" dirty="0"/>
              <a:t>} years old."</a:t>
            </a:r>
            <a:endParaRPr lang="en-BG" sz="2800" b="1" dirty="0"/>
          </a:p>
          <a:p>
            <a:pPr marL="442912" lvl="1" indent="0">
              <a:buNone/>
            </a:pPr>
            <a:endParaRPr lang="en-US" sz="2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Задача</a:t>
            </a:r>
            <a:r>
              <a:rPr lang="en-US" dirty="0"/>
              <a:t>:</a:t>
            </a:r>
            <a:r>
              <a:rPr lang="bg-BG" dirty="0"/>
              <a:t> Отпечатване на информация за човек</a:t>
            </a:r>
            <a:endParaRPr lang="en-US" dirty="0"/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2963819" y="3910062"/>
            <a:ext cx="6295960" cy="6027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ctr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Person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2963819" y="4538111"/>
            <a:ext cx="6295960" cy="19163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+FirstName: string</a:t>
            </a:r>
          </a:p>
          <a:p>
            <a:pPr defTabSz="1218438" latinLnBrk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+LasName: string</a:t>
            </a:r>
          </a:p>
          <a:p>
            <a:pPr defTabSz="1218438" latinLnBrk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+Age: int</a:t>
            </a:r>
          </a:p>
          <a:p>
            <a:pPr defTabSz="1218438" latinLnBrk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+ToString(): 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6ED52E5-C452-B1E6-C497-3DA9868BA5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445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Решение</a:t>
            </a:r>
            <a:r>
              <a:rPr lang="en-US" dirty="0"/>
              <a:t>:</a:t>
            </a:r>
            <a:r>
              <a:rPr lang="bg-BG" dirty="0"/>
              <a:t> Отпечатване на информация за човек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73670" y="2447895"/>
            <a:ext cx="10365284" cy="24032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800" dirty="0"/>
              <a:t>public override string </a:t>
            </a:r>
            <a:r>
              <a:rPr lang="en-US" sz="2800" noProof="1">
                <a:solidFill>
                  <a:schemeClr val="bg1"/>
                </a:solidFill>
              </a:rPr>
              <a:t>ToString</a:t>
            </a:r>
            <a:r>
              <a:rPr lang="en-US" sz="2800" noProof="1"/>
              <a:t>(</a:t>
            </a:r>
            <a:r>
              <a:rPr lang="en-US" sz="2800" dirty="0"/>
              <a:t>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  return </a:t>
            </a:r>
            <a:r>
              <a:rPr lang="en-GB" dirty="0"/>
              <a:t>$"{FirstName} {LastName} is {Age} years old."</a:t>
            </a:r>
            <a:endParaRPr lang="en-US" sz="2800" dirty="0"/>
          </a:p>
          <a:p>
            <a:r>
              <a:rPr lang="en-GB" sz="2800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B8A266-C711-4ACA-9506-1AE3009F7CDD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https://judge.softuni.org/Contests/Practice/Index/4062#1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132B9AF-3ACF-18B2-5577-72D617CCE8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501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27875"/>
          </a:xfrm>
        </p:spPr>
        <p:txBody>
          <a:bodyPr>
            <a:normAutofit/>
          </a:bodyPr>
          <a:lstStyle/>
          <a:p>
            <a:r>
              <a:rPr lang="bg-BG" sz="3100" dirty="0"/>
              <a:t>Разширете класа </a:t>
            </a: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bg-BG" sz="3100" dirty="0"/>
              <a:t>, като добавите</a:t>
            </a:r>
            <a:r>
              <a:rPr lang="en-US" sz="3100" dirty="0"/>
              <a:t> </a:t>
            </a: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  <a:r>
              <a:rPr lang="bg-BG" sz="3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(заплата)</a:t>
            </a:r>
            <a:endParaRPr lang="en-US" sz="31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100" dirty="0"/>
              <a:t>Добавете</a:t>
            </a:r>
            <a:r>
              <a:rPr lang="en-US" sz="3100" dirty="0"/>
              <a:t> </a:t>
            </a:r>
            <a:r>
              <a:rPr lang="en-US" sz="3100" b="1" dirty="0"/>
              <a:t>getter</a:t>
            </a:r>
            <a:r>
              <a:rPr lang="bg-BG" sz="3100" dirty="0"/>
              <a:t> и </a:t>
            </a:r>
            <a:r>
              <a:rPr lang="bg-BG" sz="3100" b="1" dirty="0"/>
              <a:t>частен </a:t>
            </a:r>
            <a:r>
              <a:rPr lang="en-US" sz="3100" b="1" dirty="0"/>
              <a:t>setter </a:t>
            </a:r>
            <a:r>
              <a:rPr lang="bg-BG" sz="3100" dirty="0"/>
              <a:t>за</a:t>
            </a:r>
            <a:r>
              <a:rPr lang="en-US" sz="3100" dirty="0"/>
              <a:t> </a:t>
            </a: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</a:p>
          <a:p>
            <a:r>
              <a:rPr lang="bg-BG" sz="3100" dirty="0"/>
              <a:t>Добавете метод</a:t>
            </a:r>
            <a:r>
              <a:rPr lang="en-US" sz="3100" dirty="0"/>
              <a:t>, </a:t>
            </a:r>
            <a:r>
              <a:rPr lang="bg-BG" sz="3100" dirty="0"/>
              <a:t>който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100" dirty="0"/>
              <a:t>увеличава </a:t>
            </a: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  <a:r>
              <a:rPr lang="en-US" sz="3100" dirty="0"/>
              <a:t> </a:t>
            </a:r>
            <a:r>
              <a:rPr lang="bg-BG" sz="3100" dirty="0"/>
              <a:t>с определен </a:t>
            </a:r>
          </a:p>
          <a:p>
            <a:pPr marL="0" indent="0">
              <a:buNone/>
            </a:pPr>
            <a:r>
              <a:rPr lang="bg-BG" sz="3100" dirty="0"/>
              <a:t>процент</a:t>
            </a:r>
            <a:endParaRPr lang="en-US" sz="3100" dirty="0"/>
          </a:p>
          <a:p>
            <a:pPr lvl="1"/>
            <a:r>
              <a:rPr lang="bg-BG" sz="2900" dirty="0"/>
              <a:t>Хора, </a:t>
            </a:r>
            <a:r>
              <a:rPr lang="bg-BG" sz="2900" b="1" dirty="0"/>
              <a:t>по-млади от 30</a:t>
            </a:r>
            <a:r>
              <a:rPr lang="bg-BG" sz="2900" dirty="0"/>
              <a:t>, </a:t>
            </a:r>
            <a:br>
              <a:rPr lang="en-US" sz="2900" dirty="0"/>
            </a:br>
            <a:r>
              <a:rPr lang="bg-BG" sz="2900" dirty="0"/>
              <a:t>получават </a:t>
            </a:r>
            <a:r>
              <a:rPr lang="bg-BG" sz="2900" b="1" dirty="0"/>
              <a:t>половината</a:t>
            </a:r>
            <a:r>
              <a:rPr lang="bg-BG" sz="2900" dirty="0"/>
              <a:t> от </a:t>
            </a:r>
            <a:br>
              <a:rPr lang="en-US" sz="2900" dirty="0"/>
            </a:br>
            <a:r>
              <a:rPr lang="bg-BG" sz="2900" dirty="0"/>
              <a:t>стандартното увеличение.</a:t>
            </a:r>
            <a:endParaRPr lang="en-US" sz="2900" dirty="0"/>
          </a:p>
          <a:p>
            <a:pPr marL="0" indent="0">
              <a:buNone/>
            </a:pPr>
            <a:endParaRPr lang="en-US" sz="31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Увеличение на заплатата</a:t>
            </a:r>
            <a:r>
              <a:rPr lang="en-US" dirty="0"/>
              <a:t> (1)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207257" y="2709000"/>
            <a:ext cx="5760000" cy="3810687"/>
            <a:chOff x="-306388" y="2128097"/>
            <a:chExt cx="3137848" cy="3839620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128097"/>
              <a:ext cx="3137848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2739909"/>
              <a:ext cx="3137848" cy="322780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+FirstName: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+LastName: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+Age: int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+Salary: double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+IncreaseSalary(double): void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+ToString(): string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6ED52E5-C452-B1E6-C497-3DA9868BA5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156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27875"/>
          </a:xfrm>
        </p:spPr>
        <p:txBody>
          <a:bodyPr>
            <a:normAutofit/>
          </a:bodyPr>
          <a:lstStyle/>
          <a:p>
            <a:r>
              <a:rPr lang="bg-BG" sz="3100" dirty="0"/>
              <a:t>Променете метода </a:t>
            </a:r>
            <a:r>
              <a:rPr lang="en-US" sz="3100" b="1" dirty="0">
                <a:latin typeface="Consolas" panose="020B0609020204030204" pitchFamily="49" charset="0"/>
                <a:cs typeface="Consolas" panose="020B0609020204030204" pitchFamily="49" charset="0"/>
              </a:rPr>
              <a:t>ToString()</a:t>
            </a:r>
            <a:r>
              <a:rPr lang="bg-BG" sz="3100" dirty="0"/>
              <a:t>, така че да връща информацията в следния формат:</a:t>
            </a:r>
          </a:p>
          <a:p>
            <a:pPr lvl="1"/>
            <a:r>
              <a:rPr lang="en-US" b="1" dirty="0"/>
              <a:t>"{</a:t>
            </a:r>
            <a:r>
              <a:rPr lang="bg-BG" b="1" dirty="0"/>
              <a:t>първо име</a:t>
            </a:r>
            <a:r>
              <a:rPr lang="en-US" b="1" dirty="0"/>
              <a:t>} {</a:t>
            </a:r>
            <a:r>
              <a:rPr lang="bg-BG" b="1" dirty="0"/>
              <a:t>фамилно име</a:t>
            </a:r>
            <a:r>
              <a:rPr lang="en-US" b="1" dirty="0"/>
              <a:t>} receives {</a:t>
            </a:r>
            <a:r>
              <a:rPr lang="bg-BG" b="1" dirty="0"/>
              <a:t>повишена заплата</a:t>
            </a:r>
            <a:r>
              <a:rPr lang="en-US" b="1" dirty="0"/>
              <a:t>} leva."</a:t>
            </a:r>
            <a:endParaRPr lang="en-US" sz="2700" dirty="0"/>
          </a:p>
          <a:p>
            <a:pPr marL="0" indent="0">
              <a:buNone/>
            </a:pPr>
            <a:endParaRPr lang="en-US" sz="31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Увеличение на заплатата</a:t>
            </a:r>
            <a:r>
              <a:rPr lang="en-US" dirty="0"/>
              <a:t> (2)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6ED52E5-C452-B1E6-C497-3DA9868BA5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AC2C8E-3831-E358-D0FC-CD446E509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000" y="4041515"/>
            <a:ext cx="3889536" cy="18153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John Green 34 2000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Mike Adams 20 1560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7F4DDAEB-4E03-1C94-BD86-F3D474913479}"/>
              </a:ext>
            </a:extLst>
          </p:cNvPr>
          <p:cNvSpPr/>
          <p:nvPr/>
        </p:nvSpPr>
        <p:spPr>
          <a:xfrm>
            <a:off x="4554230" y="4692320"/>
            <a:ext cx="883209" cy="6060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F416F5-AE57-F761-6A16-BCD9AAEF3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1897" y="4518439"/>
            <a:ext cx="6255001" cy="9538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John Green receives 2200 leva. 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Mike Adams receives 1638 leva.</a:t>
            </a:r>
            <a:endParaRPr lang="it-IT" sz="2799" b="1" noProof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86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Увеличение на заплатата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86928" y="1314000"/>
            <a:ext cx="10365284" cy="45884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GB" sz="2800" dirty="0"/>
              <a:t>public </a:t>
            </a:r>
            <a:r>
              <a:rPr lang="en-US" sz="2800" dirty="0"/>
              <a:t>double</a:t>
            </a:r>
            <a:r>
              <a:rPr lang="en-GB" sz="2800" dirty="0"/>
              <a:t> Salary { get; private set; }</a:t>
            </a:r>
            <a:endParaRPr lang="en-US" sz="2800" dirty="0"/>
          </a:p>
          <a:p>
            <a:r>
              <a:rPr lang="en-US" sz="2800" dirty="0"/>
              <a:t>public void </a:t>
            </a:r>
            <a:r>
              <a:rPr lang="en-US" sz="2800" noProof="1">
                <a:solidFill>
                  <a:schemeClr val="bg1"/>
                </a:solidFill>
              </a:rPr>
              <a:t>IncreaseSalary</a:t>
            </a:r>
            <a:r>
              <a:rPr lang="en-US" sz="2800" noProof="1"/>
              <a:t>(</a:t>
            </a:r>
            <a:r>
              <a:rPr lang="en-US" sz="2800" noProof="1">
                <a:solidFill>
                  <a:schemeClr val="bg1"/>
                </a:solidFill>
              </a:rPr>
              <a:t>double</a:t>
            </a:r>
            <a:r>
              <a:rPr lang="en-US" sz="2800" dirty="0"/>
              <a:t> percentage)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if (this.Age &lt; 30)</a:t>
            </a:r>
          </a:p>
          <a:p>
            <a:r>
              <a:rPr lang="en-US" sz="2800" dirty="0"/>
              <a:t>	percentage /= 2;</a:t>
            </a:r>
            <a:br>
              <a:rPr lang="en-US" sz="2800" dirty="0"/>
            </a:br>
            <a:endParaRPr lang="en-US" sz="2800" dirty="0"/>
          </a:p>
          <a:p>
            <a:r>
              <a:rPr lang="en-US" sz="2800" noProof="1"/>
              <a:t>  this.Salary += (</a:t>
            </a:r>
            <a:r>
              <a:rPr lang="en-US" sz="2800" dirty="0"/>
              <a:t>percentage / 100) * </a:t>
            </a:r>
            <a:r>
              <a:rPr lang="en-US" sz="2800" noProof="1"/>
              <a:t>this.Salary</a:t>
            </a:r>
            <a:r>
              <a:rPr lang="en-US" sz="2800" dirty="0"/>
              <a:t>;</a:t>
            </a:r>
          </a:p>
          <a:p>
            <a:r>
              <a:rPr lang="en-GB" sz="2800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B8A266-C711-4ACA-9506-1AE3009F7CDD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https://judge.softuni.org/Contests/Practice/Index/4062#1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132B9AF-3ACF-18B2-5577-72D617CCE8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384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002" y="1295958"/>
            <a:ext cx="2666001" cy="2666001"/>
          </a:xfrm>
          <a:prstGeom prst="rect">
            <a:avLst/>
          </a:prstGeom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016E5FE9-2BD6-73E6-1B9B-751D288B4B6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Хвърляне и хващане на изключения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0B88EB86-FB00-4F50-AC41-58BFF50E87E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Изключения в програмирането</a:t>
            </a:r>
          </a:p>
        </p:txBody>
      </p:sp>
    </p:spTree>
    <p:extLst>
      <p:ext uri="{BB962C8B-B14F-4D97-AF65-F5344CB8AC3E}">
        <p14:creationId xmlns:p14="http://schemas.microsoft.com/office/powerpoint/2010/main" val="216527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F9AF6A-C40B-4369-AF05-597457846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81437" y="1249441"/>
            <a:ext cx="10126596" cy="55451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Изключенията</a:t>
            </a:r>
            <a:r>
              <a:rPr lang="en-US" sz="3400" b="1" dirty="0"/>
              <a:t> </a:t>
            </a:r>
            <a:r>
              <a:rPr lang="bg-BG" sz="3400" dirty="0"/>
              <a:t>представят грешки или проблеми, възникнали по време на изпълнение.</a:t>
            </a:r>
            <a:endParaRPr lang="en-US" sz="34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/>
              <a:t>Можем да "</a:t>
            </a:r>
            <a:r>
              <a:rPr lang="bg-BG" sz="3400" b="1" dirty="0">
                <a:solidFill>
                  <a:schemeClr val="bg1"/>
                </a:solidFill>
              </a:rPr>
              <a:t>хвърлим</a:t>
            </a:r>
            <a:r>
              <a:rPr lang="bg-BG" sz="3400" dirty="0"/>
              <a:t>"</a:t>
            </a:r>
            <a:r>
              <a:rPr lang="en-US" sz="3400" dirty="0"/>
              <a:t> (</a:t>
            </a:r>
            <a:r>
              <a:rPr lang="en-US" sz="3400" b="1" dirty="0">
                <a:solidFill>
                  <a:schemeClr val="bg1"/>
                </a:solidFill>
              </a:rPr>
              <a:t>throw</a:t>
            </a:r>
            <a:r>
              <a:rPr lang="en-US" sz="3400" dirty="0"/>
              <a:t>)</a:t>
            </a:r>
            <a:r>
              <a:rPr lang="bg-BG" sz="3400" dirty="0"/>
              <a:t> изключението, за да сигнализираме за проблема</a:t>
            </a:r>
            <a:endParaRPr lang="en-US" sz="34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5EB54C-81C6-49E6-9276-55A7C993A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000" y="144000"/>
            <a:ext cx="8625520" cy="882654"/>
          </a:xfrm>
        </p:spPr>
        <p:txBody>
          <a:bodyPr/>
          <a:lstStyle/>
          <a:p>
            <a:r>
              <a:rPr lang="bg-BG" dirty="0"/>
              <a:t>Какво представляват изключенията</a:t>
            </a:r>
            <a:r>
              <a:rPr lang="en-US" dirty="0"/>
              <a:t>?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83B1F1E-57F0-418C-ADF9-21410562C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0270" y="4374000"/>
            <a:ext cx="8988931" cy="10404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if (size &lt; 0)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GB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 new Exception("</a:t>
            </a:r>
            <a:r>
              <a:rPr lang="en-GB" sz="2599" b="1" noProof="1">
                <a:cs typeface="Consolas" pitchFamily="49" charset="0"/>
              </a:rPr>
              <a:t>Size cannot be negative!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");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2005D546-D1FE-967E-B698-A699D68D4E7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26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599" dirty="0"/>
              <a:t>Изключения се </a:t>
            </a:r>
            <a:r>
              <a:rPr lang="bg-BG" sz="3599" b="1" dirty="0"/>
              <a:t>хвърлят</a:t>
            </a:r>
            <a:r>
              <a:rPr lang="bg-BG" sz="3599" dirty="0"/>
              <a:t> с ключовата дума </a:t>
            </a:r>
            <a:r>
              <a:rPr lang="en-US" sz="35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endParaRPr lang="en-US" sz="3599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599" dirty="0"/>
              <a:t>Когато е </a:t>
            </a:r>
            <a:r>
              <a:rPr lang="bg-BG" sz="3599" b="1" dirty="0"/>
              <a:t>хвърлено</a:t>
            </a:r>
            <a:r>
              <a:rPr lang="bg-BG" sz="3599" dirty="0"/>
              <a:t> изключение</a:t>
            </a:r>
            <a:r>
              <a:rPr lang="en-US" sz="3599" dirty="0"/>
              <a:t>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sz="3399" dirty="0"/>
              <a:t>Изпълнението на програмата </a:t>
            </a:r>
            <a:r>
              <a:rPr lang="bg-BG" sz="3399" b="1" dirty="0">
                <a:solidFill>
                  <a:schemeClr val="bg1"/>
                </a:solidFill>
              </a:rPr>
              <a:t>спира</a:t>
            </a:r>
            <a:r>
              <a:rPr lang="bg-BG" sz="3399" dirty="0"/>
              <a:t> (временно)</a:t>
            </a:r>
            <a:endParaRPr lang="en-US" sz="3399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sz="3399" dirty="0"/>
              <a:t>Изключението трябва да </a:t>
            </a:r>
            <a:r>
              <a:rPr lang="bg-BG" sz="3400" dirty="0"/>
              <a:t>достигне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/>
              <a:t>блок, който да предприеме действие</a:t>
            </a:r>
            <a:endParaRPr lang="en-US" sz="3400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Ключовата дума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Throw</a:t>
            </a:r>
            <a:endParaRPr lang="bg-B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C9D4370-AFAA-44F3-4B9F-213EFF7115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707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6" y="1359000"/>
            <a:ext cx="11818096" cy="5310000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bg-BG" sz="4000" dirty="0"/>
              <a:t>Какво е </a:t>
            </a:r>
            <a:r>
              <a:rPr lang="bg-BG" sz="4000" b="1" dirty="0"/>
              <a:t>капсулация</a:t>
            </a:r>
            <a:r>
              <a:rPr lang="bg-BG" sz="4000" dirty="0"/>
              <a:t> в ООП</a:t>
            </a:r>
            <a:r>
              <a:rPr lang="en-US" sz="4000" dirty="0"/>
              <a:t>?</a:t>
            </a:r>
          </a:p>
          <a:p>
            <a:pPr marL="742950" indent="-742950">
              <a:buFont typeface="+mj-lt"/>
              <a:buAutoNum type="arabicPeriod"/>
            </a:pPr>
            <a:r>
              <a:rPr lang="bg-BG" sz="4000" dirty="0"/>
              <a:t>Модификатори</a:t>
            </a:r>
            <a:r>
              <a:rPr lang="en-US" sz="4000" dirty="0"/>
              <a:t> </a:t>
            </a:r>
            <a:r>
              <a:rPr lang="bg-BG" sz="4000" dirty="0"/>
              <a:t>за достъп: </a:t>
            </a:r>
            <a:r>
              <a:rPr lang="en-US" sz="4000" b="1" dirty="0"/>
              <a:t>public</a:t>
            </a:r>
            <a:r>
              <a:rPr lang="en-US" sz="4000" dirty="0"/>
              <a:t> </a:t>
            </a:r>
            <a:r>
              <a:rPr lang="bg-BG" sz="4000" dirty="0"/>
              <a:t>и </a:t>
            </a:r>
            <a:r>
              <a:rPr lang="en-US" sz="4000" b="1" dirty="0"/>
              <a:t>private</a:t>
            </a:r>
          </a:p>
          <a:p>
            <a:pPr marL="742950" indent="-742950">
              <a:buFont typeface="+mj-lt"/>
              <a:buAutoNum type="arabicPeriod"/>
            </a:pPr>
            <a:r>
              <a:rPr lang="bg-BG" sz="4000" dirty="0"/>
              <a:t>͏͏</a:t>
            </a:r>
            <a:r>
              <a:rPr lang="bg-BG" sz="4000" b="1" dirty="0"/>
              <a:t>Изключения</a:t>
            </a:r>
            <a:r>
              <a:rPr lang="en-US" sz="4000" dirty="0"/>
              <a:t>, </a:t>
            </a:r>
            <a:r>
              <a:rPr lang="bg-BG" sz="4000" dirty="0"/>
              <a:t>хвърляне на изключения</a:t>
            </a:r>
          </a:p>
          <a:p>
            <a:pPr marL="742950" indent="-742950">
              <a:buFont typeface="+mj-lt"/>
              <a:buAutoNum type="arabicPeriod"/>
            </a:pPr>
            <a:r>
              <a:rPr lang="bg-BG" sz="4000" dirty="0"/>
              <a:t>͏</a:t>
            </a:r>
            <a:r>
              <a:rPr lang="bg-BG" sz="4000" b="1" dirty="0"/>
              <a:t>Валидация</a:t>
            </a:r>
            <a:r>
              <a:rPr lang="bg-BG" sz="4000" dirty="0"/>
              <a:t> на данни в ООП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1D146AD-B7C2-E9F0-5603-596ADD194D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169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F9AF6A-C40B-4369-AF05-597457846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218973"/>
            <a:ext cx="11818096" cy="2740049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28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sz="3000" dirty="0"/>
              <a:t>Можем да "</a:t>
            </a:r>
            <a:r>
              <a:rPr lang="bg-BG" sz="3000" b="1" dirty="0">
                <a:solidFill>
                  <a:schemeClr val="bg1"/>
                </a:solidFill>
              </a:rPr>
              <a:t>опитаме</a:t>
            </a:r>
            <a:r>
              <a:rPr lang="bg-BG" sz="3000" dirty="0"/>
              <a:t>" да изпълним даден код, а ако получим </a:t>
            </a:r>
            <a:r>
              <a:rPr lang="bg-BG" sz="3000" b="1" dirty="0"/>
              <a:t>изключение</a:t>
            </a:r>
            <a:r>
              <a:rPr lang="bg-BG" sz="3000" dirty="0"/>
              <a:t>, да я "</a:t>
            </a:r>
            <a:r>
              <a:rPr lang="bg-BG" sz="3000" b="1" dirty="0">
                <a:solidFill>
                  <a:schemeClr val="bg1"/>
                </a:solidFill>
              </a:rPr>
              <a:t>хванем</a:t>
            </a:r>
            <a:r>
              <a:rPr lang="bg-BG" sz="3000" dirty="0"/>
              <a:t>"</a:t>
            </a:r>
            <a:endParaRPr lang="en-US" sz="3000" dirty="0"/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bg-BG" sz="2800" dirty="0"/>
              <a:t>Това се извършва чрез конструкцията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try-catch</a:t>
            </a:r>
          </a:p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bg-BG" sz="3000" dirty="0"/>
              <a:t>По този начин можем да </a:t>
            </a:r>
            <a:r>
              <a:rPr lang="bg-BG" sz="3000" b="1" dirty="0">
                <a:solidFill>
                  <a:schemeClr val="bg1"/>
                </a:solidFill>
              </a:rPr>
              <a:t>реагираме</a:t>
            </a:r>
            <a:r>
              <a:rPr lang="bg-BG" sz="3000" dirty="0"/>
              <a:t> на грешката и да известим потребителя</a:t>
            </a:r>
            <a:r>
              <a:rPr lang="en-US" sz="3000" dirty="0"/>
              <a:t> </a:t>
            </a:r>
            <a:r>
              <a:rPr lang="bg-BG" sz="3000" dirty="0"/>
              <a:t>за нея</a:t>
            </a:r>
            <a:endParaRPr lang="en-US" sz="3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5EB54C-81C6-49E6-9276-55A7C993A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Конструкцията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Try-Catch</a:t>
            </a:r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4B0E17C-7E7B-499D-A9DC-5A592B7CC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0832" y="4356806"/>
            <a:ext cx="8270336" cy="22986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 { 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  size = int.Parse(text); 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} </a:t>
            </a:r>
            <a:r>
              <a:rPr lang="en-GB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 (Exception ex) { 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  Console.WriteLine("Invalid size!"); 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  <a:endParaRPr lang="en-GB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4ADFBB29-158B-4445-64B8-8325B2DCAA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209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sz="3799" dirty="0"/>
              <a:t>Пример: Хвърляне на изключения</a:t>
            </a:r>
          </a:p>
        </p:txBody>
      </p:sp>
      <p:sp>
        <p:nvSpPr>
          <p:cNvPr id="566275" name="Rectangle 3"/>
          <p:cNvSpPr>
            <a:spLocks noChangeArrowheads="1"/>
          </p:cNvSpPr>
          <p:nvPr/>
        </p:nvSpPr>
        <p:spPr bwMode="auto">
          <a:xfrm>
            <a:off x="1102301" y="1328182"/>
            <a:ext cx="9987398" cy="49559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public static double Sqrt(double 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 &lt; 0)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 new System.ArgumentOutOfRangeException(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"value",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"Sqrt for negative numbers is undefined!");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return Math.Sqrt(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alue);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static void Main()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Sqrt(-1);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 (ArgumentOutOfRangeException ex)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Console.Error.WriteLine("Error: " + ex.Message);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EDD3889-F17D-22D6-39F1-2BB33E90C5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326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55" y="1395700"/>
            <a:ext cx="3373598" cy="2307541"/>
          </a:xfrm>
          <a:prstGeom prst="rect">
            <a:avLst/>
          </a:prstGeom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33DBCFC7-C16C-EA39-75F1-EF02D0EC708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Пазене на коректно вътрешно състояние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C4239DF2-1E03-8B59-240C-28AD9CA360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Валидация в </a:t>
            </a:r>
            <a:r>
              <a:rPr lang="en-US" dirty="0"/>
              <a:t>Getters </a:t>
            </a:r>
            <a:r>
              <a:rPr lang="bg-BG" dirty="0"/>
              <a:t>и </a:t>
            </a:r>
            <a:r>
              <a:rPr lang="en-US" dirty="0"/>
              <a:t>Setters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7666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30234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Setter</a:t>
            </a:r>
            <a:r>
              <a:rPr lang="bg-BG" dirty="0"/>
              <a:t>-ите</a:t>
            </a:r>
            <a:r>
              <a:rPr lang="en-US" dirty="0"/>
              <a:t> </a:t>
            </a:r>
            <a:r>
              <a:rPr lang="bg-BG" dirty="0"/>
              <a:t>са добро място за базова </a:t>
            </a:r>
            <a:r>
              <a:rPr lang="bg-BG" b="1" dirty="0">
                <a:solidFill>
                  <a:schemeClr val="bg1"/>
                </a:solidFill>
              </a:rPr>
              <a:t>валидация на данните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spcAft>
                <a:spcPts val="1200"/>
              </a:spcAft>
              <a:buNone/>
            </a:pPr>
            <a:endParaRPr lang="en-US" sz="4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Валидация</a:t>
            </a:r>
            <a:r>
              <a:rPr lang="en-US" dirty="0"/>
              <a:t> (1)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41000" y="2169000"/>
            <a:ext cx="9945000" cy="40242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public decimal Salary </a:t>
            </a:r>
            <a:endParaRPr lang="bg-BG" sz="2600" dirty="0"/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get { return this.salary }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set 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  </a:t>
            </a:r>
            <a:r>
              <a:rPr lang="en-US" sz="2600" dirty="0">
                <a:solidFill>
                  <a:schemeClr val="bg1"/>
                </a:solidFill>
              </a:rPr>
              <a:t>if</a:t>
            </a:r>
            <a:r>
              <a:rPr lang="en-US" sz="2600" dirty="0"/>
              <a:t> (</a:t>
            </a:r>
            <a:r>
              <a:rPr lang="en-US" sz="2600" dirty="0">
                <a:solidFill>
                  <a:schemeClr val="bg1"/>
                </a:solidFill>
              </a:rPr>
              <a:t>value &lt; 460</a:t>
            </a:r>
            <a:r>
              <a:rPr lang="en-US" sz="2600" dirty="0"/>
              <a:t>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    throw new </a:t>
            </a:r>
            <a:r>
              <a:rPr lang="en-US" sz="2600" dirty="0">
                <a:solidFill>
                  <a:schemeClr val="bg1"/>
                </a:solidFill>
              </a:rPr>
              <a:t>ArgumentException</a:t>
            </a:r>
            <a:r>
              <a:rPr lang="en-US" sz="2600" dirty="0"/>
              <a:t>("...");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bg-BG" sz="2600" noProof="1"/>
              <a:t>    this.salary = value; 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bg-BG" sz="2600" dirty="0"/>
              <a:t>  </a:t>
            </a:r>
            <a:r>
              <a:rPr lang="en-US" sz="2600" dirty="0"/>
              <a:t>}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}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110228" y="3339000"/>
            <a:ext cx="3225771" cy="955839"/>
          </a:xfrm>
          <a:prstGeom prst="wedgeRoundRectCallout">
            <a:avLst>
              <a:gd name="adj1" fmla="val -62024"/>
              <a:gd name="adj2" fmla="val 5880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Хвърля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изключени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exception)</a:t>
            </a:r>
            <a:endParaRPr lang="en-US" sz="24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32F3DE11-64E7-EEA6-175E-2EE51FF88D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87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41124"/>
            <a:ext cx="11818096" cy="6147876"/>
          </a:xfrm>
        </p:spPr>
        <p:txBody>
          <a:bodyPr>
            <a:normAutofit/>
          </a:bodyPr>
          <a:lstStyle/>
          <a:p>
            <a:r>
              <a:rPr lang="bg-BG" sz="3000" dirty="0"/>
              <a:t>Конструкторите</a:t>
            </a:r>
            <a:r>
              <a:rPr lang="en-US" sz="3000" dirty="0"/>
              <a:t> </a:t>
            </a:r>
            <a:r>
              <a:rPr lang="bg-BG" sz="3000" dirty="0"/>
              <a:t>използват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setter</a:t>
            </a:r>
            <a:r>
              <a:rPr lang="bg-BG" sz="3000" b="1" dirty="0">
                <a:solidFill>
                  <a:schemeClr val="bg1"/>
                </a:solidFill>
              </a:rPr>
              <a:t>-ите</a:t>
            </a:r>
            <a:r>
              <a:rPr lang="en-US" sz="3000" dirty="0"/>
              <a:t> </a:t>
            </a:r>
            <a:r>
              <a:rPr lang="bg-BG" sz="3000" dirty="0"/>
              <a:t>с логика за валидация</a:t>
            </a:r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r>
              <a:rPr lang="bg-BG" sz="3000" dirty="0"/>
              <a:t>Гарантират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валидно състояние (</a:t>
            </a:r>
            <a:r>
              <a:rPr lang="en-US" sz="3000" b="1" dirty="0">
                <a:solidFill>
                  <a:schemeClr val="bg1"/>
                </a:solidFill>
              </a:rPr>
              <a:t>state</a:t>
            </a:r>
            <a:r>
              <a:rPr lang="bg-BG" sz="3000" b="1" dirty="0">
                <a:solidFill>
                  <a:schemeClr val="bg1"/>
                </a:solidFill>
              </a:rPr>
              <a:t>) </a:t>
            </a:r>
            <a:r>
              <a:rPr lang="bg-BG" sz="3000" dirty="0"/>
              <a:t>на обекта при създаването му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Валидация</a:t>
            </a:r>
            <a:r>
              <a:rPr lang="en-US" dirty="0"/>
              <a:t> (2)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81000" y="1809000"/>
            <a:ext cx="11372030" cy="37267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spc="-140" dirty="0"/>
              <a:t>public Person(string firstName, string </a:t>
            </a:r>
            <a:r>
              <a:rPr lang="en-US" sz="2400" spc="-140" noProof="1"/>
              <a:t>lastName</a:t>
            </a:r>
            <a:r>
              <a:rPr lang="en-US" sz="2400" spc="-140" dirty="0"/>
              <a:t>, </a:t>
            </a:r>
            <a:r>
              <a:rPr lang="en-US" sz="2400" spc="-140" noProof="1"/>
              <a:t>int</a:t>
            </a:r>
            <a:r>
              <a:rPr lang="en-US" sz="2400" spc="-140" dirty="0"/>
              <a:t> age, decimal salary)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this.FirstName = firstName;</a:t>
            </a:r>
          </a:p>
          <a:p>
            <a:r>
              <a:rPr lang="en-US" sz="2400" dirty="0"/>
              <a:t>  this.LastName = lastName;</a:t>
            </a:r>
          </a:p>
          <a:p>
            <a:r>
              <a:rPr lang="en-US" sz="2400" dirty="0"/>
              <a:t>  this.Age = age;</a:t>
            </a:r>
          </a:p>
          <a:p>
            <a:r>
              <a:rPr lang="en-US" sz="2400" dirty="0"/>
              <a:t>  this.Salary = salary;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466000" y="4014000"/>
            <a:ext cx="3825000" cy="990000"/>
          </a:xfrm>
          <a:prstGeom prst="wedgeRoundRectCallout">
            <a:avLst>
              <a:gd name="adj1" fmla="val -75106"/>
              <a:gd name="adj2" fmla="val 188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Валидацията се осъществява в </a:t>
            </a:r>
            <a:r>
              <a:rPr lang="en-US" sz="2400" b="1" dirty="0">
                <a:solidFill>
                  <a:srgbClr val="FFFFFF"/>
                </a:solidFill>
              </a:rPr>
              <a:t>setter-</a:t>
            </a:r>
            <a:r>
              <a:rPr lang="bg-BG" sz="2400" b="1" dirty="0">
                <a:solidFill>
                  <a:srgbClr val="FFFFFF"/>
                </a:solidFill>
              </a:rPr>
              <a:t>ите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0307A943-3A92-910A-1A4B-D5195323AE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113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400" dirty="0"/>
              <a:t>Разширете класа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sz="3400" dirty="0"/>
              <a:t> </a:t>
            </a:r>
            <a:r>
              <a:rPr lang="bg-BG" sz="3400" dirty="0"/>
              <a:t>с 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bg-BG" sz="3400" dirty="0"/>
              <a:t>валидация за всяко поле:</a:t>
            </a:r>
            <a:endParaRPr lang="en-US" sz="34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bg-BG" sz="3200" dirty="0"/>
              <a:t>Имената трябва да имат </a:t>
            </a:r>
            <a:r>
              <a:rPr lang="bg-BG" sz="3200" b="1" dirty="0"/>
              <a:t>поне 3 </a:t>
            </a:r>
          </a:p>
          <a:p>
            <a:pPr marL="442912" lvl="1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bg-BG" sz="3200" b="1" dirty="0"/>
              <a:t>символа</a:t>
            </a:r>
            <a:endParaRPr lang="en-US" sz="3200" b="1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bg-BG" sz="3200" dirty="0"/>
              <a:t>Възрастта </a:t>
            </a:r>
            <a:r>
              <a:rPr lang="bg-BG" sz="3200" b="1" dirty="0"/>
              <a:t>не може </a:t>
            </a:r>
            <a:r>
              <a:rPr lang="bg-BG" sz="3200" dirty="0"/>
              <a:t>да бъде </a:t>
            </a:r>
            <a:r>
              <a:rPr lang="bg-BG" sz="3200" b="1" dirty="0"/>
              <a:t>0</a:t>
            </a:r>
          </a:p>
          <a:p>
            <a:pPr marL="442912" lvl="1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bg-BG" sz="3200" dirty="0"/>
              <a:t>или</a:t>
            </a:r>
            <a:r>
              <a:rPr lang="bg-BG" sz="3200" b="1" dirty="0"/>
              <a:t> отрицателна</a:t>
            </a:r>
            <a:endParaRPr lang="en-US" sz="3200" b="1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bg-BG" sz="3200" dirty="0"/>
              <a:t>Заплатата </a:t>
            </a:r>
            <a:r>
              <a:rPr lang="bg-BG" sz="3200" b="1" dirty="0"/>
              <a:t>не може </a:t>
            </a:r>
            <a:r>
              <a:rPr lang="bg-BG" sz="3200" dirty="0"/>
              <a:t>да бъде</a:t>
            </a:r>
          </a:p>
          <a:p>
            <a:pPr marL="442912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dirty="0"/>
              <a:t>по-малко от </a:t>
            </a:r>
            <a:r>
              <a:rPr lang="en-US" sz="3200" b="1" dirty="0"/>
              <a:t>460</a:t>
            </a:r>
            <a:r>
              <a:rPr lang="bg-BG" sz="3200" b="1" dirty="0"/>
              <a:t> лв.</a:t>
            </a:r>
            <a:endParaRPr lang="en-US" sz="32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Валидиране на данни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755514" y="1370838"/>
            <a:ext cx="5010486" cy="4636762"/>
            <a:chOff x="-306388" y="2069429"/>
            <a:chExt cx="3209558" cy="4636762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69429"/>
              <a:ext cx="3209558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209558" cy="181849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-firstName: string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-lastName: string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-age: int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-salary: decimal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487591"/>
              <a:ext cx="3209558" cy="221860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+Person()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+FirstName(string fname)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+LastName(string lname)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+Age(int age)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+Salary(decimal salary)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7D6694F-0BFE-C2EE-EEB8-42BFC7CB44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09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Валидиране на данни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49398" y="1269000"/>
            <a:ext cx="7813828" cy="46192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public </a:t>
            </a:r>
            <a:r>
              <a:rPr lang="en-US" sz="2600" noProof="1"/>
              <a:t>int</a:t>
            </a:r>
            <a:r>
              <a:rPr lang="en-US" sz="2600" dirty="0"/>
              <a:t> Age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get { return </a:t>
            </a:r>
            <a:r>
              <a:rPr lang="en-US" sz="2600" noProof="1"/>
              <a:t>this.age</a:t>
            </a:r>
            <a:r>
              <a:rPr lang="en-US" sz="2600" dirty="0"/>
              <a:t>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private set </a:t>
            </a:r>
            <a:endParaRPr lang="bg-BG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600" dirty="0"/>
              <a:t>  </a:t>
            </a:r>
            <a:r>
              <a:rPr lang="en-US" sz="2600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  if (age &lt; 1)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    throw new </a:t>
            </a:r>
            <a:r>
              <a:rPr lang="en-US" sz="2600" noProof="1"/>
              <a:t>ArgumentException</a:t>
            </a:r>
            <a:r>
              <a:rPr lang="en-US" sz="2600" dirty="0"/>
              <a:t>("...");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  </a:t>
            </a:r>
            <a:r>
              <a:rPr lang="en-US" sz="2600" noProof="1"/>
              <a:t>this.age</a:t>
            </a:r>
            <a:r>
              <a:rPr lang="en-US" sz="2600" dirty="0"/>
              <a:t> = value; </a:t>
            </a:r>
            <a:endParaRPr lang="bg-BG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600" dirty="0"/>
              <a:t>  </a:t>
            </a:r>
            <a:r>
              <a:rPr lang="en-US" sz="2600" dirty="0"/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i="1" dirty="0">
                <a:solidFill>
                  <a:schemeClr val="accent2"/>
                </a:solidFill>
              </a:rPr>
              <a:t>// </a:t>
            </a:r>
            <a:r>
              <a:rPr lang="en-US" sz="2600" dirty="0">
                <a:solidFill>
                  <a:schemeClr val="accent2"/>
                </a:solidFill>
              </a:rPr>
              <a:t>TODO:</a:t>
            </a:r>
            <a:r>
              <a:rPr lang="en-US" sz="2600" i="1" dirty="0">
                <a:solidFill>
                  <a:schemeClr val="accent2"/>
                </a:solidFill>
              </a:rPr>
              <a:t> </a:t>
            </a:r>
            <a:r>
              <a:rPr lang="bg-BG" sz="2600" i="1" dirty="0">
                <a:solidFill>
                  <a:schemeClr val="accent2"/>
                </a:solidFill>
              </a:rPr>
              <a:t>Добавете валидация за останалите</a:t>
            </a:r>
            <a:endParaRPr lang="en-US" sz="2600" i="1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388556-737E-4B4A-B6C8-247831C8D8B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https://judge.softuni.org/Contests/Practice/Index/4062#2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7EC4EF1-E4B9-C41A-0900-75A84979C0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8748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>
            <a:extLst>
              <a:ext uri="{FF2B5EF4-FFF2-40B4-BE49-F238E27FC236}">
                <a16:creationId xmlns:a16="http://schemas.microsoft.com/office/drawing/2014/main" id="{73C01D77-8375-95F7-EF15-18B6348A11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5970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362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3746" y="3297219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50951" y="1809000"/>
            <a:ext cx="7830049" cy="46080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Капсулация</a:t>
            </a:r>
            <a:r>
              <a:rPr lang="bg-BG" sz="3600" dirty="0">
                <a:solidFill>
                  <a:schemeClr val="bg2"/>
                </a:solidFill>
              </a:rPr>
              <a:t> на данни</a:t>
            </a:r>
            <a:r>
              <a:rPr lang="en-US" sz="3600" dirty="0">
                <a:solidFill>
                  <a:schemeClr val="bg2"/>
                </a:solidFill>
              </a:rPr>
              <a:t>:</a:t>
            </a:r>
          </a:p>
          <a:p>
            <a:pPr lvl="1" latinLnBrk="0">
              <a:lnSpc>
                <a:spcPct val="100000"/>
              </a:lnSpc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</a:rPr>
              <a:t>Скрива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имплементацията</a:t>
            </a:r>
            <a:endParaRPr lang="en-US" sz="3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 latinLnBrk="0">
              <a:lnSpc>
                <a:spcPct val="100000"/>
              </a:lnSpc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</a:rPr>
              <a:t>Намалява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комплексността</a:t>
            </a:r>
            <a:endParaRPr lang="en-US" sz="3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 latinLnBrk="0">
              <a:lnSpc>
                <a:spcPct val="100000"/>
              </a:lnSpc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</a:rPr>
              <a:t>Гарантира, че структурните промени остават </a:t>
            </a:r>
            <a:r>
              <a:rPr lang="bg-BG" sz="3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локални</a:t>
            </a:r>
          </a:p>
          <a:p>
            <a:pPr lvl="1" latinLnBrk="0">
              <a:lnSpc>
                <a:spcPct val="100000"/>
              </a:lnSpc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</a:rPr>
              <a:t>Позволява контрол на вътрешното състояние на класа и </a:t>
            </a:r>
            <a:r>
              <a:rPr lang="bg-BG" sz="3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валидация</a:t>
            </a:r>
            <a:endParaRPr lang="en-US" sz="3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24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57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BA3821F0-D30D-6948-E9CA-5DCB258623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356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bject-Oriented Programming in Jav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3" r="16467" b="7622"/>
          <a:stretch/>
        </p:blipFill>
        <p:spPr bwMode="auto">
          <a:xfrm>
            <a:off x="4431000" y="1134000"/>
            <a:ext cx="3375000" cy="2674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одзаглавие 3">
            <a:extLst>
              <a:ext uri="{FF2B5EF4-FFF2-40B4-BE49-F238E27FC236}">
                <a16:creationId xmlns:a16="http://schemas.microsoft.com/office/drawing/2014/main" id="{AD6E92B6-6C9A-335F-4115-6D7652077DF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Скриване на имплементацията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CFCB4B0F-C1BC-5D89-8B35-0C34A6CC44F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 dirty="0"/>
              <a:t>Капсулация на данните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3230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34000"/>
            <a:ext cx="11818096" cy="552876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000" b="1" dirty="0"/>
              <a:t>Капсулация</a:t>
            </a:r>
            <a:r>
              <a:rPr lang="bg-BG" sz="3000" dirty="0"/>
              <a:t> == процесът на </a:t>
            </a:r>
            <a:r>
              <a:rPr lang="bg-BG" sz="3000" b="1" dirty="0"/>
              <a:t>обединяване </a:t>
            </a:r>
            <a:r>
              <a:rPr lang="bg-BG" sz="3000" dirty="0"/>
              <a:t>на</a:t>
            </a:r>
            <a:r>
              <a:rPr lang="bg-BG" sz="3000" b="1" dirty="0"/>
              <a:t> данните </a:t>
            </a:r>
            <a:r>
              <a:rPr lang="bg-BG" sz="3000" dirty="0"/>
              <a:t>и </a:t>
            </a:r>
            <a:r>
              <a:rPr lang="bg-BG" sz="3000" b="1" dirty="0"/>
              <a:t>методите </a:t>
            </a:r>
            <a:r>
              <a:rPr lang="bg-BG" sz="3000" dirty="0"/>
              <a:t>в </a:t>
            </a:r>
            <a:r>
              <a:rPr lang="bg-BG" sz="3000" b="1" dirty="0">
                <a:solidFill>
                  <a:schemeClr val="bg1"/>
                </a:solidFill>
              </a:rPr>
              <a:t>едно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цяло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bg-BG" sz="2800" b="1" dirty="0">
                <a:solidFill>
                  <a:schemeClr val="bg1"/>
                </a:solidFill>
              </a:rPr>
              <a:t>Скриване на детайлите </a:t>
            </a:r>
            <a:r>
              <a:rPr lang="bg-BG" sz="2800" dirty="0"/>
              <a:t>и показване на </a:t>
            </a:r>
            <a:r>
              <a:rPr lang="bg-BG" sz="2800" b="1" dirty="0"/>
              <a:t>публичен интерфейс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2800" dirty="0"/>
              <a:t>Позволява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bg-BG" sz="2800" b="1" dirty="0">
                <a:solidFill>
                  <a:schemeClr val="bg1"/>
                </a:solidFill>
              </a:rPr>
              <a:t>валидация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b="1" dirty="0">
                <a:solidFill>
                  <a:schemeClr val="bg1"/>
                </a:solidFill>
              </a:rPr>
              <a:t>на данните </a:t>
            </a:r>
            <a:r>
              <a:rPr lang="bg-BG" sz="2800" dirty="0"/>
              <a:t>и контрол над достъпа</a:t>
            </a: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lang="bg-BG" sz="3200" dirty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000" dirty="0"/>
              <a:t>Ползи: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2800" dirty="0"/>
              <a:t>Структурните промени</a:t>
            </a:r>
            <a:br>
              <a:rPr lang="bg-BG" sz="2800" dirty="0"/>
            </a:br>
            <a:r>
              <a:rPr lang="bg-BG" sz="2800" dirty="0"/>
              <a:t>остават</a:t>
            </a:r>
            <a:r>
              <a:rPr lang="en-US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локални</a:t>
            </a:r>
            <a:endParaRPr lang="en-US" sz="2800" dirty="0"/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2800" dirty="0"/>
              <a:t>Намалява</a:t>
            </a:r>
            <a:r>
              <a:rPr lang="en-US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комплексността</a:t>
            </a:r>
            <a:endParaRPr lang="en-US" sz="2800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Капсулация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5EF0E-CF88-4AB7-B05F-34E73BF07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4543" y="3339000"/>
            <a:ext cx="5876708" cy="32650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public class Student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private string studentName;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public string Name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get { return studentName; }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set { studentName = value; } 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 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2811000" y="3384000"/>
            <a:ext cx="2770183" cy="1054611"/>
          </a:xfrm>
          <a:prstGeom prst="wedgeRoundRectCallout">
            <a:avLst>
              <a:gd name="adj1" fmla="val 80274"/>
              <a:gd name="adj2" fmla="val 331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rgbClr val="FFFFFF"/>
                </a:solidFill>
              </a:rPr>
              <a:t>Достъпен</a:t>
            </a:r>
            <a:r>
              <a:rPr lang="en-US" sz="2400" b="1" noProof="1">
                <a:solidFill>
                  <a:srgbClr val="FFFFFF"/>
                </a:solidFill>
              </a:rPr>
              <a:t> </a:t>
            </a:r>
            <a:r>
              <a:rPr lang="bg-BG" sz="2400" b="1" noProof="1">
                <a:solidFill>
                  <a:srgbClr val="FFFFFF"/>
                </a:solidFill>
              </a:rPr>
              <a:t>само за </a:t>
            </a:r>
            <a:r>
              <a:rPr lang="bg-BG" sz="24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методи</a:t>
            </a:r>
            <a:r>
              <a:rPr lang="bg-BG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400" b="1" noProof="1">
                <a:solidFill>
                  <a:srgbClr val="FFFFFF"/>
                </a:solidFill>
              </a:rPr>
              <a:t>на класа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7491000" y="5949000"/>
            <a:ext cx="3445598" cy="810000"/>
          </a:xfrm>
          <a:prstGeom prst="wedgeRoundRectCallout">
            <a:avLst>
              <a:gd name="adj1" fmla="val -62271"/>
              <a:gd name="adj2" fmla="val -577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Accessor</a:t>
            </a:r>
            <a:r>
              <a:rPr lang="bg-BG" sz="2400" b="1" noProof="1">
                <a:solidFill>
                  <a:srgbClr val="FFFFFF"/>
                </a:solidFill>
              </a:rPr>
              <a:t>-и</a:t>
            </a:r>
            <a:r>
              <a:rPr lang="en-US" sz="2400" b="1" noProof="1">
                <a:solidFill>
                  <a:srgbClr val="FFFFFF"/>
                </a:solidFill>
              </a:rPr>
              <a:t> </a:t>
            </a:r>
            <a:r>
              <a:rPr lang="bg-BG" sz="2400" b="1" noProof="1">
                <a:solidFill>
                  <a:srgbClr val="FFFFFF"/>
                </a:solidFill>
              </a:rPr>
              <a:t>за</a:t>
            </a:r>
            <a:r>
              <a:rPr lang="en-US" sz="2400" b="1" noProof="1">
                <a:solidFill>
                  <a:srgbClr val="FFFFFF"/>
                </a:solidFill>
              </a:rPr>
              <a:t> </a:t>
            </a:r>
            <a:r>
              <a:rPr lang="bg-BG" sz="24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достъп</a:t>
            </a:r>
            <a:r>
              <a:rPr lang="bg-BG" sz="2400" b="1" noProof="1">
                <a:solidFill>
                  <a:srgbClr val="FFFFFF"/>
                </a:solidFill>
              </a:rPr>
              <a:t> и </a:t>
            </a:r>
            <a:r>
              <a:rPr lang="bg-BG" sz="24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промяна</a:t>
            </a:r>
            <a:r>
              <a:rPr lang="bg-BG" sz="2400" b="1" noProof="1">
                <a:solidFill>
                  <a:srgbClr val="FFFFFF"/>
                </a:solidFill>
              </a:rPr>
              <a:t> на стойността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A05C620-40B6-4241-A38B-21B18F084F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561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6"/>
            <a:ext cx="11818096" cy="1243748"/>
          </a:xfrm>
        </p:spPr>
        <p:txBody>
          <a:bodyPr>
            <a:normAutofit fontScale="92500" lnSpcReduction="10000"/>
          </a:bodyPr>
          <a:lstStyle/>
          <a:p>
            <a:r>
              <a:rPr lang="bg-BG" b="1" dirty="0"/>
              <a:t>Полетата</a:t>
            </a:r>
            <a:r>
              <a:rPr lang="bg-BG" dirty="0"/>
              <a:t> трябва да бъдат </a:t>
            </a: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частни</a:t>
            </a:r>
          </a:p>
          <a:p>
            <a:r>
              <a:rPr lang="bg-BG" b="1" dirty="0"/>
              <a:t>Свойствата</a:t>
            </a:r>
            <a:r>
              <a:rPr lang="bg-BG" dirty="0"/>
              <a:t> и </a:t>
            </a:r>
            <a:r>
              <a:rPr lang="bg-BG" b="1" dirty="0"/>
              <a:t>конструкторите</a:t>
            </a:r>
            <a:r>
              <a:rPr lang="bg-BG" dirty="0"/>
              <a:t> трябва да бъдат </a:t>
            </a: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публични</a:t>
            </a:r>
            <a:endParaRPr lang="en-GB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2400"/>
              </a:spcAft>
            </a:pPr>
            <a:endParaRPr lang="en-US" dirty="0"/>
          </a:p>
          <a:p>
            <a:endParaRPr lang="en-GB" dirty="0"/>
          </a:p>
          <a:p>
            <a:endParaRPr lang="bg-BG" dirty="0"/>
          </a:p>
        </p:txBody>
      </p:sp>
      <p:sp>
        <p:nvSpPr>
          <p:cNvPr id="80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Капсулация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1616A20-C0EC-A4B1-743C-45DEB052D137}"/>
              </a:ext>
            </a:extLst>
          </p:cNvPr>
          <p:cNvGrpSpPr/>
          <p:nvPr/>
        </p:nvGrpSpPr>
        <p:grpSpPr>
          <a:xfrm>
            <a:off x="1460914" y="2445020"/>
            <a:ext cx="9270171" cy="3997919"/>
            <a:chOff x="1460914" y="2381241"/>
            <a:chExt cx="9270171" cy="3997919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1460914" y="2381241"/>
              <a:ext cx="9270171" cy="70866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460914" y="3089695"/>
              <a:ext cx="9270171" cy="141754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lnSpc>
                  <a:spcPct val="8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-firstName: string</a:t>
              </a:r>
            </a:p>
            <a:p>
              <a:pPr defTabSz="1218438" latinLnBrk="1">
                <a:lnSpc>
                  <a:spcPct val="8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-lastName: string</a:t>
              </a:r>
            </a:p>
            <a:p>
              <a:pPr defTabSz="1218438" latinLnBrk="1">
                <a:lnSpc>
                  <a:spcPct val="8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-age: int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460914" y="4512258"/>
              <a:ext cx="9270171" cy="186690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lnSpc>
                  <a:spcPct val="8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+FirstName: string</a:t>
              </a:r>
            </a:p>
            <a:p>
              <a:pPr defTabSz="1218438" latinLnBrk="1">
                <a:lnSpc>
                  <a:spcPct val="8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+LastName: string</a:t>
              </a:r>
            </a:p>
            <a:p>
              <a:pPr defTabSz="1218438" latinLnBrk="1">
                <a:lnSpc>
                  <a:spcPct val="8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+Age: int</a:t>
              </a:r>
              <a:endParaRPr lang="bg-BG" sz="2400" b="1" noProof="1">
                <a:latin typeface="Consolas" pitchFamily="49" charset="0"/>
                <a:cs typeface="Consolas" pitchFamily="49" charset="0"/>
              </a:endParaRPr>
            </a:p>
            <a:p>
              <a:pPr defTabSz="1218438" latinLnBrk="1">
                <a:lnSpc>
                  <a:spcPct val="8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+Person(string firstName, string lastName, int age)</a:t>
              </a:r>
            </a:p>
          </p:txBody>
        </p:sp>
      </p:grp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5329310" y="3547110"/>
            <a:ext cx="3116710" cy="882024"/>
          </a:xfrm>
          <a:prstGeom prst="wedgeRoundRectCallout">
            <a:avLst>
              <a:gd name="adj1" fmla="val -70580"/>
              <a:gd name="adj2" fmla="val -217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1">
                    <a:lumMod val="40000"/>
                    <a:lumOff val="60000"/>
                  </a:schemeClr>
                </a:solidFill>
              </a:rPr>
              <a:t>-</a:t>
            </a:r>
            <a:r>
              <a:rPr lang="en-US" sz="2600" b="1" noProof="1">
                <a:solidFill>
                  <a:srgbClr val="FFFFFF"/>
                </a:solidFill>
              </a:rPr>
              <a:t> o</a:t>
            </a:r>
            <a:r>
              <a:rPr lang="bg-BG" sz="2600" b="1" noProof="1">
                <a:solidFill>
                  <a:srgbClr val="FFFFFF"/>
                </a:solidFill>
              </a:rPr>
              <a:t>значава </a:t>
            </a:r>
            <a:br>
              <a:rPr lang="en-US" sz="2600" b="1" noProof="1">
                <a:solidFill>
                  <a:srgbClr val="FFFFFF"/>
                </a:solidFill>
              </a:rPr>
            </a:br>
            <a:r>
              <a:rPr lang="en-US" sz="2600" b="1" noProof="1">
                <a:solidFill>
                  <a:srgbClr val="FFFFFF"/>
                </a:solidFill>
              </a:rPr>
              <a:t>"private"</a:t>
            </a:r>
            <a:r>
              <a:rPr lang="bg-BG" sz="2600" b="1" noProof="1">
                <a:solidFill>
                  <a:srgbClr val="FFFFFF"/>
                </a:solidFill>
              </a:rPr>
              <a:t> (частно)</a:t>
            </a:r>
            <a:endParaRPr lang="en-US" sz="2600" b="1" noProof="1">
              <a:solidFill>
                <a:srgbClr val="FFFFFF"/>
              </a:solidFill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642547" y="4851330"/>
            <a:ext cx="3116710" cy="916977"/>
          </a:xfrm>
          <a:prstGeom prst="wedgeRoundRectCallout">
            <a:avLst>
              <a:gd name="adj1" fmla="val -77651"/>
              <a:gd name="adj2" fmla="val -81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1">
                    <a:lumMod val="40000"/>
                    <a:lumOff val="60000"/>
                  </a:schemeClr>
                </a:solidFill>
              </a:rPr>
              <a:t>+</a:t>
            </a:r>
            <a:r>
              <a:rPr lang="en-US" sz="2600" b="1" noProof="1">
                <a:solidFill>
                  <a:srgbClr val="FFFFFF"/>
                </a:solidFill>
              </a:rPr>
              <a:t> o</a:t>
            </a:r>
            <a:r>
              <a:rPr lang="bg-BG" sz="2600" b="1" noProof="1">
                <a:solidFill>
                  <a:srgbClr val="FFFFFF"/>
                </a:solidFill>
              </a:rPr>
              <a:t>значава</a:t>
            </a:r>
            <a:r>
              <a:rPr lang="en-US" sz="2600" b="1" noProof="1">
                <a:solidFill>
                  <a:srgbClr val="FFFFFF"/>
                </a:solidFill>
              </a:rPr>
              <a:t> </a:t>
            </a:r>
            <a:br>
              <a:rPr lang="bg-BG" sz="2600" b="1" noProof="1">
                <a:solidFill>
                  <a:srgbClr val="FFFFFF"/>
                </a:solidFill>
              </a:rPr>
            </a:br>
            <a:r>
              <a:rPr lang="en-US" sz="2600" b="1" noProof="1">
                <a:solidFill>
                  <a:srgbClr val="FFFFFF"/>
                </a:solidFill>
              </a:rPr>
              <a:t>"public"</a:t>
            </a:r>
            <a:r>
              <a:rPr lang="bg-BG" sz="2600" b="1" noProof="1">
                <a:solidFill>
                  <a:srgbClr val="FFFFFF"/>
                </a:solidFill>
              </a:rPr>
              <a:t> (публично)</a:t>
            </a:r>
            <a:endParaRPr lang="en-US" sz="2600" b="1" noProof="1">
              <a:solidFill>
                <a:srgbClr val="FFFFFF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182760" y="5349105"/>
            <a:ext cx="6036284" cy="596059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88BC377-AB0F-0FC0-BB7B-EF5097F125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603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6F4388F-43A3-4542-AA3F-B0DFB5691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534" y="1385091"/>
            <a:ext cx="2478932" cy="2478932"/>
          </a:xfrm>
          <a:prstGeom prst="rect">
            <a:avLst/>
          </a:prstGeom>
        </p:spPr>
      </p:pic>
      <p:sp>
        <p:nvSpPr>
          <p:cNvPr id="4" name="Подзаглавие 3">
            <a:extLst>
              <a:ext uri="{FF2B5EF4-FFF2-40B4-BE49-F238E27FC236}">
                <a16:creationId xmlns:a16="http://schemas.microsoft.com/office/drawing/2014/main" id="{DBCC883C-50BB-BFFC-5C83-DCF35D5A242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Видимост на членовете на класа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178D9147-2D8B-A770-25D1-BB27A499D04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1348500" y="4862024"/>
            <a:ext cx="9494999" cy="629999"/>
          </a:xfrm>
        </p:spPr>
        <p:txBody>
          <a:bodyPr/>
          <a:lstStyle/>
          <a:p>
            <a:r>
              <a:rPr lang="ru-RU" dirty="0"/>
              <a:t>Модификатори за достъп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7996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2800" dirty="0"/>
              <a:t> </a:t>
            </a:r>
            <a:r>
              <a:rPr lang="bg-BG" sz="2800" dirty="0"/>
              <a:t>–</a:t>
            </a:r>
            <a:r>
              <a:rPr lang="en-US" sz="2800" dirty="0"/>
              <a:t> </a:t>
            </a:r>
            <a:r>
              <a:rPr lang="bg-BG" sz="2800" dirty="0"/>
              <a:t>основният начин да осъществим </a:t>
            </a:r>
            <a:r>
              <a:rPr lang="bg-BG" sz="2800" b="1" dirty="0">
                <a:solidFill>
                  <a:schemeClr val="bg1"/>
                </a:solidFill>
              </a:rPr>
              <a:t>капсулация</a:t>
            </a:r>
            <a:r>
              <a:rPr lang="bg-BG" sz="2800" dirty="0"/>
              <a:t> и да </a:t>
            </a:r>
            <a:r>
              <a:rPr lang="bg-BG" sz="2800" b="1" dirty="0">
                <a:solidFill>
                  <a:schemeClr val="bg1"/>
                </a:solidFill>
              </a:rPr>
              <a:t>скрием данните </a:t>
            </a:r>
            <a:r>
              <a:rPr lang="bg-BG" sz="2800" dirty="0"/>
              <a:t>от външния свят</a:t>
            </a:r>
          </a:p>
          <a:p>
            <a:pPr marL="0" indent="0">
              <a:buClr>
                <a:schemeClr val="tx1"/>
              </a:buClr>
              <a:buNone/>
            </a:pPr>
            <a:endParaRPr lang="en-US" sz="2800" dirty="0"/>
          </a:p>
          <a:p>
            <a:pPr>
              <a:buClr>
                <a:schemeClr val="tx1"/>
              </a:buClr>
            </a:pPr>
            <a:endParaRPr lang="en-US" sz="2800" dirty="0"/>
          </a:p>
          <a:p>
            <a:pPr>
              <a:buClr>
                <a:schemeClr val="tx1"/>
              </a:buClr>
            </a:pPr>
            <a:endParaRPr lang="en-US" sz="2800" dirty="0"/>
          </a:p>
          <a:p>
            <a:pPr>
              <a:buClr>
                <a:schemeClr val="tx1"/>
              </a:buClr>
            </a:pPr>
            <a:endParaRPr lang="en-US" sz="2800" dirty="0"/>
          </a:p>
          <a:p>
            <a:pPr>
              <a:buClr>
                <a:schemeClr val="tx1"/>
              </a:buClr>
            </a:pPr>
            <a:r>
              <a:rPr lang="bg-BG" sz="2800" dirty="0"/>
              <a:t>Модификаторът на</a:t>
            </a:r>
            <a:r>
              <a:rPr lang="en-US" sz="2800" dirty="0"/>
              <a:t> </a:t>
            </a:r>
            <a:r>
              <a:rPr lang="bg-BG" sz="2800" b="1" dirty="0"/>
              <a:t>полето</a:t>
            </a:r>
            <a:r>
              <a:rPr lang="en-US" sz="2800" dirty="0"/>
              <a:t> </a:t>
            </a:r>
            <a:r>
              <a:rPr lang="bg-BG" sz="2800" dirty="0"/>
              <a:t>и</a:t>
            </a:r>
            <a:r>
              <a:rPr lang="en-US" sz="2800" dirty="0"/>
              <a:t> </a:t>
            </a:r>
            <a:r>
              <a:rPr lang="bg-BG" sz="2800" b="1" dirty="0"/>
              <a:t>метода </a:t>
            </a:r>
            <a:r>
              <a:rPr lang="bg-BG" sz="2800" dirty="0"/>
              <a:t>по подразбиране е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bg-BG" sz="2800" dirty="0"/>
              <a:t> (частен)</a:t>
            </a:r>
            <a:endParaRPr lang="en-US" sz="2800" dirty="0"/>
          </a:p>
          <a:p>
            <a:pPr>
              <a:buClr>
                <a:schemeClr val="tx1"/>
              </a:buClr>
            </a:pPr>
            <a:r>
              <a:rPr lang="bg-BG" sz="2800" b="1" dirty="0"/>
              <a:t>Избягвайте</a:t>
            </a:r>
            <a:r>
              <a:rPr lang="en-US" sz="2800" dirty="0"/>
              <a:t> </a:t>
            </a:r>
            <a:r>
              <a:rPr lang="bg-BG" sz="2800" dirty="0"/>
              <a:t>декларирането на</a:t>
            </a:r>
            <a:r>
              <a:rPr lang="en-US" sz="2800" dirty="0"/>
              <a:t> </a:t>
            </a:r>
            <a:r>
              <a:rPr lang="bg-BG" sz="2800" b="1" dirty="0"/>
              <a:t>частни</a:t>
            </a:r>
            <a:r>
              <a:rPr lang="en-US" sz="2800" dirty="0"/>
              <a:t> </a:t>
            </a:r>
            <a:r>
              <a:rPr lang="bg-BG" sz="2800" b="1" dirty="0"/>
              <a:t>класове</a:t>
            </a:r>
            <a:r>
              <a:rPr lang="en-US" sz="2800" dirty="0"/>
              <a:t> </a:t>
            </a:r>
            <a:r>
              <a:rPr lang="bg-BG" sz="2800" dirty="0"/>
              <a:t>и</a:t>
            </a:r>
            <a:r>
              <a:rPr lang="en-US" sz="2800" dirty="0"/>
              <a:t> </a:t>
            </a:r>
            <a:r>
              <a:rPr lang="bg-BG" sz="2800" b="1" dirty="0"/>
              <a:t>интерфейси</a:t>
            </a:r>
            <a:endParaRPr lang="en-US" sz="2800" b="1" dirty="0"/>
          </a:p>
          <a:p>
            <a:pPr lvl="1">
              <a:buClr>
                <a:schemeClr val="tx1"/>
              </a:buClr>
            </a:pPr>
            <a:r>
              <a:rPr lang="bg-BG" sz="2800" dirty="0"/>
              <a:t>Достъпни са </a:t>
            </a:r>
            <a:r>
              <a:rPr lang="bg-BG" sz="2800" b="1" dirty="0"/>
              <a:t>само</a:t>
            </a:r>
            <a:r>
              <a:rPr lang="bg-BG" sz="2800" dirty="0"/>
              <a:t> в класа, в който са декларирани</a:t>
            </a:r>
            <a:endParaRPr lang="en-US" sz="2800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Модификатор за частен достъп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5EF0E-CF88-4AB7-B05F-34E73BF07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000" y="2304000"/>
            <a:ext cx="4674790" cy="2218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string name;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Person (string name)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this.name = name;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1C15897-4754-B2E7-62A9-EF0FAE3B03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45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3400" dirty="0"/>
              <a:t> – </a:t>
            </a:r>
            <a:r>
              <a:rPr lang="bg-BG" sz="3400" dirty="0"/>
              <a:t>модификаторът, който дава </a:t>
            </a:r>
            <a:r>
              <a:rPr lang="bg-BG" sz="3400" b="1" dirty="0">
                <a:solidFill>
                  <a:schemeClr val="bg1"/>
                </a:solidFill>
              </a:rPr>
              <a:t>най-високо ниво на достъп</a:t>
            </a:r>
            <a:endParaRPr lang="en-GB" sz="34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Няма ограничения</a:t>
            </a:r>
            <a:r>
              <a:rPr lang="en-GB" sz="3400" b="1" dirty="0"/>
              <a:t> </a:t>
            </a:r>
            <a:r>
              <a:rPr lang="bg-BG" sz="3400" dirty="0"/>
              <a:t>при достъпване на публични членове</a:t>
            </a:r>
            <a:endParaRPr lang="en-GB" sz="3400" dirty="0"/>
          </a:p>
          <a:p>
            <a:pPr>
              <a:lnSpc>
                <a:spcPct val="100000"/>
              </a:lnSpc>
            </a:pPr>
            <a:endParaRPr lang="en-GB" sz="3200" dirty="0"/>
          </a:p>
          <a:p>
            <a:pPr>
              <a:lnSpc>
                <a:spcPct val="100000"/>
              </a:lnSpc>
            </a:pPr>
            <a:endParaRPr lang="en-GB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en-GB" sz="3200" dirty="0"/>
          </a:p>
          <a:p>
            <a:pPr>
              <a:lnSpc>
                <a:spcPct val="100000"/>
              </a:lnSpc>
            </a:pPr>
            <a:endParaRPr lang="en-GB" sz="3200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Модификатор за публичен достъп </a:t>
            </a:r>
            <a:r>
              <a:rPr lang="en-GB" dirty="0"/>
              <a:t>(1)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012250" y="3215451"/>
            <a:ext cx="8167500" cy="33163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class Person 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string FirstName { get; set;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string LastName { get; set;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tabLst>
                <a:tab pos="1231900" algn="l"/>
              </a:tabLs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int Age { get; set;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0B521E8A-1CEF-415F-24E7-7D314CDC7C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431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dirty="0"/>
              <a:t>За да достъпите класа директно от </a:t>
            </a:r>
            <a:r>
              <a:rPr lang="en-GB" sz="3400" dirty="0"/>
              <a:t>namespace</a:t>
            </a:r>
            <a:r>
              <a:rPr lang="bg-BG" sz="3400" dirty="0"/>
              <a:t>, използвайте ключовата дума </a:t>
            </a:r>
            <a:r>
              <a:rPr lang="en-GB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using</a:t>
            </a:r>
            <a:r>
              <a:rPr lang="bg-BG" sz="3400" dirty="0"/>
              <a:t>.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Модификатор за публичен достъп </a:t>
            </a:r>
            <a:r>
              <a:rPr lang="en-GB" dirty="0"/>
              <a:t>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7454" y="2499518"/>
            <a:ext cx="5433652" cy="30188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namespace Mathematical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class Basic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public double PI = 3.14;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823052" y="2499518"/>
            <a:ext cx="6122948" cy="40344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using System;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Mathematical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US" sz="11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namespace Distinct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class Program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Console.WriteLine(Basic.Pi);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63EE41C-58AA-EF1C-8C41-F58C873304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472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4103</TotalTime>
  <Words>1879</Words>
  <Application>Microsoft Macintosh PowerPoint</Application>
  <PresentationFormat>Widescreen</PresentationFormat>
  <Paragraphs>354</Paragraphs>
  <Slides>29</Slides>
  <Notes>23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Consolas</vt:lpstr>
      <vt:lpstr>Wingdings</vt:lpstr>
      <vt:lpstr>SoftUni</vt:lpstr>
      <vt:lpstr>Капсулация</vt:lpstr>
      <vt:lpstr>Съдържание</vt:lpstr>
      <vt:lpstr>Капсулация на данните</vt:lpstr>
      <vt:lpstr>Капсулация</vt:lpstr>
      <vt:lpstr>Пример: Капсулация</vt:lpstr>
      <vt:lpstr>Модификатори за достъп</vt:lpstr>
      <vt:lpstr>Модификатор за частен достъп</vt:lpstr>
      <vt:lpstr>Модификатор за публичен достъп (1)</vt:lpstr>
      <vt:lpstr>Модификатор за публичен достъп (2)</vt:lpstr>
      <vt:lpstr>Модификатор за вътрешен достъп</vt:lpstr>
      <vt:lpstr>Метод ToString()</vt:lpstr>
      <vt:lpstr>Задача: Отпечатване на информация за човек</vt:lpstr>
      <vt:lpstr>Решение: Отпечатване на информация за човек</vt:lpstr>
      <vt:lpstr>Задача: Увеличение на заплатата (1)</vt:lpstr>
      <vt:lpstr>Задача: Увеличение на заплатата (2)</vt:lpstr>
      <vt:lpstr>Решение: Увеличение на заплатата</vt:lpstr>
      <vt:lpstr>Изключения в програмирането</vt:lpstr>
      <vt:lpstr>Какво представляват изключенията?</vt:lpstr>
      <vt:lpstr>Ключовата дума Throw</vt:lpstr>
      <vt:lpstr>Конструкцията Try-Catch</vt:lpstr>
      <vt:lpstr>Пример: Хвърляне на изключения</vt:lpstr>
      <vt:lpstr>Валидация в Getters и Setters</vt:lpstr>
      <vt:lpstr>Валидация (1)</vt:lpstr>
      <vt:lpstr>Валидация (2)</vt:lpstr>
      <vt:lpstr>Задача: Валидиране на данни</vt:lpstr>
      <vt:lpstr>Решение: Валидиране на данни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Капсулация</dc:title>
  <dc:subject>Модул 1 - ООП</dc:subject>
  <dc:creator>BG-IT-Edu</dc:creator>
  <cp:keywords>Software University; SoftUni; programming; coding; software development; education; training; course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195</cp:revision>
  <dcterms:created xsi:type="dcterms:W3CDTF">2018-05-23T13:08:44Z</dcterms:created>
  <dcterms:modified xsi:type="dcterms:W3CDTF">2024-06-17T08:24:13Z</dcterms:modified>
  <cp:category>programming;education;software engineering;software development</cp:category>
</cp:coreProperties>
</file>