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627" r:id="rId2"/>
    <p:sldId id="292" r:id="rId3"/>
    <p:sldId id="294" r:id="rId4"/>
    <p:sldId id="296" r:id="rId5"/>
    <p:sldId id="297" r:id="rId6"/>
    <p:sldId id="298" r:id="rId7"/>
    <p:sldId id="299" r:id="rId8"/>
    <p:sldId id="500" r:id="rId9"/>
    <p:sldId id="300" r:id="rId10"/>
    <p:sldId id="301" r:id="rId11"/>
    <p:sldId id="496" r:id="rId12"/>
    <p:sldId id="303" r:id="rId13"/>
    <p:sldId id="304" r:id="rId14"/>
    <p:sldId id="305" r:id="rId15"/>
    <p:sldId id="306" r:id="rId16"/>
    <p:sldId id="307" r:id="rId17"/>
    <p:sldId id="308" r:id="rId18"/>
    <p:sldId id="497" r:id="rId19"/>
    <p:sldId id="498" r:id="rId20"/>
    <p:sldId id="310" r:id="rId21"/>
    <p:sldId id="311" r:id="rId22"/>
    <p:sldId id="312" r:id="rId23"/>
    <p:sldId id="313" r:id="rId24"/>
    <p:sldId id="314" r:id="rId25"/>
    <p:sldId id="494" r:id="rId26"/>
    <p:sldId id="315" r:id="rId27"/>
    <p:sldId id="316" r:id="rId28"/>
    <p:sldId id="317" r:id="rId29"/>
    <p:sldId id="318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FD91737-4181-467E-B534-4AD5F0BC34F1}">
          <p14:sldIdLst>
            <p14:sldId id="627"/>
            <p14:sldId id="292"/>
          </p14:sldIdLst>
        </p14:section>
        <p14:section name="Абстракция" id="{E813F538-5401-4645-82C9-680010086F25}">
          <p14:sldIdLst>
            <p14:sldId id="294"/>
            <p14:sldId id="296"/>
            <p14:sldId id="297"/>
            <p14:sldId id="298"/>
          </p14:sldIdLst>
        </p14:section>
        <p14:section name="Интерфейси" id="{2F4B3BA4-D8A2-4FDC-9A80-CE2E6FD22F8C}">
          <p14:sldIdLst>
            <p14:sldId id="299"/>
            <p14:sldId id="500"/>
            <p14:sldId id="300"/>
            <p14:sldId id="301"/>
            <p14:sldId id="496"/>
            <p14:sldId id="303"/>
            <p14:sldId id="304"/>
            <p14:sldId id="305"/>
            <p14:sldId id="306"/>
            <p14:sldId id="307"/>
          </p14:sldIdLst>
        </p14:section>
        <p14:section name="Абстрактни класове" id="{5CD5598C-04BF-4803-A5C1-82B78306A9C9}">
          <p14:sldIdLst>
            <p14:sldId id="308"/>
            <p14:sldId id="497"/>
            <p14:sldId id="498"/>
            <p14:sldId id="310"/>
          </p14:sldIdLst>
        </p14:section>
        <p14:section name="Разлика между интерфейси и абстрактни класове" id="{BBDF750F-0D39-4FAE-BCDF-FA48C490F535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Обобщение" id="{5611C7AD-FEB5-4FD3-BDEE-FF9328C6A88E}">
          <p14:sldIdLst>
            <p14:sldId id="31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7" autoAdjust="0"/>
    <p:restoredTop sz="95077" autoAdjust="0"/>
  </p:normalViewPr>
  <p:slideViewPr>
    <p:cSldViewPr showGuides="1">
      <p:cViewPr varScale="1">
        <p:scale>
          <a:sx n="57" d="100"/>
          <a:sy n="57" d="100"/>
        </p:scale>
        <p:origin x="200" y="21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F3BC56C-75E0-404F-463F-00A411ACB9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420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D0FC7BD-437F-DF73-5B92-7E0744A0E6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479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3D7CC1F-4D85-B19D-9A56-766240387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42722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736A410-61CF-E780-86AB-BACAD8F191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7295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8FEB6DC-6A11-13FA-DE53-4416207754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768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44C9AD0-A826-703E-FEE0-84972515B4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135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68E72E2-BE7C-FEB2-0906-456D25D1DD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4558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60BD7C2-E2C3-0330-A681-9EF7A83BB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2932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A32E022-AD7A-3806-DC59-03203E4759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9877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D401194-5A7C-AEB8-E153-BF551A3625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9884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052268F-76A1-E277-B64A-3D57E705F2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0906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F370964-32BE-5813-F5EC-3E6A58AE23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77628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1ED8F5-6D81-5C2C-89A3-7FCA68DA71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940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860520-8F22-2824-4423-8649052FDC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8963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B6BB9A7-FE8B-9145-2073-03B36577BF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2229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38B42C1-7513-AAC9-2C81-9907B3DEBF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787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5FFD67E-019E-357A-B468-51770DABF8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43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ED3790B-08F5-8C5D-FF87-1493396BB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815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gif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6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6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49000"/>
            <a:ext cx="11083636" cy="630000"/>
          </a:xfrm>
        </p:spPr>
        <p:txBody>
          <a:bodyPr>
            <a:noAutofit/>
          </a:bodyPr>
          <a:lstStyle/>
          <a:p>
            <a:r>
              <a:rPr lang="bg-BG" dirty="0"/>
              <a:t>Абстракция в ООП, интерфейси, абстрактни класове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класове и интерфейси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86407F-EA16-1226-DA7C-50E5AFFD6C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842" y="2980813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Имплементацията на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400" dirty="0"/>
              <a:t>се задава в клас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интерфейс</a:t>
            </a:r>
            <a:r>
              <a:rPr lang="en-US" dirty="0"/>
              <a:t> </a:t>
            </a:r>
            <a:r>
              <a:rPr lang="bg-BG" dirty="0"/>
              <a:t>и имплементация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6000" y="1944000"/>
            <a:ext cx="10537732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IPrintable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6051" y="4536753"/>
            <a:ext cx="10537733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Document : TextDocument,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IPrintable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Console.WriteLine("Hello");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10833997" y="3795546"/>
            <a:ext cx="1428192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116000" y="2574000"/>
            <a:ext cx="2835000" cy="629527"/>
          </a:xfrm>
          <a:prstGeom prst="wedgeRoundRectCallout">
            <a:avLst>
              <a:gd name="adj1" fmla="val -65162"/>
              <a:gd name="adj2" fmla="val 37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Само сигнатурите</a:t>
            </a:r>
            <a:endParaRPr lang="en-US" sz="2600" b="1" dirty="0">
              <a:solidFill>
                <a:srgbClr val="FFFFFF"/>
              </a:solidFill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7671000" y="3654476"/>
            <a:ext cx="3150000" cy="867278"/>
          </a:xfrm>
          <a:prstGeom prst="wedgeRoundRectCallout">
            <a:avLst>
              <a:gd name="adj1" fmla="val -7564"/>
              <a:gd name="adj2" fmla="val 91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Един или повече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интерфейси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463254" y="3654475"/>
            <a:ext cx="3487746" cy="867278"/>
          </a:xfrm>
          <a:prstGeom prst="wedgeRoundRectCallout">
            <a:avLst>
              <a:gd name="adj1" fmla="val 5077"/>
              <a:gd name="adj2" fmla="val 82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Класовете се изписват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първи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6830754-0C70-7841-0FD1-F48A2EC99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59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Клас, който </a:t>
            </a:r>
            <a:r>
              <a:rPr lang="bg-BG" b="1" dirty="0">
                <a:solidFill>
                  <a:schemeClr val="bg1"/>
                </a:solidFill>
              </a:rPr>
              <a:t>имплементира</a:t>
            </a:r>
            <a:r>
              <a:rPr lang="en-US" dirty="0"/>
              <a:t> </a:t>
            </a:r>
            <a:r>
              <a:rPr lang="bg-BG" dirty="0"/>
              <a:t>интерфейс, може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експлицитно </a:t>
            </a:r>
            <a:r>
              <a:rPr lang="en-US" dirty="0"/>
              <a:t> </a:t>
            </a:r>
            <a:r>
              <a:rPr lang="bg-BG" dirty="0"/>
              <a:t>да имплементира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членове</a:t>
            </a:r>
            <a:r>
              <a:rPr lang="en-US" dirty="0"/>
              <a:t> </a:t>
            </a:r>
            <a:r>
              <a:rPr lang="bg-BG" dirty="0"/>
              <a:t>от този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420" y="2333231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6001" y="4059000"/>
            <a:ext cx="7829999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IFile.ReadFile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Console.WriteLine("Reading File");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9450" y="2333230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190402" y="5180810"/>
            <a:ext cx="2582083" cy="1326190"/>
          </a:xfrm>
          <a:prstGeom prst="wedgeRoundRectCallout">
            <a:avLst>
              <a:gd name="adj1" fmla="val 92839"/>
              <a:gd name="adj2" fmla="val -48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Експлицитно имплементиран член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D287D5-CB11-6327-34A3-36D11D5DE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523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Връзка между </a:t>
            </a:r>
            <a:r>
              <a:rPr lang="bg-BG" b="1" dirty="0">
                <a:solidFill>
                  <a:schemeClr val="bg1"/>
                </a:solidFill>
              </a:rPr>
              <a:t>класовете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интерфейсите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Множествено наследяване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Множествено наследяване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707785E-47ED-6E8E-5122-B757FCE47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1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проект, който съдържа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рисуваеми 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Имплементирайте два вида фигури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Circle</a:t>
            </a:r>
            <a:r>
              <a:rPr lang="bg-BG" sz="3000" b="1" dirty="0">
                <a:solidFill>
                  <a:schemeClr val="bg1"/>
                </a:solidFill>
              </a:rPr>
              <a:t> (кръг)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Rectangle</a:t>
            </a:r>
            <a:r>
              <a:rPr lang="bg-BG" sz="3000" b="1" dirty="0">
                <a:solidFill>
                  <a:schemeClr val="bg1"/>
                </a:solidFill>
              </a:rPr>
              <a:t> (правоъгълник)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r>
              <a:rPr lang="bg-BG" sz="3000" dirty="0"/>
              <a:t>И двата класа трябва да отпечатват фигурата с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Фигури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6000" y="4599000"/>
            <a:ext cx="3597336" cy="1795775"/>
            <a:chOff x="-306494" y="1655598"/>
            <a:chExt cx="1971028" cy="179577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655598"/>
              <a:ext cx="197092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1391" y="4081269"/>
            <a:ext cx="3429001" cy="2344733"/>
            <a:chOff x="-306388" y="1519054"/>
            <a:chExt cx="1878795" cy="234473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19054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8447" y="4599000"/>
            <a:ext cx="3124200" cy="1795775"/>
            <a:chOff x="5561362" y="1396868"/>
            <a:chExt cx="3124200" cy="1795775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396868"/>
              <a:ext cx="3124200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4FC2E42-D89A-BAD1-BF79-3BB1E2891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54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35854" y="1224000"/>
            <a:ext cx="9320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54" y="4920454"/>
            <a:ext cx="9320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Имплементирайте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35854" y="3067064"/>
            <a:ext cx="9320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Имплементирайте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F405CF1-7540-D38A-284F-CBBC8B3D94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2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274567"/>
            <a:ext cx="10006799" cy="525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Draw()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Console.WriteLine(end);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3BDA532-53E1-15D4-4679-E9789DD1F9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6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кръг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7387" y="1124585"/>
            <a:ext cx="9457226" cy="5382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B2667-EC5C-4E24-9FF7-57A9EFDB170E}"/>
              </a:ext>
            </a:extLst>
          </p:cNvPr>
          <p:cNvSpPr txBox="1"/>
          <p:nvPr/>
        </p:nvSpPr>
        <p:spPr>
          <a:xfrm>
            <a:off x="699128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https://judge.softuni.org/Contests/Practice/Index/4066#0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C9C6C2C-05AA-0939-7425-23208CDED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623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5D4C8B06-F3E0-E791-07E7-F81D991746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Абстрактни методи за дописване в наследник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EDC4892-B048-E674-3408-BCBA1BE76E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Абстрактни класове и методи</a:t>
            </a:r>
          </a:p>
        </p:txBody>
      </p:sp>
    </p:spTree>
    <p:extLst>
      <p:ext uri="{BB962C8B-B14F-4D97-AF65-F5344CB8AC3E}">
        <p14:creationId xmlns:p14="http://schemas.microsoft.com/office/powerpoint/2010/main" val="313043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Можем да използваме </a:t>
            </a:r>
            <a:r>
              <a:rPr lang="bg-BG" sz="2800" b="1" dirty="0">
                <a:solidFill>
                  <a:schemeClr val="bg1"/>
                </a:solidFill>
              </a:rPr>
              <a:t>абстрактен клас </a:t>
            </a:r>
            <a:r>
              <a:rPr lang="bg-BG" sz="2800" dirty="0"/>
              <a:t>като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базов клас </a:t>
            </a:r>
            <a:r>
              <a:rPr lang="bg-BG" sz="2800" dirty="0"/>
              <a:t>и всички производни класове трябва да имплементират абстрактните членове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9896" y="2355553"/>
            <a:ext cx="9028323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9896" y="4110356"/>
            <a:ext cx="90283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Square :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side;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Square(int n)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side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n;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 side * side;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9200438" y="4110357"/>
            <a:ext cx="2801160" cy="1470608"/>
          </a:xfrm>
          <a:prstGeom prst="wedgeRoundRectCallout">
            <a:avLst>
              <a:gd name="adj1" fmla="val -82911"/>
              <a:gd name="adj2" fmla="val 4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Дъщерните класове допълват имплементацията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894027" y="2609379"/>
            <a:ext cx="2891973" cy="592941"/>
          </a:xfrm>
          <a:prstGeom prst="wedgeRoundRectCallout">
            <a:avLst>
              <a:gd name="adj1" fmla="val -56391"/>
              <a:gd name="adj2" fmla="val 545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Наименуван метод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020FF5C-3F02-BC71-3A54-8D0EBBD07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416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26734"/>
            <a:ext cx="1181809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Абстрактните класове </a:t>
            </a:r>
            <a:r>
              <a:rPr lang="bg-BG" sz="2800" b="1" dirty="0"/>
              <a:t>може</a:t>
            </a:r>
            <a:r>
              <a:rPr lang="en-US" sz="2800" dirty="0"/>
              <a:t> </a:t>
            </a:r>
            <a:r>
              <a:rPr lang="bg-BG" sz="2800" dirty="0"/>
              <a:t>да съдържат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абстрактни методи </a:t>
            </a:r>
            <a:r>
              <a:rPr lang="bg-BG" sz="2800" dirty="0"/>
              <a:t>и </a:t>
            </a:r>
            <a:br>
              <a:rPr lang="en-US" sz="2800" dirty="0"/>
            </a:br>
            <a:r>
              <a:rPr lang="en-US" sz="2800" b="1" dirty="0">
                <a:solidFill>
                  <a:schemeClr val="bg1"/>
                </a:solidFill>
              </a:rPr>
              <a:t>access-</a:t>
            </a:r>
            <a:r>
              <a:rPr lang="bg-BG" sz="2800" b="1" dirty="0">
                <a:solidFill>
                  <a:schemeClr val="bg1"/>
                </a:solidFill>
              </a:rPr>
              <a:t>ори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203" y="2124000"/>
            <a:ext cx="97686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protected int x = 100;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{ get;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826" y="4464000"/>
            <a:ext cx="97650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DerivedClass :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 { x++; }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Презаписване на свойството</a:t>
            </a:r>
            <a:endParaRPr lang="en-US" sz="2600" b="1" noProof="1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get { return x + 10; }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A491202-9E2F-2D33-BC49-D16128079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5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Абстракция</a:t>
            </a:r>
            <a:r>
              <a:rPr lang="bg-BG" sz="4000" dirty="0"/>
              <a:t> в ООП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Интерфейси</a:t>
            </a:r>
            <a:r>
              <a:rPr lang="bg-BG" sz="4000" dirty="0"/>
              <a:t> (спецификация на група действия)</a:t>
            </a:r>
          </a:p>
          <a:p>
            <a:pPr marL="893763" lvl="1" indent="-450850"/>
            <a:r>
              <a:rPr lang="bg-BG" sz="3800" b="1" dirty="0"/>
              <a:t>Дефиниране</a:t>
            </a:r>
            <a:r>
              <a:rPr lang="bg-BG" sz="3800" dirty="0"/>
              <a:t> и </a:t>
            </a:r>
            <a:r>
              <a:rPr lang="bg-BG" sz="3800" b="1" dirty="0"/>
              <a:t>имплементация</a:t>
            </a:r>
            <a:r>
              <a:rPr lang="bg-BG" sz="3800" dirty="0"/>
              <a:t> на интерфейс</a:t>
            </a:r>
            <a:endParaRPr lang="fr-FR" sz="38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Абстрактни методи </a:t>
            </a:r>
            <a:r>
              <a:rPr lang="bg-BG" sz="4000" dirty="0"/>
              <a:t>и </a:t>
            </a:r>
            <a:r>
              <a:rPr lang="bg-BG" sz="4000" b="1" dirty="0"/>
              <a:t>абстрактни класове</a:t>
            </a:r>
            <a:endParaRPr lang="fr-FR" sz="4000" b="1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Разлика между </a:t>
            </a:r>
            <a:r>
              <a:rPr lang="bg-BG" sz="4000" b="1" dirty="0"/>
              <a:t>интерфейси</a:t>
            </a:r>
            <a:r>
              <a:rPr lang="bg-BG" sz="4000" dirty="0"/>
              <a:t> и </a:t>
            </a:r>
            <a:r>
              <a:rPr lang="bg-BG" sz="4000" b="1" dirty="0"/>
              <a:t>абстрактни класове</a:t>
            </a:r>
            <a:endParaRPr lang="fr-FR" sz="4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87AA63-294E-21E0-1239-34124C4B4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Абстрактният метод </a:t>
            </a:r>
            <a:r>
              <a:rPr lang="bg-BG" sz="3400" dirty="0"/>
              <a:t>имплицитно е </a:t>
            </a:r>
            <a:r>
              <a:rPr lang="bg-BG" sz="3400" b="1" dirty="0">
                <a:solidFill>
                  <a:schemeClr val="bg1"/>
                </a:solidFill>
              </a:rPr>
              <a:t>виртуален метод</a:t>
            </a:r>
            <a:endParaRPr lang="en-US" sz="3400" dirty="0"/>
          </a:p>
          <a:p>
            <a:r>
              <a:rPr lang="bg-BG" sz="3400" dirty="0"/>
              <a:t>Декларации на абстрактни методи са позволени </a:t>
            </a:r>
            <a:r>
              <a:rPr lang="bg-BG" sz="3400" b="1" dirty="0">
                <a:solidFill>
                  <a:schemeClr val="bg1"/>
                </a:solidFill>
              </a:rPr>
              <a:t>само в абстрактни класове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При декларацията на абстрактен метод </a:t>
            </a:r>
            <a:r>
              <a:rPr lang="bg-BG" sz="3400" b="1" dirty="0">
                <a:solidFill>
                  <a:schemeClr val="bg1"/>
                </a:solidFill>
              </a:rPr>
              <a:t>не се задава имплементация</a:t>
            </a:r>
            <a:r>
              <a:rPr lang="bg-BG" sz="3400" dirty="0"/>
              <a:t>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методи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464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0BDAAD-7A34-BFE5-95FB-BE3C331CD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27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0BCE15A-BA62-E397-52CC-58E47D42308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Разлика между интерфейси и абстрактни класове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265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531106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2800" dirty="0"/>
              <a:t>Абстрактен клас </a:t>
            </a:r>
            <a:r>
              <a:rPr lang="en-GB" sz="2800" dirty="0"/>
              <a:t>(AC)</a:t>
            </a:r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наследи само един абстрактен</a:t>
            </a:r>
            <a:r>
              <a:rPr lang="en-US" sz="2800" dirty="0"/>
              <a:t> </a:t>
            </a:r>
            <a:r>
              <a:rPr lang="bg-BG" sz="2800" dirty="0"/>
              <a:t>клас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има модификатори за достъп </a:t>
            </a:r>
            <a:r>
              <a:rPr lang="bg-BG" sz="2800" dirty="0"/>
              <a:t>за полетата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bg-BG" sz="2800" dirty="0"/>
              <a:t>функциите и</a:t>
            </a:r>
            <a:r>
              <a:rPr lang="en-US" sz="2800" dirty="0"/>
              <a:t> </a:t>
            </a:r>
            <a:r>
              <a:rPr lang="bg-BG" sz="2800" dirty="0"/>
              <a:t>свойствата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зададе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имплементация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/</a:t>
            </a:r>
            <a:r>
              <a:rPr lang="bg-BG" sz="2800" dirty="0"/>
              <a:t>или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само </a:t>
            </a:r>
            <a:r>
              <a:rPr lang="bg-BG" sz="2800" b="1" dirty="0">
                <a:solidFill>
                  <a:schemeClr val="bg1"/>
                </a:solidFill>
              </a:rPr>
              <a:t>сигнатура</a:t>
            </a:r>
            <a:r>
              <a:rPr lang="bg-BG" sz="2800" dirty="0"/>
              <a:t>, която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трябва да бъде презаписана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Интерфейс</a:t>
            </a:r>
            <a:endParaRPr lang="en-GB" sz="2800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Един клас може да </a:t>
            </a:r>
            <a:r>
              <a:rPr lang="bg-BG" sz="2800" b="1" dirty="0">
                <a:solidFill>
                  <a:schemeClr val="bg1"/>
                </a:solidFill>
              </a:rPr>
              <a:t>имплементира множество интерфейси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може да има модификатори за достъп</a:t>
            </a:r>
            <a:r>
              <a:rPr lang="en-US" sz="2800" dirty="0"/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всичко е публично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задава код</a:t>
            </a:r>
            <a:r>
              <a:rPr lang="en-US" sz="2800" dirty="0"/>
              <a:t>, </a:t>
            </a:r>
            <a:r>
              <a:rPr lang="bg-BG" sz="2800" dirty="0"/>
              <a:t>само сигнатури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Разлика между интерфейси и абстрактни класове (1)</a:t>
            </a:r>
            <a:endParaRPr lang="en-GB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A76BD8-2FB7-5E84-C3B7-9F1848D1F5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9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Абстрактен клас</a:t>
            </a:r>
            <a:endParaRPr lang="en-GB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 </a:t>
            </a:r>
            <a:r>
              <a:rPr lang="bg-BG" sz="3000" dirty="0"/>
              <a:t>да се дефинират полета и константи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dirty="0"/>
              <a:t>Ако добавим </a:t>
            </a:r>
            <a:r>
              <a:rPr lang="bg-BG" sz="3000" b="1" dirty="0">
                <a:solidFill>
                  <a:schemeClr val="bg1"/>
                </a:solidFill>
              </a:rPr>
              <a:t>нов метод</a:t>
            </a:r>
            <a:r>
              <a:rPr lang="bg-BG" sz="3000" dirty="0"/>
              <a:t>, имаме опцията да</a:t>
            </a:r>
            <a:br>
              <a:rPr lang="en-US" sz="3000" dirty="0"/>
            </a:br>
            <a:r>
              <a:rPr lang="bg-BG" sz="3000" dirty="0"/>
              <a:t>осигурим</a:t>
            </a:r>
            <a:r>
              <a:rPr lang="bg-BG" sz="3000" b="1" dirty="0">
                <a:solidFill>
                  <a:schemeClr val="bg1"/>
                </a:solidFill>
              </a:rPr>
              <a:t> имплементация по подразбиране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Интерфейс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да се дефинират полета и константи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Ако добавим </a:t>
            </a:r>
            <a:r>
              <a:rPr lang="bg-BG" sz="3200" b="1" dirty="0">
                <a:solidFill>
                  <a:schemeClr val="bg1"/>
                </a:solidFill>
              </a:rPr>
              <a:t>нов метод, </a:t>
            </a:r>
            <a:r>
              <a:rPr lang="bg-BG" sz="3200" dirty="0"/>
              <a:t>трябва да </a:t>
            </a:r>
            <a:r>
              <a:rPr lang="bg-BG" sz="3200" b="1" dirty="0">
                <a:solidFill>
                  <a:schemeClr val="bg1"/>
                </a:solidFill>
              </a:rPr>
              <a:t>дефинираме </a:t>
            </a:r>
            <a:r>
              <a:rPr lang="bg-BG" sz="3200" dirty="0"/>
              <a:t>неговата 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имплементация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75594" cy="882654"/>
          </a:xfrm>
        </p:spPr>
        <p:txBody>
          <a:bodyPr>
            <a:normAutofit/>
          </a:bodyPr>
          <a:lstStyle/>
          <a:p>
            <a:r>
              <a:rPr lang="bg-BG" sz="3200" dirty="0"/>
              <a:t>Разлика между интерфейси и абстрактни класове (2)</a:t>
            </a:r>
            <a:endParaRPr lang="en-GB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08CCA5-0BD3-8E84-2254-53B3EBB252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5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068095"/>
            <a:ext cx="3658600" cy="1280019"/>
            <a:chOff x="4683210" y="1272274"/>
            <a:chExt cx="3658600" cy="128001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272274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03353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079000"/>
            <a:ext cx="4608598" cy="3056669"/>
            <a:chOff x="5180012" y="1592588"/>
            <a:chExt cx="4608598" cy="305666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592588"/>
              <a:ext cx="460859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78872" y="5794897"/>
            <a:ext cx="172757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Renault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37345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Tesla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flipV="1">
            <a:off x="2595792" y="3517406"/>
            <a:ext cx="301574" cy="19815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 flipV="1">
            <a:off x="4687459" y="4189804"/>
            <a:ext cx="347474" cy="22871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 flipV="1">
            <a:off x="8599319" y="5192212"/>
            <a:ext cx="286682" cy="5235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0F4B22A-5C36-8876-06D9-C7A47537F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43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  <a:p>
            <a:pPr lvl="1"/>
            <a:r>
              <a:rPr lang="bg-BG" dirty="0"/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bg-BG" noProof="1">
                <a:latin typeface="+mj-lt"/>
              </a:rPr>
              <a:t>Трябва да има свойство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bg-BG" noProof="1">
                <a:latin typeface="+mj-lt"/>
              </a:rPr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bg-BG" dirty="0">
                <a:latin typeface="+mj-lt"/>
              </a:rPr>
              <a:t>Трябва да има следните свойства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bg-BG" dirty="0">
                <a:latin typeface="+mj-lt"/>
              </a:rPr>
              <a:t>Трябва да има и следните методи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Renault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45C876-0D00-FE68-FCDC-5F785070B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8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9750" y="1376133"/>
            <a:ext cx="7672500" cy="51578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09E3130-B171-9462-3CC6-893F5517F2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6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7278" y="1280301"/>
            <a:ext cx="10977444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F590717-7DC4-37D2-D563-6415521CC5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6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738950" y="1269000"/>
            <a:ext cx="8714100" cy="51424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логиката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E77A-B934-4004-8765-94886AE70F20}"/>
              </a:ext>
            </a:extLst>
          </p:cNvPr>
          <p:cNvSpPr txBox="1"/>
          <p:nvPr/>
        </p:nvSpPr>
        <p:spPr>
          <a:xfrm>
            <a:off x="651000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https://judge.softuni.org/Contests/Practice/Index/4066#1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BD56A4D-F9CA-9E7E-0CB3-ECF73440E9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22055" y="4464000"/>
            <a:ext cx="1785558" cy="193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4141" y="1800285"/>
            <a:ext cx="8891859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Абстракция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"показва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само най-важните атрибути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"крие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ненужната информация</a:t>
            </a:r>
            <a:endParaRPr lang="en-US" sz="32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</a:pPr>
            <a:r>
              <a:rPr lang="bg-BG" sz="3000" dirty="0">
                <a:solidFill>
                  <a:schemeClr val="bg2"/>
                </a:solidFill>
              </a:rPr>
              <a:t>Как постигаме абстракция? Чрез интерфейси или чрез абстрактни класове</a:t>
            </a:r>
            <a:endParaRPr lang="en-US" sz="30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Интерфейси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bg-BG" sz="3200" dirty="0">
                <a:solidFill>
                  <a:schemeClr val="bg2"/>
                </a:solidFill>
              </a:rPr>
              <a:t>съдържат само сигнатурата на методите и свойствата за имплементация</a:t>
            </a:r>
            <a:endParaRPr lang="en-US" sz="32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Абстрактни класове </a:t>
            </a:r>
            <a:r>
              <a:rPr lang="en-US" sz="3200" dirty="0">
                <a:solidFill>
                  <a:schemeClr val="bg2"/>
                </a:solidFill>
              </a:rPr>
              <a:t>–</a:t>
            </a:r>
            <a:r>
              <a:rPr lang="en-US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базовия клас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всички производни класове трябва да имплементират абстрактните членове</a:t>
            </a:r>
            <a:endParaRPr lang="en-US" sz="3200" dirty="0">
              <a:solidFill>
                <a:schemeClr val="bg2"/>
              </a:solidFill>
            </a:endParaRPr>
          </a:p>
          <a:p>
            <a:pPr marL="0" indent="0" latinLnBrk="0">
              <a:lnSpc>
                <a:spcPct val="100000"/>
              </a:lnSpc>
              <a:buClr>
                <a:schemeClr val="bg2"/>
              </a:buClr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569321-B351-75D0-A4FB-B59E15394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8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C1B20772-5F67-7535-FBF2-65221BC01B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Постигане на абстракция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205C0A7-F3CE-F9D8-29E9-EE9757DE999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ru-RU" dirty="0"/>
              <a:t>Принцип на абстракция в ООП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360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0AF34D2-3048-6D9D-F791-45840C8CD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849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Абстракция в ООП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000" y="1521000"/>
            <a:ext cx="2626312" cy="2898000"/>
          </a:xfrm>
          <a:prstGeom prst="rect">
            <a:avLst/>
          </a:prstGeom>
        </p:spPr>
      </p:pic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8937402" y="2059201"/>
            <a:ext cx="2873598" cy="2004822"/>
          </a:xfrm>
          <a:prstGeom prst="wedgeRoundRectCallout">
            <a:avLst>
              <a:gd name="adj1" fmla="val -64261"/>
              <a:gd name="adj2" fmla="val 36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Не се нуждаем от тази информация в приложение на банка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BC3699-046F-4143-85EF-A38E8D9B7B9E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5725499" cy="5561124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Абстракцията</a:t>
            </a:r>
            <a:r>
              <a:rPr lang="en-US" sz="3200" dirty="0"/>
              <a:t> </a:t>
            </a:r>
            <a:r>
              <a:rPr lang="bg-BG" sz="3200" dirty="0"/>
              <a:t>"показва</a:t>
            </a:r>
            <a:r>
              <a:rPr lang="en-US" sz="3200" dirty="0"/>
              <a:t>" </a:t>
            </a: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най-важните атрибути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000" dirty="0"/>
              <a:t>"крие"</a:t>
            </a:r>
            <a:r>
              <a:rPr lang="en-US" sz="3000" dirty="0"/>
              <a:t> </a:t>
            </a:r>
            <a:r>
              <a:rPr lang="bg-BG" sz="3000" dirty="0"/>
              <a:t>ненужната информация</a:t>
            </a:r>
            <a:endParaRPr lang="en-US" sz="3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Помага да се </a:t>
            </a:r>
            <a:r>
              <a:rPr lang="bg-BG" sz="3200" b="1" dirty="0">
                <a:solidFill>
                  <a:schemeClr val="bg1"/>
                </a:solidFill>
              </a:rPr>
              <a:t>управлява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комплексността</a:t>
            </a:r>
            <a:endParaRPr lang="en-US" sz="32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Абстракцията позволява да се фокусираме върху това </a:t>
            </a:r>
            <a:r>
              <a:rPr lang="bg-BG" sz="3200" b="1" dirty="0">
                <a:solidFill>
                  <a:schemeClr val="bg1"/>
                </a:solidFill>
              </a:rPr>
              <a:t>какво прави даден обект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000" dirty="0"/>
              <a:t>Вместо </a:t>
            </a:r>
            <a:r>
              <a:rPr lang="bg-BG" sz="3000" b="1" dirty="0">
                <a:solidFill>
                  <a:schemeClr val="bg1"/>
                </a:solidFill>
              </a:rPr>
              <a:t>как го прави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8C88F1-E2C2-B626-9BB5-804E1984C3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2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два начина </a:t>
            </a:r>
            <a:r>
              <a:rPr lang="bg-BG" sz="3600" dirty="0"/>
              <a:t>да постигнем абстракция: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интерфейси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абстрактни класове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постигаме абстракция?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6000" y="3519000"/>
            <a:ext cx="9630000" cy="20031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209B2CD-4DC7-229B-0493-2513A50E9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2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000" dirty="0"/>
              <a:t>Капсулация</a:t>
            </a:r>
            <a:endParaRPr lang="en-GB" sz="3000" dirty="0"/>
          </a:p>
          <a:p>
            <a:pPr lvl="1"/>
            <a:r>
              <a:rPr lang="bg-BG" sz="3000" dirty="0"/>
              <a:t>Използва се, за да се </a:t>
            </a:r>
            <a:r>
              <a:rPr lang="bg-BG" sz="3000" b="1" dirty="0">
                <a:solidFill>
                  <a:schemeClr val="bg1"/>
                </a:solidFill>
              </a:rPr>
              <a:t>скрие кода</a:t>
            </a:r>
            <a:r>
              <a:rPr lang="en-GB" sz="3000" dirty="0"/>
              <a:t> </a:t>
            </a:r>
            <a:r>
              <a:rPr lang="bg-BG" sz="3000" dirty="0"/>
              <a:t>и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данните</a:t>
            </a:r>
            <a:r>
              <a:rPr lang="en-GB" sz="3000" dirty="0"/>
              <a:t>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даден клас</a:t>
            </a:r>
            <a:r>
              <a:rPr lang="bg-BG" sz="3000" dirty="0"/>
              <a:t>, за да се </a:t>
            </a:r>
            <a:r>
              <a:rPr lang="bg-BG" sz="3000" b="1" dirty="0">
                <a:solidFill>
                  <a:schemeClr val="bg1"/>
                </a:solidFill>
              </a:rPr>
              <a:t>защитят</a:t>
            </a:r>
            <a:r>
              <a:rPr lang="bg-BG" sz="3000" dirty="0"/>
              <a:t> от </a:t>
            </a:r>
            <a:r>
              <a:rPr lang="bg-BG" sz="3000" b="1" dirty="0">
                <a:solidFill>
                  <a:schemeClr val="bg1"/>
                </a:solidFill>
              </a:rPr>
              <a:t>външния свят</a:t>
            </a:r>
            <a:endParaRPr lang="en-GB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Постига се чрез </a:t>
            </a:r>
            <a:r>
              <a:rPr lang="bg-BG" sz="3000" b="1" dirty="0">
                <a:solidFill>
                  <a:schemeClr val="bg1"/>
                </a:solidFill>
              </a:rPr>
              <a:t>модификатори за достъп </a:t>
            </a:r>
            <a:r>
              <a:rPr lang="en-GB" sz="3000" dirty="0"/>
              <a:t>(private, protected, public… )</a:t>
            </a:r>
          </a:p>
          <a:p>
            <a:pPr lvl="1"/>
            <a:endParaRPr lang="en-GB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600" dirty="0"/>
              <a:t>Абстракция</a:t>
            </a:r>
            <a:endParaRPr lang="en-GB" sz="3600" dirty="0"/>
          </a:p>
          <a:p>
            <a:pPr lvl="1"/>
            <a:r>
              <a:rPr lang="bg-BG" sz="3200" dirty="0"/>
              <a:t>Процес на </a:t>
            </a:r>
            <a:r>
              <a:rPr lang="bg-BG" sz="3200" b="1" dirty="0">
                <a:solidFill>
                  <a:schemeClr val="bg1"/>
                </a:solidFill>
              </a:rPr>
              <a:t>скриване на детайлите по имплементацията</a:t>
            </a:r>
          </a:p>
          <a:p>
            <a:pPr lvl="1"/>
            <a:r>
              <a:rPr lang="bg-BG" sz="3200" dirty="0"/>
              <a:t>и показване само на </a:t>
            </a:r>
            <a:r>
              <a:rPr lang="bg-BG" sz="3200" b="1" dirty="0">
                <a:solidFill>
                  <a:schemeClr val="bg1"/>
                </a:solidFill>
              </a:rPr>
              <a:t>функционалността</a:t>
            </a:r>
            <a:r>
              <a:rPr lang="bg-BG" sz="3200" dirty="0"/>
              <a:t> на потребителя</a:t>
            </a:r>
            <a:endParaRPr lang="en-US" sz="3200" dirty="0"/>
          </a:p>
          <a:p>
            <a:pPr lvl="1"/>
            <a:r>
              <a:rPr lang="bg-BG" sz="3200" dirty="0"/>
              <a:t>Постига се чрез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абстрактни класове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Разлика между абстракция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капсулация</a:t>
            </a:r>
            <a:endParaRPr lang="en-GB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CC15B10-5788-E90F-3D14-DDD2B06C37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9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CF7B3C9A-C306-81F5-C0F9-4ABD5D44CF0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на интерфейси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E42AA566-EB50-FF72-4598-7CD8A21190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Интерфейси в ООП</a:t>
            </a:r>
          </a:p>
        </p:txBody>
      </p:sp>
    </p:spTree>
    <p:extLst>
      <p:ext uri="{BB962C8B-B14F-4D97-AF65-F5344CB8AC3E}">
        <p14:creationId xmlns:p14="http://schemas.microsoft.com/office/powerpoint/2010/main" val="31704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31363-7C68-D4F8-855F-71F3CFD73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8148" cy="5528766"/>
          </a:xfrm>
        </p:spPr>
        <p:txBody>
          <a:bodyPr>
            <a:normAutofit/>
          </a:bodyPr>
          <a:lstStyle/>
          <a:p>
            <a:r>
              <a:rPr lang="bg-BG" b="1" dirty="0"/>
              <a:t>Интерфейсите</a:t>
            </a:r>
            <a:r>
              <a:rPr lang="bg-BG" dirty="0"/>
              <a:t> задават спецификация на съвкупност от действия (методи)</a:t>
            </a:r>
            <a:endParaRPr lang="en-US" dirty="0"/>
          </a:p>
          <a:p>
            <a:pPr lvl="1"/>
            <a:r>
              <a:rPr lang="bg-BG" dirty="0"/>
              <a:t>Например интерфейс </a:t>
            </a:r>
            <a:r>
              <a:rPr lang="en-US" b="1" dirty="0">
                <a:latin typeface="Consolas" panose="020B0609020204030204" pitchFamily="49" charset="0"/>
              </a:rPr>
              <a:t>IShape</a:t>
            </a:r>
            <a:r>
              <a:rPr lang="en-US" dirty="0"/>
              <a:t> </a:t>
            </a:r>
            <a:r>
              <a:rPr lang="bg-BG" dirty="0"/>
              <a:t>дефинира действието "</a:t>
            </a:r>
            <a:r>
              <a:rPr lang="bg-BG" i="1" dirty="0"/>
              <a:t>изчисли лицето на фигурата</a:t>
            </a:r>
            <a:r>
              <a:rPr lang="bg-BG" dirty="0"/>
              <a:t>"</a:t>
            </a:r>
          </a:p>
          <a:p>
            <a:r>
              <a:rPr lang="bg-BG" b="1" dirty="0"/>
              <a:t>Класът </a:t>
            </a:r>
            <a:r>
              <a:rPr lang="bg-BG" b="1" dirty="0" err="1"/>
              <a:t>имплементатор</a:t>
            </a:r>
            <a:r>
              <a:rPr lang="bg-BG" dirty="0"/>
              <a:t> е длъжен да поддържа всичките тези действия</a:t>
            </a:r>
            <a:endParaRPr lang="en-US" dirty="0"/>
          </a:p>
          <a:p>
            <a:pPr lvl="1"/>
            <a:r>
              <a:rPr lang="bg-BG" dirty="0"/>
              <a:t>Класовете 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dirty="0"/>
              <a:t> </a:t>
            </a:r>
            <a:r>
              <a:rPr lang="bg-BG" dirty="0"/>
              <a:t>смятат лицето си по различен начин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6183FF-AA64-AF24-FD73-26124D5E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120A73-400D-FEEA-1245-B346221AECC8}"/>
              </a:ext>
            </a:extLst>
          </p:cNvPr>
          <p:cNvSpPr/>
          <p:nvPr/>
        </p:nvSpPr>
        <p:spPr>
          <a:xfrm>
            <a:off x="8190674" y="1628999"/>
            <a:ext cx="3305326" cy="192360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IShape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------------------------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GB" sz="2800" b="1" dirty="0">
                <a:solidFill>
                  <a:schemeClr val="tx1"/>
                </a:solidFill>
              </a:rPr>
              <a:t>+ GetArea(): double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8EE4E-6BB2-A995-F859-1343AAECCA2B}"/>
              </a:ext>
            </a:extLst>
          </p:cNvPr>
          <p:cNvSpPr/>
          <p:nvPr/>
        </p:nvSpPr>
        <p:spPr>
          <a:xfrm>
            <a:off x="7846318" y="4688500"/>
            <a:ext cx="1930562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7" name="Arrow: Right 29">
            <a:extLst>
              <a:ext uri="{FF2B5EF4-FFF2-40B4-BE49-F238E27FC236}">
                <a16:creationId xmlns:a16="http://schemas.microsoft.com/office/drawing/2014/main" id="{B5FF26FE-ACB7-117B-2261-F9A312D37AF5}"/>
              </a:ext>
            </a:extLst>
          </p:cNvPr>
          <p:cNvSpPr/>
          <p:nvPr/>
        </p:nvSpPr>
        <p:spPr>
          <a:xfrm rot="16200000">
            <a:off x="8486998" y="3913264"/>
            <a:ext cx="661007" cy="412480"/>
          </a:xfrm>
          <a:prstGeom prst="rightArrow">
            <a:avLst>
              <a:gd name="adj1" fmla="val 34885"/>
              <a:gd name="adj2" fmla="val 8567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9F5A4C-6F02-4B3D-C946-EDEB56B015E5}"/>
              </a:ext>
            </a:extLst>
          </p:cNvPr>
          <p:cNvSpPr/>
          <p:nvPr/>
        </p:nvSpPr>
        <p:spPr>
          <a:xfrm>
            <a:off x="10019322" y="4688500"/>
            <a:ext cx="1656678" cy="720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tx1"/>
                </a:solidFill>
              </a:rPr>
              <a:t>Triangle</a:t>
            </a:r>
          </a:p>
        </p:txBody>
      </p:sp>
      <p:sp>
        <p:nvSpPr>
          <p:cNvPr id="9" name="Arrow: Right 29">
            <a:extLst>
              <a:ext uri="{FF2B5EF4-FFF2-40B4-BE49-F238E27FC236}">
                <a16:creationId xmlns:a16="http://schemas.microsoft.com/office/drawing/2014/main" id="{A7DB915F-29DF-7922-0230-82DAEC733CE3}"/>
              </a:ext>
            </a:extLst>
          </p:cNvPr>
          <p:cNvSpPr/>
          <p:nvPr/>
        </p:nvSpPr>
        <p:spPr>
          <a:xfrm rot="16200000">
            <a:off x="10517157" y="3913264"/>
            <a:ext cx="661007" cy="412479"/>
          </a:xfrm>
          <a:prstGeom prst="rightArrow">
            <a:avLst>
              <a:gd name="adj1" fmla="val 34885"/>
              <a:gd name="adj2" fmla="val 78029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06D1543-6F11-4B07-3A21-CFB1B167F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734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Всички методи в интерфейсите са </a:t>
            </a:r>
            <a:r>
              <a:rPr lang="bg-BG" sz="3600" b="1" dirty="0"/>
              <a:t>абстрактни</a:t>
            </a:r>
            <a:r>
              <a:rPr lang="bg-BG" sz="3600" dirty="0"/>
              <a:t> (</a:t>
            </a:r>
            <a:r>
              <a:rPr lang="en-US" sz="3600" b="1" dirty="0"/>
              <a:t>abstract</a:t>
            </a:r>
            <a:r>
              <a:rPr lang="en-US" sz="3600" dirty="0"/>
              <a:t>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на интерфейси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99000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772398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2766000" y="3849835"/>
            <a:ext cx="6299148" cy="912533"/>
          </a:xfrm>
          <a:prstGeom prst="downArrow">
            <a:avLst>
              <a:gd name="adj1" fmla="val 29459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6096000" y="2799000"/>
            <a:ext cx="1972905" cy="834118"/>
          </a:xfrm>
          <a:prstGeom prst="wedgeRoundRectCallout">
            <a:avLst>
              <a:gd name="adj1" fmla="val -58612"/>
              <a:gd name="adj2" fmla="val -93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Ключова дума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8972316" y="2453500"/>
            <a:ext cx="2683477" cy="890256"/>
          </a:xfrm>
          <a:prstGeom prst="wedgeRoundRectCallout">
            <a:avLst>
              <a:gd name="adj1" fmla="val -81881"/>
              <a:gd name="adj2" fmla="val -64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Име</a:t>
            </a:r>
            <a:r>
              <a:rPr lang="en-US" sz="2400" b="1" dirty="0">
                <a:solidFill>
                  <a:srgbClr val="FFFFFF"/>
                </a:solidFill>
              </a:rPr>
              <a:t> (</a:t>
            </a:r>
            <a:r>
              <a:rPr lang="bg-BG" sz="2400" b="1" dirty="0">
                <a:solidFill>
                  <a:srgbClr val="FFFFFF"/>
                </a:solidFill>
              </a:rPr>
              <a:t>започва с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по конвенция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934BD47-0E34-810B-4846-03B814B9E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8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4080</TotalTime>
  <Words>1931</Words>
  <Application>Microsoft Macintosh PowerPoint</Application>
  <PresentationFormat>Widescreen</PresentationFormat>
  <Paragraphs>359</Paragraphs>
  <Slides>31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Абстрактни класове и интерфейси</vt:lpstr>
      <vt:lpstr>Съдържание</vt:lpstr>
      <vt:lpstr>Принцип на абстракция в ООП</vt:lpstr>
      <vt:lpstr>Абстракция в ООП</vt:lpstr>
      <vt:lpstr>Как постигаме абстракция?</vt:lpstr>
      <vt:lpstr>Разлика между абстракция и капсулация</vt:lpstr>
      <vt:lpstr>Интерфейси в ООП</vt:lpstr>
      <vt:lpstr>Интерфейси</vt:lpstr>
      <vt:lpstr>Методи на интерфейси</vt:lpstr>
      <vt:lpstr>Пример за интерфейс и имплементация</vt:lpstr>
      <vt:lpstr>Експлицитен интерфейс</vt:lpstr>
      <vt:lpstr>Множествено наследяване</vt:lpstr>
      <vt:lpstr>Задача: Фигури</vt:lpstr>
      <vt:lpstr>Решение: Фигури </vt:lpstr>
      <vt:lpstr>Решение: Фигури – правоъгълник</vt:lpstr>
      <vt:lpstr>Решение: Фигури – кръг</vt:lpstr>
      <vt:lpstr>Абстрактни класове и методи</vt:lpstr>
      <vt:lpstr>Абстрактен клас (1)</vt:lpstr>
      <vt:lpstr>Абстрактен клас (2)</vt:lpstr>
      <vt:lpstr>Абстрактни методи</vt:lpstr>
      <vt:lpstr>Разлика между интерфейси и абстрактни класове</vt:lpstr>
      <vt:lpstr>Разлика между интерфейси и абстрактни класове (1)</vt:lpstr>
      <vt:lpstr>Разлика между интерфейси и абстрактни класове (2)</vt:lpstr>
      <vt:lpstr>Задача: Коли (1)</vt:lpstr>
      <vt:lpstr>Задача: Коли (2)</vt:lpstr>
      <vt:lpstr>Решение: Коли (1)</vt:lpstr>
      <vt:lpstr>Решение: Коли (2)</vt:lpstr>
      <vt:lpstr>Решение: Коли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Абстрактни класове и интерфейси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136</cp:revision>
  <dcterms:created xsi:type="dcterms:W3CDTF">2018-05-23T13:08:44Z</dcterms:created>
  <dcterms:modified xsi:type="dcterms:W3CDTF">2024-06-16T11:18:19Z</dcterms:modified>
  <cp:category>programming;education;software engineering;software development</cp:category>
</cp:coreProperties>
</file>