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494" r:id="rId2"/>
    <p:sldId id="495" r:id="rId3"/>
    <p:sldId id="641" r:id="rId4"/>
    <p:sldId id="499" r:id="rId5"/>
    <p:sldId id="503" r:id="rId6"/>
    <p:sldId id="501" r:id="rId7"/>
    <p:sldId id="642" r:id="rId8"/>
    <p:sldId id="638" r:id="rId9"/>
    <p:sldId id="471" r:id="rId10"/>
    <p:sldId id="472" r:id="rId11"/>
    <p:sldId id="637" r:id="rId12"/>
    <p:sldId id="508" r:id="rId13"/>
    <p:sldId id="639" r:id="rId14"/>
    <p:sldId id="625" r:id="rId15"/>
    <p:sldId id="626" r:id="rId16"/>
    <p:sldId id="510" r:id="rId17"/>
    <p:sldId id="511" r:id="rId18"/>
    <p:sldId id="512" r:id="rId19"/>
    <p:sldId id="513" r:id="rId20"/>
    <p:sldId id="528" r:id="rId21"/>
    <p:sldId id="624" r:id="rId22"/>
    <p:sldId id="643" r:id="rId23"/>
    <p:sldId id="516" r:id="rId24"/>
    <p:sldId id="517" r:id="rId25"/>
    <p:sldId id="518" r:id="rId26"/>
    <p:sldId id="519" r:id="rId27"/>
    <p:sldId id="526" r:id="rId28"/>
    <p:sldId id="527" r:id="rId29"/>
    <p:sldId id="521" r:id="rId30"/>
    <p:sldId id="349" r:id="rId31"/>
    <p:sldId id="644" r:id="rId32"/>
    <p:sldId id="64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B910F1-82FA-4065-A8BF-8985173224E1}">
          <p14:sldIdLst>
            <p14:sldId id="494"/>
            <p14:sldId id="495"/>
          </p14:sldIdLst>
        </p14:section>
        <p14:section name="Strings" id="{CCDC0104-1DDC-4FF9-8AC4-B5CDDDAC7D41}">
          <p14:sldIdLst>
            <p14:sldId id="641"/>
            <p14:sldId id="499"/>
            <p14:sldId id="503"/>
            <p14:sldId id="501"/>
          </p14:sldIdLst>
        </p14:section>
        <p14:section name="Manipulating Strings" id="{C9897B5E-0F9A-48AF-BB9C-C7F69D35E3D5}">
          <p14:sldIdLst>
            <p14:sldId id="642"/>
            <p14:sldId id="638"/>
            <p14:sldId id="471"/>
            <p14:sldId id="472"/>
            <p14:sldId id="637"/>
            <p14:sldId id="508"/>
            <p14:sldId id="639"/>
            <p14:sldId id="625"/>
            <p14:sldId id="626"/>
            <p14:sldId id="510"/>
            <p14:sldId id="511"/>
            <p14:sldId id="512"/>
            <p14:sldId id="513"/>
            <p14:sldId id="528"/>
            <p14:sldId id="624"/>
          </p14:sldIdLst>
        </p14:section>
        <p14:section name="Building and Modifying Strings" id="{B75DB639-F27D-490A-8310-A0BF70CC032F}">
          <p14:sldIdLst>
            <p14:sldId id="643"/>
            <p14:sldId id="516"/>
            <p14:sldId id="517"/>
            <p14:sldId id="518"/>
            <p14:sldId id="519"/>
            <p14:sldId id="526"/>
            <p14:sldId id="527"/>
            <p14:sldId id="521"/>
          </p14:sldIdLst>
        </p14:section>
        <p14:section name="Conclusion" id="{82734893-F642-403C-B68D-241CAD569015}">
          <p14:sldIdLst>
            <p14:sldId id="349"/>
            <p14:sldId id="644"/>
            <p14:sldId id="6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82AFE-A787-35FB-092C-EEA1798EA0BF}" v="551" dt="2023-01-26T20:02:23.377"/>
    <p1510:client id="{CFFBCAF2-C53B-1CF8-9E2D-81487E2C1E86}" v="1602" dt="2023-01-30T21:33:06.17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3C6850-9A75-493F-9EC3-22C281C7D4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0929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8#14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8#15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8#16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688" y="1448318"/>
            <a:ext cx="10959592" cy="1291956"/>
          </a:xfrm>
        </p:spPr>
        <p:txBody>
          <a:bodyPr>
            <a:normAutofit lnSpcReduction="10000"/>
          </a:bodyPr>
          <a:lstStyle/>
          <a:p>
            <a:r>
              <a:rPr lang="en-US" sz="3550" err="1"/>
              <a:t>Маниполиране</a:t>
            </a:r>
            <a:r>
              <a:rPr lang="en-US" sz="3550" dirty="0"/>
              <a:t> </a:t>
            </a:r>
            <a:r>
              <a:rPr lang="en-US" sz="3550" err="1"/>
              <a:t>на</a:t>
            </a:r>
            <a:r>
              <a:rPr lang="en-US" sz="3550" dirty="0"/>
              <a:t> </a:t>
            </a:r>
            <a:r>
              <a:rPr lang="en-US" sz="3550" err="1"/>
              <a:t>низ</a:t>
            </a:r>
            <a:endParaRPr lang="bg-BG" sz="3550">
              <a:cs typeface="Calibri"/>
            </a:endParaRPr>
          </a:p>
          <a:p>
            <a:r>
              <a:rPr lang="en-US" sz="3550" dirty="0" err="1"/>
              <a:t>чрез</a:t>
            </a:r>
            <a:r>
              <a:rPr lang="en-US" sz="3550" dirty="0"/>
              <a:t> класа.NET String</a:t>
            </a:r>
            <a:endParaRPr lang="bg-BG" sz="3550"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88" y="255684"/>
            <a:ext cx="10959592" cy="1077946"/>
          </a:xfrm>
        </p:spPr>
        <p:txBody>
          <a:bodyPr>
            <a:normAutofit/>
          </a:bodyPr>
          <a:lstStyle/>
          <a:p>
            <a:r>
              <a:rPr lang="en-US" sz="5350" dirty="0" err="1"/>
              <a:t>Низ</a:t>
            </a:r>
            <a:r>
              <a:rPr lang="en-US" sz="5350" dirty="0"/>
              <a:t> и </a:t>
            </a:r>
            <a:r>
              <a:rPr lang="en-US" sz="5350" dirty="0" err="1"/>
              <a:t>текстови</a:t>
            </a:r>
            <a:r>
              <a:rPr lang="en-US" sz="5350" dirty="0"/>
              <a:t> </a:t>
            </a:r>
            <a:r>
              <a:rPr lang="en-US" sz="5350" dirty="0" err="1"/>
              <a:t>операции</a:t>
            </a:r>
            <a:endParaRPr lang="bg-BG" sz="5350" dirty="0" err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2529" y="5915604"/>
            <a:ext cx="2949981" cy="3824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2529" y="6339652"/>
            <a:ext cx="2949981" cy="351405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5" y="5368363"/>
            <a:ext cx="2949981" cy="444420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 rot="301619">
            <a:off x="3576418" y="2981210"/>
            <a:ext cx="5027890" cy="1830811"/>
            <a:chOff x="3503612" y="2627257"/>
            <a:chExt cx="3810000" cy="138733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76089" y="262725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0</a:t>
              </a:r>
              <a:endParaRPr lang="en-US" sz="3999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38089" y="262725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1</a:t>
              </a:r>
              <a:endParaRPr lang="en-US" sz="3999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200089" y="262725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2</a:t>
              </a:r>
              <a:endParaRPr lang="en-US" sz="3999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62089" y="2631561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3</a:t>
              </a:r>
              <a:endParaRPr lang="en-US" sz="3999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21767" y="262725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4</a:t>
              </a:r>
              <a:endParaRPr lang="en-US" sz="3999" dirty="0"/>
            </a:p>
          </p:txBody>
        </p:sp>
      </p:grpSp>
    </p:spTree>
    <p:extLst>
      <p:ext uri="{BB962C8B-B14F-4D97-AF65-F5344CB8AC3E}">
        <p14:creationId xmlns:p14="http://schemas.microsoft.com/office/powerpoint/2010/main" val="35389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Решение</a:t>
            </a:r>
            <a:r>
              <a:rPr lang="en-US" sz="3950" dirty="0"/>
              <a:t>: </a:t>
            </a:r>
            <a:r>
              <a:rPr lang="en-US" sz="3950" dirty="0" err="1">
                <a:ea typeface="+mj-lt"/>
                <a:cs typeface="+mj-lt"/>
              </a:rPr>
              <a:t>Повтаряне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низове</a:t>
            </a:r>
            <a:endParaRPr lang="en-US" sz="3950" dirty="0" err="1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6292" y="1372137"/>
            <a:ext cx="9319419" cy="47708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98" dirty="0">
                <a:solidFill>
                  <a:schemeClr val="bg1"/>
                </a:solidFill>
              </a:rPr>
              <a:t>string[] </a:t>
            </a:r>
            <a:r>
              <a:rPr lang="en-GB" sz="2398" dirty="0"/>
              <a:t>words = Console.ReadLine().</a:t>
            </a:r>
            <a:r>
              <a:rPr lang="en-GB" sz="2398" dirty="0">
                <a:solidFill>
                  <a:schemeClr val="bg1"/>
                </a:solidFill>
              </a:rPr>
              <a:t>Split()</a:t>
            </a:r>
            <a:r>
              <a:rPr lang="en-GB" sz="2398" dirty="0"/>
              <a:t>;</a:t>
            </a:r>
          </a:p>
          <a:p>
            <a:r>
              <a:rPr lang="en-GB" sz="2398" dirty="0"/>
              <a:t>string result = "";</a:t>
            </a:r>
          </a:p>
          <a:p>
            <a:r>
              <a:rPr lang="en-GB" sz="2398" dirty="0"/>
              <a:t>foreach (string word in words)</a:t>
            </a:r>
          </a:p>
          <a:p>
            <a:r>
              <a:rPr lang="en-GB" sz="2398" dirty="0"/>
              <a:t>{</a:t>
            </a:r>
          </a:p>
          <a:p>
            <a:r>
              <a:rPr lang="en-GB" sz="2398" dirty="0"/>
              <a:t>  int repeatTimes = word.Length;</a:t>
            </a:r>
          </a:p>
          <a:p>
            <a:r>
              <a:rPr lang="en-GB" sz="2398" dirty="0"/>
              <a:t>  for (int i = 0; i &lt; repeatTimes; i++)</a:t>
            </a:r>
          </a:p>
          <a:p>
            <a:r>
              <a:rPr lang="en-GB" sz="2398" dirty="0"/>
              <a:t>    result </a:t>
            </a:r>
            <a:r>
              <a:rPr lang="en-GB" sz="2398" dirty="0">
                <a:solidFill>
                  <a:schemeClr val="bg1"/>
                </a:solidFill>
              </a:rPr>
              <a:t>+=</a:t>
            </a:r>
            <a:r>
              <a:rPr lang="en-GB" sz="2398" dirty="0"/>
              <a:t> word;</a:t>
            </a:r>
          </a:p>
          <a:p>
            <a:r>
              <a:rPr lang="en-GB" sz="2398" dirty="0"/>
              <a:t>}</a:t>
            </a:r>
          </a:p>
          <a:p>
            <a:r>
              <a:rPr lang="en-GB" sz="2398" dirty="0"/>
              <a:t>Console.WriteLine(result);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65E64-AB90-4C8F-89B5-3F0CD31781AC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2"/>
              </a:rPr>
              <a:t>https://judge.softuni.org/Contests/Practice/Index/3178#14</a:t>
            </a:r>
            <a:endParaRPr lang="en-US" sz="1999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7E6B937-F2AD-4706-B0EB-32E309681A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510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2E5850-1847-4E7D-8B09-569A15362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</a:rPr>
              <a:t>IndexOf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3350" dirty="0"/>
              <a:t> – </a:t>
            </a:r>
            <a:r>
              <a:rPr lang="en-US" sz="3350" noProof="1"/>
              <a:t>връща първия индекс или </a:t>
            </a:r>
            <a:r>
              <a:rPr lang="en-US" sz="3350" b="1" noProof="1">
                <a:solidFill>
                  <a:schemeClr val="bg1"/>
                </a:solidFill>
              </a:rPr>
              <a:t>-1</a:t>
            </a:r>
            <a:endParaRPr lang="bg-BG" sz="335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bg-BG" sz="3399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399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6565" indent="-456565">
              <a:lnSpc>
                <a:spcPct val="100000"/>
              </a:lnSpc>
              <a:buClr>
                <a:schemeClr val="tx1"/>
              </a:buClr>
            </a:pPr>
            <a:endParaRPr lang="en-US" sz="3399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6565" indent="-45656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</a:rPr>
              <a:t>LastIndexOf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3350" dirty="0"/>
              <a:t> – </a:t>
            </a:r>
            <a:r>
              <a:rPr lang="en-US" sz="3350" dirty="0" err="1">
                <a:ea typeface="+mn-lt"/>
                <a:cs typeface="+mn-lt"/>
              </a:rPr>
              <a:t>връща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/>
              <a:t>последния</a:t>
            </a:r>
            <a:r>
              <a:rPr lang="en-US" sz="3350" dirty="0"/>
              <a:t> </a:t>
            </a:r>
            <a:r>
              <a:rPr lang="en-US" sz="3350" dirty="0" err="1"/>
              <a:t>индекс</a:t>
            </a:r>
            <a:endParaRPr lang="en-US" sz="335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0B92288-5D87-453E-873F-D1E1848E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Търсене</a:t>
            </a:r>
            <a:r>
              <a:rPr lang="en-GB" sz="3950" dirty="0"/>
              <a:t>(1)</a:t>
            </a:r>
            <a:endParaRPr lang="en-US" sz="395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B083E77-F771-4E46-9253-A30C9AA2CE0D}"/>
              </a:ext>
            </a:extLst>
          </p:cNvPr>
          <p:cNvSpPr txBox="1">
            <a:spLocks/>
          </p:cNvSpPr>
          <p:nvPr/>
        </p:nvSpPr>
        <p:spPr>
          <a:xfrm>
            <a:off x="601150" y="4580152"/>
            <a:ext cx="11028409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>
                <a:solidFill>
                  <a:schemeClr val="tx1"/>
                </a:solidFill>
              </a:rPr>
              <a:t>string</a:t>
            </a:r>
            <a:r>
              <a:rPr lang="en-GB" sz="2799" dirty="0"/>
              <a:t> </a:t>
            </a:r>
            <a:r>
              <a:rPr lang="en-GB" sz="2799" dirty="0">
                <a:solidFill>
                  <a:schemeClr val="tx1"/>
                </a:solidFill>
              </a:rPr>
              <a:t>fruits</a:t>
            </a:r>
            <a:r>
              <a:rPr lang="en-GB" sz="2799" dirty="0"/>
              <a:t> </a:t>
            </a:r>
            <a:r>
              <a:rPr lang="en-GB" sz="2799" dirty="0">
                <a:solidFill>
                  <a:schemeClr val="tx1"/>
                </a:solidFill>
              </a:rPr>
              <a:t>= "banana, apple, kiwi, banana, apple";</a:t>
            </a:r>
          </a:p>
          <a:p>
            <a:r>
              <a:rPr lang="en-GB" sz="2799" dirty="0">
                <a:solidFill>
                  <a:schemeClr val="tx1"/>
                </a:solidFill>
              </a:rPr>
              <a:t>Console.WriteLine(fruits.</a:t>
            </a:r>
            <a:r>
              <a:rPr lang="en-GB" sz="2799" dirty="0">
                <a:solidFill>
                  <a:schemeClr val="bg1"/>
                </a:solidFill>
              </a:rPr>
              <a:t>LastIndexOf</a:t>
            </a:r>
            <a:r>
              <a:rPr lang="en-GB" sz="2799" dirty="0">
                <a:solidFill>
                  <a:schemeClr val="tx1"/>
                </a:solidFill>
              </a:rPr>
              <a:t>(</a:t>
            </a:r>
            <a:r>
              <a:rPr lang="en-GB" sz="2799" dirty="0">
                <a:solidFill>
                  <a:schemeClr val="bg1"/>
                </a:solidFill>
              </a:rPr>
              <a:t>"banana"</a:t>
            </a:r>
            <a:r>
              <a:rPr lang="en-GB" sz="2799" dirty="0">
                <a:solidFill>
                  <a:schemeClr val="tx1"/>
                </a:solidFill>
              </a:rPr>
              <a:t>));</a:t>
            </a:r>
            <a:r>
              <a:rPr lang="bg-BG" sz="2799" dirty="0"/>
              <a:t> </a:t>
            </a:r>
            <a:r>
              <a:rPr lang="en-GB" sz="2799" dirty="0">
                <a:solidFill>
                  <a:schemeClr val="accent2">
                    <a:lumMod val="75000"/>
                  </a:schemeClr>
                </a:solidFill>
              </a:rPr>
              <a:t>// 21</a:t>
            </a:r>
          </a:p>
          <a:p>
            <a:r>
              <a:rPr lang="en-GB" sz="2799" dirty="0">
                <a:solidFill>
                  <a:schemeClr val="tx1"/>
                </a:solidFill>
              </a:rPr>
              <a:t>Console.WriteLine(fruits.</a:t>
            </a:r>
            <a:r>
              <a:rPr lang="en-GB" sz="2799" dirty="0">
                <a:solidFill>
                  <a:schemeClr val="bg1"/>
                </a:solidFill>
              </a:rPr>
              <a:t>LastIndexOf</a:t>
            </a:r>
            <a:r>
              <a:rPr lang="en-GB" sz="2799" dirty="0">
                <a:solidFill>
                  <a:schemeClr val="tx1"/>
                </a:solidFill>
              </a:rPr>
              <a:t>(</a:t>
            </a:r>
            <a:r>
              <a:rPr lang="en-GB" sz="2799" dirty="0">
                <a:solidFill>
                  <a:schemeClr val="bg1"/>
                </a:solidFill>
              </a:rPr>
              <a:t>"orange"</a:t>
            </a:r>
            <a:r>
              <a:rPr lang="en-GB" sz="2799" dirty="0">
                <a:solidFill>
                  <a:schemeClr val="tx1"/>
                </a:solidFill>
              </a:rPr>
              <a:t>));</a:t>
            </a:r>
            <a:r>
              <a:rPr lang="en-GB" sz="2799" dirty="0"/>
              <a:t> </a:t>
            </a:r>
            <a:r>
              <a:rPr lang="en-GB" sz="2799" dirty="0">
                <a:solidFill>
                  <a:schemeClr val="accent2">
                    <a:lumMod val="75000"/>
                  </a:schemeClr>
                </a:solidFill>
              </a:rPr>
              <a:t>// -1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2FC3D1B-A308-4AE4-A134-054B5D7A6C73}"/>
              </a:ext>
            </a:extLst>
          </p:cNvPr>
          <p:cNvSpPr txBox="1">
            <a:spLocks/>
          </p:cNvSpPr>
          <p:nvPr/>
        </p:nvSpPr>
        <p:spPr>
          <a:xfrm>
            <a:off x="601150" y="1944387"/>
            <a:ext cx="11028409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/>
              <a:t>string fruits = "banana, apple, kiwi, banana, apple";</a:t>
            </a:r>
          </a:p>
          <a:p>
            <a:r>
              <a:rPr lang="en-US" sz="2799" noProof="1"/>
              <a:t>Console.WriteLine(fruits.</a:t>
            </a:r>
            <a:r>
              <a:rPr lang="en-US" sz="2799" noProof="1">
                <a:solidFill>
                  <a:schemeClr val="bg1"/>
                </a:solidFill>
              </a:rPr>
              <a:t>IndexOf</a:t>
            </a:r>
            <a:r>
              <a:rPr lang="en-US" sz="2799" noProof="1"/>
              <a:t>("banana")); </a:t>
            </a:r>
            <a:r>
              <a:rPr lang="en-US" sz="2799" noProof="1">
                <a:solidFill>
                  <a:schemeClr val="accent2">
                    <a:lumMod val="75000"/>
                  </a:schemeClr>
                </a:solidFill>
              </a:rPr>
              <a:t>// 0</a:t>
            </a:r>
          </a:p>
          <a:p>
            <a:r>
              <a:rPr lang="en-US" sz="2799" noProof="1"/>
              <a:t>Console.WriteLine(fruits.</a:t>
            </a:r>
            <a:r>
              <a:rPr lang="en-US" sz="2799" noProof="1">
                <a:solidFill>
                  <a:schemeClr val="bg1"/>
                </a:solidFill>
              </a:rPr>
              <a:t>IndexOf</a:t>
            </a:r>
            <a:r>
              <a:rPr lang="en-US" sz="2799" noProof="1"/>
              <a:t>("orange")); </a:t>
            </a:r>
            <a:r>
              <a:rPr lang="en-US" sz="2799" noProof="1">
                <a:solidFill>
                  <a:schemeClr val="accent2">
                    <a:lumMod val="75000"/>
                  </a:schemeClr>
                </a:solidFill>
              </a:rPr>
              <a:t>// -1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B75ED19-B3F3-40D3-9F05-A6DC6303D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246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/>
              </a:rPr>
              <a:t>Contains()</a:t>
            </a:r>
            <a:r>
              <a:rPr lang="en-US" sz="3400" dirty="0"/>
              <a:t> – </a:t>
            </a:r>
            <a:r>
              <a:rPr lang="en-US" sz="3400" dirty="0" err="1"/>
              <a:t>проверява</a:t>
            </a:r>
            <a:r>
              <a:rPr lang="en-US" sz="3400" dirty="0"/>
              <a:t> </a:t>
            </a:r>
            <a:r>
              <a:rPr lang="en-US" sz="3400" dirty="0" err="1"/>
              <a:t>дали</a:t>
            </a:r>
            <a:r>
              <a:rPr lang="en-US" sz="3400" dirty="0"/>
              <a:t> </a:t>
            </a:r>
            <a:r>
              <a:rPr lang="en-US" sz="3400" dirty="0" err="1"/>
              <a:t>съществува</a:t>
            </a:r>
            <a:r>
              <a:rPr lang="en-US" sz="3400" dirty="0"/>
              <a:t> </a:t>
            </a:r>
            <a:r>
              <a:rPr lang="en-US" sz="3400" dirty="0" err="1"/>
              <a:t>низ</a:t>
            </a:r>
            <a:r>
              <a:rPr lang="en-US" sz="3400" dirty="0"/>
              <a:t> в </a:t>
            </a:r>
            <a:r>
              <a:rPr lang="en-US" sz="3400" dirty="0" err="1"/>
              <a:t>низ</a:t>
            </a:r>
            <a:endParaRPr lang="en-US" sz="3400" dirty="0" err="1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bg-BG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>
                <a:ea typeface="+mj-lt"/>
                <a:cs typeface="+mj-lt"/>
              </a:rPr>
              <a:t>Търсене</a:t>
            </a:r>
            <a:r>
              <a:rPr lang="en-GB" sz="3950" dirty="0"/>
              <a:t>(2)</a:t>
            </a:r>
            <a:endParaRPr lang="bg-BG" sz="3950" dirty="0">
              <a:cs typeface="Calibri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1BD09D4-99AC-460F-A723-CBAD27F66149}"/>
              </a:ext>
            </a:extLst>
          </p:cNvPr>
          <p:cNvSpPr txBox="1">
            <a:spLocks/>
          </p:cNvSpPr>
          <p:nvPr/>
        </p:nvSpPr>
        <p:spPr>
          <a:xfrm>
            <a:off x="677863" y="1980366"/>
            <a:ext cx="10836275" cy="166465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string text = "I love fruits.";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Console.WriteLine(text.</a:t>
            </a:r>
            <a:r>
              <a:rPr lang="en-GB" noProof="1">
                <a:solidFill>
                  <a:schemeClr val="bg1"/>
                </a:solidFill>
              </a:rPr>
              <a:t>Contains</a:t>
            </a:r>
            <a:r>
              <a:rPr lang="en-GB" noProof="1"/>
              <a:t>("</a:t>
            </a:r>
            <a:r>
              <a:rPr lang="en-GB" noProof="1">
                <a:solidFill>
                  <a:schemeClr val="bg1"/>
                </a:solidFill>
              </a:rPr>
              <a:t>fruits</a:t>
            </a:r>
            <a:r>
              <a:rPr lang="en-GB" noProof="1"/>
              <a:t>")); </a:t>
            </a:r>
            <a:r>
              <a:rPr lang="en-GB" i="1" noProof="1">
                <a:solidFill>
                  <a:srgbClr val="00B050"/>
                </a:solidFill>
              </a:rPr>
              <a:t>// True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Console.WriteLine(text.</a:t>
            </a:r>
            <a:r>
              <a:rPr lang="en-GB" noProof="1">
                <a:solidFill>
                  <a:schemeClr val="bg1"/>
                </a:solidFill>
              </a:rPr>
              <a:t>Contains</a:t>
            </a:r>
            <a:r>
              <a:rPr lang="en-GB" noProof="1"/>
              <a:t>("</a:t>
            </a:r>
            <a:r>
              <a:rPr lang="en-GB" noProof="1">
                <a:solidFill>
                  <a:schemeClr val="bg1"/>
                </a:solidFill>
              </a:rPr>
              <a:t>banana</a:t>
            </a:r>
            <a:r>
              <a:rPr lang="en-GB" noProof="1"/>
              <a:t>")); </a:t>
            </a:r>
            <a:r>
              <a:rPr lang="en-GB" i="1" noProof="1">
                <a:solidFill>
                  <a:srgbClr val="00B050"/>
                </a:solidFill>
              </a:rPr>
              <a:t>// False</a:t>
            </a:r>
            <a:endParaRPr lang="en-GB" noProof="1">
              <a:solidFill>
                <a:srgbClr val="234465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EDCAE44-88D8-4F37-AD72-C0733056C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092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35611BE-DA32-42F9-B0EF-F3CBB41071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Substring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int начален индекс, int дължина</a:t>
            </a:r>
            <a:r>
              <a:rPr lang="en-GB" sz="3400" dirty="0">
                <a:latin typeface="Consolas"/>
              </a:rPr>
              <a:t>)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Substring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int начален индекс</a:t>
            </a:r>
            <a:r>
              <a:rPr lang="en-GB" sz="3400" dirty="0">
                <a:latin typeface="Consolas"/>
              </a:rPr>
              <a:t>)</a:t>
            </a:r>
            <a:endParaRPr lang="bg-BG" sz="3400" dirty="0">
              <a:latin typeface="Consolas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F45CEB5-B2BD-47A8-A015-430653C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Подниз</a:t>
            </a:r>
            <a:endParaRPr lang="bg-BG" dirty="0" err="1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E3B0F99-02CB-4243-96AB-CDABC4774BDF}"/>
              </a:ext>
            </a:extLst>
          </p:cNvPr>
          <p:cNvSpPr txBox="1">
            <a:spLocks/>
          </p:cNvSpPr>
          <p:nvPr/>
        </p:nvSpPr>
        <p:spPr>
          <a:xfrm>
            <a:off x="767409" y="1898484"/>
            <a:ext cx="9831317" cy="181854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noProof="1">
                <a:cs typeface="Consolas" pitchFamily="49" charset="0"/>
              </a:rPr>
              <a:t>string card = "10C";</a:t>
            </a:r>
          </a:p>
          <a:p>
            <a:pPr marL="0" indent="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noProof="1">
                <a:cs typeface="Consolas" pitchFamily="49" charset="0"/>
              </a:rPr>
              <a:t>string power = card.</a:t>
            </a:r>
            <a:r>
              <a:rPr lang="en-US" noProof="1">
                <a:solidFill>
                  <a:schemeClr val="bg1"/>
                </a:solidFill>
                <a:cs typeface="Consolas" pitchFamily="49" charset="0"/>
              </a:rPr>
              <a:t>Substring</a:t>
            </a:r>
            <a:r>
              <a:rPr lang="en-US" noProof="1">
                <a:cs typeface="Consolas" pitchFamily="49" charset="0"/>
              </a:rPr>
              <a:t>(0, 2);</a:t>
            </a:r>
          </a:p>
          <a:p>
            <a:pPr marL="0" indent="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noProof="1">
                <a:cs typeface="Consolas" pitchFamily="49" charset="0"/>
              </a:rPr>
              <a:t>Console.WriteLine(power); </a:t>
            </a:r>
            <a:r>
              <a:rPr lang="en-US" i="1" noProof="1">
                <a:solidFill>
                  <a:srgbClr val="00B050"/>
                </a:solidFill>
                <a:cs typeface="Consolas" pitchFamily="49" charset="0"/>
              </a:rPr>
              <a:t>// 10</a:t>
            </a:r>
            <a:endParaRPr lang="en-US" dirty="0">
              <a:solidFill>
                <a:srgbClr val="FFA000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BA454212-53BE-4462-9857-E7406A66385D}"/>
              </a:ext>
            </a:extLst>
          </p:cNvPr>
          <p:cNvSpPr txBox="1">
            <a:spLocks/>
          </p:cNvSpPr>
          <p:nvPr/>
        </p:nvSpPr>
        <p:spPr>
          <a:xfrm>
            <a:off x="789482" y="4562780"/>
            <a:ext cx="9831317" cy="181854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>
                <a:solidFill>
                  <a:schemeClr val="tx1"/>
                </a:solidFill>
              </a:rPr>
              <a:t>string text = "My name is John";</a:t>
            </a:r>
          </a:p>
          <a:p>
            <a:pPr>
              <a:defRPr/>
            </a:pPr>
            <a:r>
              <a:rPr lang="en-US" sz="2800">
                <a:solidFill>
                  <a:schemeClr val="tx1"/>
                </a:solidFill>
              </a:rPr>
              <a:t>string extractWord = text.</a:t>
            </a:r>
            <a:r>
              <a:rPr lang="en-US" sz="2800">
                <a:solidFill>
                  <a:schemeClr val="bg1"/>
                </a:solidFill>
              </a:rPr>
              <a:t>Substring</a:t>
            </a:r>
            <a:r>
              <a:rPr lang="en-US" sz="2800">
                <a:solidFill>
                  <a:schemeClr val="tx1"/>
                </a:solidFill>
              </a:rPr>
              <a:t>(11);</a:t>
            </a:r>
          </a:p>
          <a:p>
            <a:pPr>
              <a:defRPr/>
            </a:pPr>
            <a:r>
              <a:rPr lang="en-US" sz="2800">
                <a:solidFill>
                  <a:schemeClr val="tx1"/>
                </a:solidFill>
              </a:rPr>
              <a:t>Console.WriteLine(extractWord);</a:t>
            </a:r>
            <a:r>
              <a:rPr lang="en-US" sz="2800">
                <a:solidFill>
                  <a:srgbClr val="234465"/>
                </a:solidFill>
              </a:rPr>
              <a:t> </a:t>
            </a:r>
            <a:r>
              <a:rPr lang="en-US" sz="2800" i="1">
                <a:solidFill>
                  <a:srgbClr val="00B050"/>
                </a:solidFill>
              </a:rPr>
              <a:t>// John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49AA19-E697-421B-82EB-04D74BE4D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416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GB" sz="3950" dirty="0" err="1">
                <a:ea typeface="+mj-lt"/>
                <a:cs typeface="+mj-lt"/>
              </a:rPr>
              <a:t>Подниз</a:t>
            </a:r>
            <a:endParaRPr lang="bg-BG" dirty="0" err="1">
              <a:ea typeface="+mj-lt"/>
              <a:cs typeface="+mj-lt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7078" y="1139778"/>
            <a:ext cx="11801748" cy="556890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600" dirty="0" err="1">
                <a:cs typeface="Calibri"/>
              </a:rPr>
              <a:t>Даден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ви</a:t>
            </a:r>
            <a:r>
              <a:rPr lang="en-US" sz="3600" dirty="0">
                <a:cs typeface="Calibri"/>
              </a:rPr>
              <a:t> е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текст</a:t>
            </a:r>
            <a:r>
              <a:rPr lang="en-US" sz="3600" dirty="0">
                <a:cs typeface="Calibri"/>
              </a:rPr>
              <a:t> и 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дума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за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премахване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600" dirty="0" err="1">
                <a:solidFill>
                  <a:schemeClr val="tx2"/>
                </a:solidFill>
                <a:cs typeface="Calibri"/>
              </a:rPr>
              <a:t>Премахнете</a:t>
            </a:r>
            <a:r>
              <a:rPr lang="en-US" sz="36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всички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поднизове</a:t>
            </a:r>
            <a:r>
              <a:rPr lang="en-US" sz="3600" dirty="0">
                <a:solidFill>
                  <a:schemeClr val="tx2"/>
                </a:solidFill>
                <a:cs typeface="Calibri"/>
              </a:rPr>
              <a:t>, </a:t>
            </a:r>
            <a:r>
              <a:rPr lang="en-US" sz="3600" dirty="0" err="1">
                <a:solidFill>
                  <a:schemeClr val="tx2"/>
                </a:solidFill>
                <a:cs typeface="Calibri"/>
              </a:rPr>
              <a:t>които</a:t>
            </a:r>
            <a:r>
              <a:rPr lang="en-US" sz="36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3600" dirty="0" err="1">
                <a:solidFill>
                  <a:schemeClr val="tx2"/>
                </a:solidFill>
                <a:cs typeface="Calibri"/>
              </a:rPr>
              <a:t>са</a:t>
            </a:r>
            <a:r>
              <a:rPr lang="en-US" sz="3600" dirty="0">
                <a:solidFill>
                  <a:schemeClr val="tx2"/>
                </a:solidFill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еднакви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с</a:t>
            </a:r>
            <a:br>
              <a:rPr lang="en-US" sz="3600" b="1" dirty="0">
                <a:solidFill>
                  <a:schemeClr val="bg1"/>
                </a:solidFill>
                <a:cs typeface="Calibri"/>
              </a:rPr>
            </a:b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думата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за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премахване</a:t>
            </a:r>
            <a:endParaRPr lang="en-US" sz="36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56" y="3595519"/>
            <a:ext cx="2588149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ice</a:t>
            </a:r>
          </a:p>
          <a:p>
            <a:r>
              <a:rPr lang="en-US" sz="2399" b="1" dirty="0">
                <a:latin typeface="Consolas" pitchFamily="49" charset="0"/>
              </a:rPr>
              <a:t>kicegiceiceb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674260" y="3793847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026" y="3693584"/>
            <a:ext cx="919390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399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56" y="5061745"/>
            <a:ext cx="2588149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abc</a:t>
            </a:r>
          </a:p>
          <a:p>
            <a:r>
              <a:rPr lang="en-US" sz="2399" b="1" dirty="0">
                <a:latin typeface="Consolas" pitchFamily="49" charset="0"/>
              </a:rPr>
              <a:t>tcabctqw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674260" y="5269541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7592" y="5252958"/>
            <a:ext cx="132600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399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214" y="3384966"/>
            <a:ext cx="2816689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key</a:t>
            </a:r>
          </a:p>
          <a:p>
            <a:r>
              <a:rPr lang="en-US" sz="2399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689116" y="3579305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5429" y="3499704"/>
            <a:ext cx="919390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399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559" y="5061745"/>
            <a:ext cx="2825291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word</a:t>
            </a:r>
          </a:p>
          <a:p>
            <a:r>
              <a:rPr lang="en-US" sz="2399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789379" y="5269541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5430" y="5226373"/>
            <a:ext cx="884539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399" b="1" dirty="0">
                <a:latin typeface="Consolas" pitchFamily="49" charset="0"/>
              </a:rPr>
              <a:t>abc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3F964B5-959D-44DB-A3B9-4C558F8404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665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Решение</a:t>
            </a:r>
            <a:r>
              <a:rPr lang="en-GB" sz="3950" dirty="0"/>
              <a:t>: </a:t>
            </a:r>
            <a:r>
              <a:rPr lang="en-GB" sz="3950" dirty="0" err="1">
                <a:ea typeface="+mj-lt"/>
                <a:cs typeface="+mj-lt"/>
              </a:rPr>
              <a:t>Подниз</a:t>
            </a:r>
            <a:endParaRPr lang="en-US" dirty="0" err="1">
              <a:ea typeface="+mj-lt"/>
              <a:cs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7497" y="1372137"/>
            <a:ext cx="8037006" cy="47799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key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while (index != -1)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text = 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(index, key.Length);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index = 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</a:t>
            </a:r>
            <a:r>
              <a:rPr lang="bg-BG" sz="1999" dirty="0"/>
              <a:t> </a:t>
            </a:r>
            <a:r>
              <a:rPr lang="en-US" sz="1999" dirty="0">
                <a:hlinkClick r:id="rId2"/>
              </a:rPr>
              <a:t>https://judge.softuni.org/Contests/Practice/Index/3178#15</a:t>
            </a:r>
            <a:endParaRPr lang="en-US" sz="19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A00E1E8-AE72-4B1C-8FEE-0E40A1D292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685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dirty="0" err="1"/>
              <a:t>Командата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Split</a:t>
            </a:r>
            <a:r>
              <a:rPr lang="bg-BG" sz="36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3600" dirty="0"/>
              <a:t> </a:t>
            </a:r>
            <a:r>
              <a:rPr lang="en-US" sz="3600" dirty="0" err="1"/>
              <a:t>разделя</a:t>
            </a:r>
            <a:r>
              <a:rPr lang="en-US" sz="3600" dirty="0"/>
              <a:t> </a:t>
            </a:r>
            <a:r>
              <a:rPr lang="en-US" sz="3600" dirty="0" err="1"/>
              <a:t>низ</a:t>
            </a:r>
            <a:r>
              <a:rPr lang="en-US" sz="3600" dirty="0"/>
              <a:t> </a:t>
            </a:r>
            <a:r>
              <a:rPr lang="en-US" sz="3600" dirty="0" err="1"/>
              <a:t>по</a:t>
            </a:r>
            <a:r>
              <a:rPr lang="en-US" sz="3600" dirty="0"/>
              <a:t> </a:t>
            </a:r>
            <a:r>
              <a:rPr lang="en-US" sz="3600"/>
              <a:t>даден </a:t>
            </a:r>
            <a:r>
              <a:rPr lang="en-US" sz="3600" b="1">
                <a:solidFill>
                  <a:schemeClr val="bg1"/>
                </a:solidFill>
              </a:rPr>
              <a:t>разделител</a:t>
            </a:r>
            <a:endParaRPr lang="en-US" sz="3600" dirty="0" err="1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(1)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A734DA6-F66F-44F9-BF51-03755D8F72D0}"/>
              </a:ext>
            </a:extLst>
          </p:cNvPr>
          <p:cNvSpPr txBox="1">
            <a:spLocks/>
          </p:cNvSpPr>
          <p:nvPr/>
        </p:nvSpPr>
        <p:spPr>
          <a:xfrm>
            <a:off x="335361" y="1951992"/>
            <a:ext cx="11399533" cy="4154893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600" noProof="1"/>
              <a:t>string text = "Hello, john@softuni.bg, you have been using</a:t>
            </a:r>
            <a:br>
              <a:rPr lang="en-US" sz="2600" noProof="1"/>
            </a:br>
            <a:r>
              <a:rPr lang="en-US" sz="2600" noProof="1"/>
              <a:t>john@softuni.bg in your registration";</a:t>
            </a:r>
          </a:p>
          <a:p>
            <a:pPr>
              <a:defRPr/>
            </a:pPr>
            <a:endParaRPr lang="en-US" sz="2600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600" noProof="1">
                <a:solidFill>
                  <a:srgbClr val="FFA000"/>
                </a:solidFill>
              </a:rPr>
              <a:t>string[] </a:t>
            </a:r>
            <a:r>
              <a:rPr lang="en-US" sz="2600" noProof="1"/>
              <a:t>words = text.</a:t>
            </a:r>
            <a:r>
              <a:rPr lang="en-US" sz="2600" noProof="1">
                <a:solidFill>
                  <a:srgbClr val="FFA000"/>
                </a:solidFill>
              </a:rPr>
              <a:t>Split</a:t>
            </a:r>
            <a:r>
              <a:rPr lang="en-US" sz="2600" noProof="1"/>
              <a:t>(</a:t>
            </a:r>
            <a:r>
              <a:rPr lang="en-US" sz="2600" noProof="1">
                <a:solidFill>
                  <a:srgbClr val="FFA000"/>
                </a:solidFill>
              </a:rPr>
              <a:t>", "</a:t>
            </a:r>
            <a:r>
              <a:rPr lang="en-US" sz="2600" noProof="1"/>
              <a:t>);</a:t>
            </a:r>
          </a:p>
          <a:p>
            <a:pPr>
              <a:defRPr/>
            </a:pPr>
            <a:endParaRPr lang="en-US" sz="2600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words[]:</a:t>
            </a: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"Hello"</a:t>
            </a: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"john@softuni.bg"</a:t>
            </a: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"you have been using john@softuni.bg in your registration"</a:t>
            </a:r>
            <a:endParaRPr lang="en-US" noProof="1">
              <a:solidFill>
                <a:srgbClr val="234465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C70A73A-45DD-4855-ABF4-35D755D74F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301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Split</a:t>
            </a:r>
            <a:r>
              <a:rPr lang="bg-BG" sz="3600" b="1" dirty="0">
                <a:solidFill>
                  <a:schemeClr val="bg1"/>
                </a:solidFill>
              </a:rPr>
              <a:t>()</a:t>
            </a:r>
            <a:r>
              <a:rPr lang="en-US" sz="3600" dirty="0"/>
              <a:t> </a:t>
            </a:r>
            <a:r>
              <a:rPr lang="en-US" sz="3600" dirty="0" err="1"/>
              <a:t>може</a:t>
            </a:r>
            <a:r>
              <a:rPr lang="en-US" sz="3600" dirty="0"/>
              <a:t> </a:t>
            </a:r>
            <a:r>
              <a:rPr lang="en-US" sz="3600" dirty="0" err="1"/>
              <a:t>да</a:t>
            </a:r>
            <a:r>
              <a:rPr lang="en-US" sz="3600" dirty="0"/>
              <a:t> </a:t>
            </a:r>
            <a:r>
              <a:rPr lang="en-US" sz="3600" dirty="0" err="1"/>
              <a:t>се</a:t>
            </a:r>
            <a:r>
              <a:rPr lang="en-US" sz="3600" dirty="0"/>
              <a:t> </a:t>
            </a:r>
            <a:r>
              <a:rPr lang="en-US" sz="3600" dirty="0" err="1"/>
              <a:t>използва</a:t>
            </a:r>
            <a:r>
              <a:rPr lang="en-US" sz="3600" dirty="0"/>
              <a:t> с </a:t>
            </a:r>
            <a:r>
              <a:rPr lang="en-US" sz="3600" dirty="0" err="1"/>
              <a:t>много</a:t>
            </a:r>
            <a:r>
              <a:rPr lang="en-US" sz="3600" dirty="0"/>
              <a:t> </a:t>
            </a:r>
            <a:r>
              <a:rPr lang="en-US" sz="3600" dirty="0" err="1"/>
              <a:t>разделители</a:t>
            </a:r>
            <a:endParaRPr lang="bg-BG" sz="3600" dirty="0" err="1">
              <a:cs typeface="Calibri"/>
            </a:endParaRPr>
          </a:p>
          <a:p>
            <a:pPr marL="360045" indent="-360045"/>
            <a:endParaRPr lang="en-US" noProof="1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(2)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A19AFC64-EBD0-49B9-A525-2F7526D67AED}"/>
              </a:ext>
            </a:extLst>
          </p:cNvPr>
          <p:cNvSpPr txBox="1">
            <a:spLocks/>
          </p:cNvSpPr>
          <p:nvPr/>
        </p:nvSpPr>
        <p:spPr>
          <a:xfrm>
            <a:off x="676272" y="2079000"/>
            <a:ext cx="10836275" cy="256182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noProof="1">
                <a:solidFill>
                  <a:srgbClr val="FFA000"/>
                </a:solidFill>
              </a:rPr>
              <a:t>char[] </a:t>
            </a:r>
            <a:r>
              <a:rPr lang="en-US" noProof="1"/>
              <a:t>separators = </a:t>
            </a:r>
            <a:r>
              <a:rPr lang="en-US" noProof="1">
                <a:solidFill>
                  <a:srgbClr val="FFA000"/>
                </a:solidFill>
              </a:rPr>
              <a:t>new char[] {</a:t>
            </a:r>
            <a:r>
              <a:rPr lang="en-US" noProof="1">
                <a:solidFill>
                  <a:srgbClr val="234465"/>
                </a:solidFill>
              </a:rPr>
              <a:t> </a:t>
            </a:r>
            <a:r>
              <a:rPr lang="en-US" noProof="1"/>
              <a:t>' '</a:t>
            </a:r>
            <a:r>
              <a:rPr lang="en-US" noProof="1">
                <a:solidFill>
                  <a:srgbClr val="FFA000"/>
                </a:solidFill>
              </a:rPr>
              <a:t>,</a:t>
            </a:r>
            <a:r>
              <a:rPr lang="en-US" noProof="1">
                <a:solidFill>
                  <a:srgbClr val="234465"/>
                </a:solidFill>
              </a:rPr>
              <a:t> </a:t>
            </a:r>
            <a:r>
              <a:rPr lang="en-US" noProof="1"/>
              <a:t>','</a:t>
            </a:r>
            <a:r>
              <a:rPr lang="en-US" noProof="1">
                <a:solidFill>
                  <a:srgbClr val="FFA000"/>
                </a:solidFill>
              </a:rPr>
              <a:t>,</a:t>
            </a:r>
            <a:r>
              <a:rPr lang="en-US" noProof="1">
                <a:solidFill>
                  <a:srgbClr val="234465"/>
                </a:solidFill>
              </a:rPr>
              <a:t> </a:t>
            </a:r>
            <a:r>
              <a:rPr lang="en-US" noProof="1"/>
              <a:t>'.' </a:t>
            </a:r>
            <a:r>
              <a:rPr lang="en-US" noProof="1">
                <a:solidFill>
                  <a:srgbClr val="FFA000"/>
                </a:solidFill>
              </a:rPr>
              <a:t>}</a:t>
            </a:r>
            <a:r>
              <a:rPr lang="en-US" noProof="1"/>
              <a:t>;</a:t>
            </a:r>
          </a:p>
          <a:p>
            <a:pPr>
              <a:defRPr/>
            </a:pPr>
            <a:r>
              <a:rPr lang="en-US" noProof="1"/>
              <a:t>string text = "Hello, I am John.";</a:t>
            </a:r>
          </a:p>
          <a:p>
            <a:pPr>
              <a:defRPr/>
            </a:pPr>
            <a:r>
              <a:rPr lang="en-US" noProof="1"/>
              <a:t>string[] words = text.</a:t>
            </a:r>
            <a:r>
              <a:rPr lang="en-US" noProof="1">
                <a:solidFill>
                  <a:srgbClr val="FFA000"/>
                </a:solidFill>
              </a:rPr>
              <a:t>Split</a:t>
            </a:r>
            <a:r>
              <a:rPr lang="en-US" noProof="1"/>
              <a:t>(</a:t>
            </a:r>
            <a:r>
              <a:rPr lang="en-US" noProof="1">
                <a:solidFill>
                  <a:srgbClr val="FFA000"/>
                </a:solidFill>
              </a:rPr>
              <a:t>separators</a:t>
            </a:r>
            <a:r>
              <a:rPr lang="en-US" noProof="1"/>
              <a:t>);</a:t>
            </a:r>
          </a:p>
          <a:p>
            <a:pPr>
              <a:defRPr/>
            </a:pPr>
            <a:endParaRPr lang="en-US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i="1" noProof="1">
                <a:solidFill>
                  <a:srgbClr val="00B050"/>
                </a:solidFill>
              </a:rPr>
              <a:t>// "Hello", "", "I", "am", "John", ""</a:t>
            </a:r>
            <a:endParaRPr lang="en-US" noProof="1">
              <a:solidFill>
                <a:srgbClr val="234465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E1CD15E-F1A0-48F1-9BC6-C7DD2F19AF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493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235630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600" noProof="1"/>
              <a:t>Командата</a:t>
            </a:r>
            <a:r>
              <a:rPr lang="en-US" sz="3600" b="1" noProof="1">
                <a:latin typeface="+mj-lt"/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/>
              </a:rPr>
              <a:t>StringSplitOptions.RemoveEmptyEntries</a:t>
            </a:r>
            <a:r>
              <a:rPr lang="en-US" sz="3600" dirty="0"/>
              <a:t> </a:t>
            </a:r>
            <a:r>
              <a:rPr lang="en-US" sz="3600" dirty="0" err="1"/>
              <a:t>се</a:t>
            </a:r>
            <a:r>
              <a:rPr lang="en-US" sz="3600" dirty="0"/>
              <a:t> </a:t>
            </a:r>
            <a:r>
              <a:rPr lang="en-US" sz="3600" dirty="0" err="1"/>
              <a:t>използва</a:t>
            </a:r>
            <a:r>
              <a:rPr lang="en-US" sz="3600" dirty="0"/>
              <a:t> </a:t>
            </a:r>
            <a:r>
              <a:rPr lang="en-US" sz="3600" dirty="0" err="1"/>
              <a:t>за</a:t>
            </a:r>
            <a:r>
              <a:rPr lang="en-US" sz="3600" dirty="0"/>
              <a:t> </a:t>
            </a:r>
            <a:r>
              <a:rPr lang="en-US" sz="3600" dirty="0" err="1"/>
              <a:t>премахване</a:t>
            </a:r>
            <a:r>
              <a:rPr lang="en-US" sz="3600" dirty="0"/>
              <a:t> </a:t>
            </a:r>
            <a:r>
              <a:rPr lang="en-US" sz="3600" dirty="0" err="1"/>
              <a:t>на</a:t>
            </a:r>
            <a:r>
              <a:rPr lang="en-US" sz="3600" dirty="0"/>
              <a:t> </a:t>
            </a:r>
            <a:r>
              <a:rPr lang="en-US" sz="3600" dirty="0" err="1"/>
              <a:t>празните</a:t>
            </a:r>
            <a:r>
              <a:rPr lang="en-US" sz="3600" dirty="0"/>
              <a:t> </a:t>
            </a:r>
            <a:r>
              <a:rPr lang="en-US" sz="3600" dirty="0" err="1"/>
              <a:t>места</a:t>
            </a:r>
            <a:r>
              <a:rPr lang="en-US" sz="3600" dirty="0"/>
              <a:t> </a:t>
            </a:r>
            <a:r>
              <a:rPr lang="en-US" sz="3600" dirty="0" err="1"/>
              <a:t>от</a:t>
            </a:r>
            <a:r>
              <a:rPr lang="en-US" sz="3600" dirty="0"/>
              <a:t> </a:t>
            </a:r>
            <a:r>
              <a:rPr lang="en-US" sz="3600" dirty="0" err="1"/>
              <a:t>върантия</a:t>
            </a:r>
            <a:r>
              <a:rPr lang="en-US" sz="3600" dirty="0"/>
              <a:t> </a:t>
            </a:r>
            <a:r>
              <a:rPr lang="en-US" sz="3600" dirty="0" err="1"/>
              <a:t>масив</a:t>
            </a:r>
            <a:endParaRPr lang="bg-BG" sz="3600" dirty="0" err="1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bg-BG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(3)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E3351280-7625-4125-BB75-5B5EAAA02FC4}"/>
              </a:ext>
            </a:extLst>
          </p:cNvPr>
          <p:cNvSpPr txBox="1">
            <a:spLocks/>
          </p:cNvSpPr>
          <p:nvPr/>
        </p:nvSpPr>
        <p:spPr>
          <a:xfrm>
            <a:off x="586711" y="3426876"/>
            <a:ext cx="11025000" cy="317276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lnSpc>
                <a:spcPct val="100000"/>
              </a:lnSpc>
              <a:defRPr/>
            </a:pPr>
            <a:r>
              <a:rPr lang="en-GB" sz="2400" dirty="0"/>
              <a:t>char[] separators = new char[] { ' ', ',', '.' };</a:t>
            </a:r>
            <a:endParaRPr lang="bg-BG" sz="2400" dirty="0"/>
          </a:p>
          <a:p>
            <a:pPr marL="360045" indent="-360045">
              <a:lnSpc>
                <a:spcPct val="100000"/>
              </a:lnSpc>
              <a:defRPr/>
            </a:pPr>
            <a:endParaRPr lang="en-GB" sz="2400" dirty="0"/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dirty="0"/>
              <a:t>string text = "Hello, I am John.";</a:t>
            </a:r>
            <a:endParaRPr lang="bg-BG" sz="2400" dirty="0"/>
          </a:p>
          <a:p>
            <a:pPr marL="360045" indent="-360045">
              <a:lnSpc>
                <a:spcPct val="100000"/>
              </a:lnSpc>
              <a:defRPr/>
            </a:pPr>
            <a:endParaRPr lang="en-GB" sz="2400" dirty="0"/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dirty="0">
                <a:latin typeface="Consolas"/>
              </a:rPr>
              <a:t>string[] words = text</a:t>
            </a:r>
            <a:br>
              <a:rPr lang="en-GB" sz="2400" dirty="0"/>
            </a:br>
            <a:r>
              <a:rPr lang="en-GB" sz="2400" dirty="0">
                <a:latin typeface="Consolas"/>
              </a:rPr>
              <a:t> .</a:t>
            </a:r>
            <a:r>
              <a:rPr lang="en-GB" sz="2400" dirty="0">
                <a:solidFill>
                  <a:srgbClr val="FFA000"/>
                </a:solidFill>
                <a:latin typeface="Consolas"/>
              </a:rPr>
              <a:t>Split</a:t>
            </a:r>
            <a:r>
              <a:rPr lang="en-GB" sz="2400" dirty="0">
                <a:latin typeface="Consolas"/>
              </a:rPr>
              <a:t>(</a:t>
            </a:r>
            <a:r>
              <a:rPr lang="en-GB" sz="2400" dirty="0">
                <a:solidFill>
                  <a:srgbClr val="FFA000"/>
                </a:solidFill>
                <a:latin typeface="Consolas"/>
              </a:rPr>
              <a:t>separators</a:t>
            </a:r>
            <a:r>
              <a:rPr lang="en-GB" sz="2400" dirty="0">
                <a:latin typeface="Consolas"/>
              </a:rPr>
              <a:t>,</a:t>
            </a:r>
            <a:r>
              <a:rPr lang="bg-BG" sz="2400" dirty="0">
                <a:solidFill>
                  <a:srgbClr val="234465"/>
                </a:solidFill>
                <a:latin typeface="Consolas"/>
              </a:rPr>
              <a:t> </a:t>
            </a:r>
            <a:r>
              <a:rPr lang="en-GB" sz="2400" dirty="0">
                <a:solidFill>
                  <a:srgbClr val="FFA000"/>
                </a:solidFill>
                <a:latin typeface="Consolas"/>
              </a:rPr>
              <a:t>StringSplitOptions.RemoveEmptyEntries</a:t>
            </a:r>
            <a:r>
              <a:rPr lang="en-GB" sz="2400" dirty="0">
                <a:latin typeface="Consolas"/>
              </a:rPr>
              <a:t>);</a:t>
            </a:r>
            <a:endParaRPr lang="bg-BG" sz="2400" dirty="0">
              <a:latin typeface="Consolas"/>
            </a:endParaRP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dirty="0">
                <a:solidFill>
                  <a:srgbClr val="234465"/>
                </a:solidFill>
              </a:rPr>
              <a:t> </a:t>
            </a: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i="1" dirty="0">
                <a:solidFill>
                  <a:srgbClr val="00B050"/>
                </a:solidFill>
              </a:rPr>
              <a:t>//</a:t>
            </a:r>
            <a:r>
              <a:rPr lang="bg-BG" sz="2400" i="1" dirty="0">
                <a:solidFill>
                  <a:srgbClr val="00B050"/>
                </a:solidFill>
              </a:rPr>
              <a:t> </a:t>
            </a:r>
            <a:r>
              <a:rPr lang="en-GB" sz="2400" i="1" dirty="0">
                <a:solidFill>
                  <a:srgbClr val="00B050"/>
                </a:solidFill>
              </a:rPr>
              <a:t>"Hello", "I", "am", "John"</a:t>
            </a:r>
            <a:endParaRPr lang="bg-BG" dirty="0">
              <a:solidFill>
                <a:srgbClr val="234465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E092F1-2E54-4F1B-B3C3-B56814CD3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878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A96FC1D2-EF61-4A4E-A97C-811CE90B61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latin typeface="Consolas"/>
              </a:rPr>
              <a:t>Replace</a:t>
            </a:r>
            <a:r>
              <a:rPr lang="en-US" sz="3350" dirty="0">
                <a:latin typeface="Consolas"/>
              </a:rPr>
              <a:t>(</a:t>
            </a:r>
            <a:r>
              <a:rPr lang="en-US" sz="3350" b="1" dirty="0" err="1">
                <a:solidFill>
                  <a:schemeClr val="bg1"/>
                </a:solidFill>
                <a:latin typeface="Consolas"/>
              </a:rPr>
              <a:t>стара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350" b="1" dirty="0" err="1">
                <a:solidFill>
                  <a:schemeClr val="bg1"/>
                </a:solidFill>
                <a:latin typeface="Consolas"/>
              </a:rPr>
              <a:t>стойност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3350" b="1" dirty="0" err="1">
                <a:solidFill>
                  <a:schemeClr val="bg1"/>
                </a:solidFill>
                <a:latin typeface="Consolas"/>
              </a:rPr>
              <a:t>нова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350" b="1" dirty="0" err="1">
                <a:solidFill>
                  <a:schemeClr val="bg1"/>
                </a:solidFill>
                <a:latin typeface="Consolas"/>
              </a:rPr>
              <a:t>стойност</a:t>
            </a:r>
            <a:r>
              <a:rPr lang="en-US" sz="3350" dirty="0">
                <a:solidFill>
                  <a:srgbClr val="234465"/>
                </a:solidFill>
                <a:latin typeface="Consolas"/>
              </a:rPr>
              <a:t>)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dirty="0"/>
              <a:t>–</a:t>
            </a:r>
            <a:r>
              <a:rPr lang="bg-BG" sz="3350" dirty="0"/>
              <a:t> </a:t>
            </a:r>
            <a:r>
              <a:rPr lang="en-US" sz="3350" dirty="0" err="1"/>
              <a:t>заменя</a:t>
            </a:r>
            <a:r>
              <a:rPr lang="en-US" sz="3350" dirty="0"/>
              <a:t> </a:t>
            </a:r>
            <a:r>
              <a:rPr lang="en-US" sz="3350" dirty="0" err="1"/>
              <a:t>всички</a:t>
            </a:r>
            <a:r>
              <a:rPr lang="en-US" sz="3350" dirty="0"/>
              <a:t> </a:t>
            </a:r>
            <a:r>
              <a:rPr lang="en-US" sz="3350" dirty="0" err="1"/>
              <a:t>стари</a:t>
            </a:r>
            <a:r>
              <a:rPr lang="en-US" sz="3350" dirty="0"/>
              <a:t> </a:t>
            </a:r>
            <a:r>
              <a:rPr lang="en-US" sz="3350" dirty="0" err="1"/>
              <a:t>стойности</a:t>
            </a:r>
            <a:r>
              <a:rPr lang="en-US" sz="3350" dirty="0"/>
              <a:t> с </a:t>
            </a:r>
            <a:r>
              <a:rPr lang="en-US" sz="3350" dirty="0" err="1"/>
              <a:t>нова</a:t>
            </a:r>
            <a:r>
              <a:rPr lang="en-US" sz="3350" dirty="0"/>
              <a:t> </a:t>
            </a:r>
            <a:r>
              <a:rPr lang="en-US" sz="3350" dirty="0" err="1"/>
              <a:t>стойност</a:t>
            </a:r>
            <a:endParaRPr lang="en-US" dirty="0" err="1"/>
          </a:p>
          <a:p>
            <a:pPr marL="1066165" lvl="1" indent="-457200">
              <a:buClr>
                <a:schemeClr val="tx1"/>
              </a:buClr>
            </a:pPr>
            <a:r>
              <a:rPr lang="en-US" sz="3150" dirty="0"/>
              <a:t>Резултатът </a:t>
            </a:r>
            <a:r>
              <a:rPr lang="en-US" sz="3150" dirty="0" err="1"/>
              <a:t>връща</a:t>
            </a:r>
            <a:r>
              <a:rPr lang="en-US" sz="3150" dirty="0"/>
              <a:t> </a:t>
            </a:r>
            <a:r>
              <a:rPr lang="en-US" sz="3150" dirty="0" err="1"/>
              <a:t>нов</a:t>
            </a:r>
            <a:r>
              <a:rPr lang="en-US" sz="3150" dirty="0"/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низ</a:t>
            </a:r>
            <a:endParaRPr lang="en-US" sz="3150" b="1" dirty="0" err="1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GB" dirty="0"/>
              <a:t>Replacing</a:t>
            </a:r>
            <a:endParaRPr lang="bg-BG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D4E39E6-9A2F-47FC-8128-B0E68264C6D5}"/>
              </a:ext>
            </a:extLst>
          </p:cNvPr>
          <p:cNvSpPr txBox="1">
            <a:spLocks/>
          </p:cNvSpPr>
          <p:nvPr/>
        </p:nvSpPr>
        <p:spPr>
          <a:xfrm>
            <a:off x="680141" y="3107874"/>
            <a:ext cx="10836275" cy="344585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noProof="1"/>
              <a:t>string text = "Hello, john@softuni.bg, you have been using john@softuni.bg in your registration.";</a:t>
            </a:r>
          </a:p>
          <a:p>
            <a:pPr>
              <a:defRPr/>
            </a:pPr>
            <a:r>
              <a:rPr lang="en-US" sz="2400" noProof="1"/>
              <a:t>string replacedText = text</a:t>
            </a:r>
            <a:br>
              <a:rPr lang="en-US" sz="2400" noProof="1"/>
            </a:br>
            <a:r>
              <a:rPr lang="en-US" sz="2400" noProof="1"/>
              <a:t>  .</a:t>
            </a:r>
            <a:r>
              <a:rPr lang="en-US" sz="2400" noProof="1">
                <a:solidFill>
                  <a:srgbClr val="FFA000"/>
                </a:solidFill>
              </a:rPr>
              <a:t>Replace</a:t>
            </a:r>
            <a:r>
              <a:rPr lang="en-US" sz="2400" noProof="1"/>
              <a:t>(</a:t>
            </a:r>
            <a:r>
              <a:rPr lang="en-US" sz="2400" noProof="1">
                <a:solidFill>
                  <a:srgbClr val="FFA000"/>
                </a:solidFill>
              </a:rPr>
              <a:t>"john@softuni.bg"</a:t>
            </a:r>
            <a:r>
              <a:rPr lang="en-US" sz="2400" noProof="1"/>
              <a:t>,</a:t>
            </a:r>
            <a:r>
              <a:rPr lang="en-US" sz="2400" noProof="1">
                <a:solidFill>
                  <a:srgbClr val="234465"/>
                </a:solidFill>
              </a:rPr>
              <a:t> </a:t>
            </a:r>
            <a:r>
              <a:rPr lang="en-US" sz="2400" noProof="1">
                <a:solidFill>
                  <a:srgbClr val="FFA000"/>
                </a:solidFill>
              </a:rPr>
              <a:t>"john@softuni.com"</a:t>
            </a:r>
            <a:r>
              <a:rPr lang="en-US" sz="2400" noProof="1"/>
              <a:t>);</a:t>
            </a:r>
          </a:p>
          <a:p>
            <a:pPr>
              <a:defRPr/>
            </a:pPr>
            <a:r>
              <a:rPr lang="en-US" sz="2400" noProof="1"/>
              <a:t>Console.WriteLine(replacedText);</a:t>
            </a:r>
          </a:p>
          <a:p>
            <a:pPr>
              <a:defRPr/>
            </a:pPr>
            <a:r>
              <a:rPr lang="en-US" sz="2400" i="1" noProof="1">
                <a:solidFill>
                  <a:srgbClr val="00B050"/>
                </a:solidFill>
              </a:rPr>
              <a:t>// Output:</a:t>
            </a:r>
          </a:p>
          <a:p>
            <a:pPr>
              <a:defRPr/>
            </a:pPr>
            <a:r>
              <a:rPr lang="en-US" sz="2400" i="1" noProof="1">
                <a:solidFill>
                  <a:srgbClr val="00B050"/>
                </a:solidFill>
              </a:rPr>
              <a:t>// Hello, john@softuni.com, you have been using john@softuni.com in your registration.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7BEF94-2666-4B49-9CB4-BC161083D4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218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buClr>
                <a:schemeClr val="tx1"/>
              </a:buClr>
            </a:pPr>
            <a:r>
              <a:rPr lang="en-GB" dirty="0" err="1"/>
              <a:t>Какво</a:t>
            </a:r>
            <a:r>
              <a:rPr lang="en-GB" dirty="0"/>
              <a:t> е </a:t>
            </a:r>
            <a:r>
              <a:rPr lang="en-GB" b="1" dirty="0" err="1">
                <a:solidFill>
                  <a:schemeClr val="bg1"/>
                </a:solidFill>
              </a:rPr>
              <a:t>низ</a:t>
            </a:r>
            <a:r>
              <a:rPr lang="en-GB" dirty="0"/>
              <a:t>?</a:t>
            </a:r>
            <a:endParaRPr lang="bg-BG" dirty="0"/>
          </a:p>
          <a:p>
            <a:pPr marL="513715" indent="-513715">
              <a:buClr>
                <a:schemeClr val="tx1"/>
              </a:buClr>
            </a:pPr>
            <a:r>
              <a:rPr lang="en-GB" b="1" dirty="0" err="1">
                <a:solidFill>
                  <a:schemeClr val="bg1"/>
                </a:solidFill>
              </a:rPr>
              <a:t>Маниполация</a:t>
            </a:r>
            <a:r>
              <a:rPr lang="en-GB" dirty="0"/>
              <a:t> 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низ</a:t>
            </a:r>
            <a:endParaRPr lang="en-GB" dirty="0" err="1">
              <a:cs typeface="Calibri"/>
            </a:endParaRPr>
          </a:p>
          <a:p>
            <a:pPr lvl="1" indent="-360045"/>
            <a:r>
              <a:rPr lang="en-GB" dirty="0" err="1"/>
              <a:t>Търсене</a:t>
            </a:r>
            <a:r>
              <a:rPr lang="en-GB" dirty="0"/>
              <a:t>, </a:t>
            </a:r>
            <a:r>
              <a:rPr lang="en-GB" dirty="0" err="1"/>
              <a:t>подниз</a:t>
            </a:r>
            <a:endParaRPr lang="en-GB" dirty="0" err="1">
              <a:cs typeface="Calibri"/>
            </a:endParaRPr>
          </a:p>
          <a:p>
            <a:pPr lvl="1" indent="-360045"/>
            <a:r>
              <a:rPr lang="en-GB" dirty="0" err="1"/>
              <a:t>Разделяне</a:t>
            </a:r>
            <a:r>
              <a:rPr lang="en-GB" dirty="0"/>
              <a:t>, </a:t>
            </a:r>
            <a:r>
              <a:rPr lang="en-GB" dirty="0" err="1"/>
              <a:t>заместване</a:t>
            </a:r>
            <a:endParaRPr lang="en-GB" dirty="0" err="1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GB" b="1" dirty="0" err="1">
                <a:solidFill>
                  <a:schemeClr val="bg1"/>
                </a:solidFill>
              </a:rPr>
              <a:t>Изграждане</a:t>
            </a:r>
            <a:r>
              <a:rPr lang="en-GB" b="1" dirty="0">
                <a:solidFill>
                  <a:schemeClr val="bg1"/>
                </a:solidFill>
              </a:rPr>
              <a:t> </a:t>
            </a:r>
            <a:r>
              <a:rPr lang="en-GB" dirty="0">
                <a:solidFill>
                  <a:srgbClr val="234465"/>
                </a:solidFill>
              </a:rPr>
              <a:t>и</a:t>
            </a:r>
            <a:r>
              <a:rPr lang="en-GB" dirty="0"/>
              <a:t> </a:t>
            </a:r>
            <a:r>
              <a:rPr lang="en-GB" b="1" dirty="0" err="1">
                <a:solidFill>
                  <a:schemeClr val="bg1"/>
                </a:solidFill>
              </a:rPr>
              <a:t>модификация</a:t>
            </a:r>
            <a:r>
              <a:rPr lang="en-GB" dirty="0"/>
              <a:t> 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низ</a:t>
            </a:r>
            <a:endParaRPr lang="en-GB" dirty="0" err="1">
              <a:cs typeface="Calibri"/>
            </a:endParaRPr>
          </a:p>
          <a:p>
            <a:pPr lvl="1" indent="-360045"/>
            <a:r>
              <a:rPr lang="en-GB" dirty="0" err="1"/>
              <a:t>Чрез</a:t>
            </a:r>
            <a:r>
              <a:rPr lang="en-GB" dirty="0"/>
              <a:t> </a:t>
            </a:r>
            <a:r>
              <a:rPr lang="en-GB" dirty="0" err="1"/>
              <a:t>класа</a:t>
            </a:r>
            <a:r>
              <a:rPr lang="en-GB" dirty="0">
                <a:solidFill>
                  <a:srgbClr val="234465"/>
                </a:solidFill>
              </a:rPr>
              <a:t> </a:t>
            </a:r>
            <a:r>
              <a:rPr lang="en-GB" b="1" noProof="1">
                <a:solidFill>
                  <a:schemeClr val="bg1"/>
                </a:solidFill>
              </a:rPr>
              <a:t>StringBuilder</a:t>
            </a:r>
            <a:endParaRPr lang="en-GB" dirty="0">
              <a:solidFill>
                <a:schemeClr val="bg1"/>
              </a:solidFill>
              <a:cs typeface="Calibri"/>
            </a:endParaRPr>
          </a:p>
          <a:p>
            <a:pPr lvl="1" indent="-360045"/>
            <a:endParaRPr lang="en-GB" dirty="0">
              <a:cs typeface="Calibri"/>
            </a:endParaRPr>
          </a:p>
          <a:p>
            <a:pPr lvl="1" indent="-360045"/>
            <a:endParaRPr lang="bg-BG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950" dirty="0" err="1">
                <a:ea typeface="+mj-lt"/>
                <a:cs typeface="+mj-lt"/>
              </a:rPr>
              <a:t>Съдържание</a:t>
            </a:r>
            <a:endParaRPr lang="bg-BG" dirty="0" err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115DDF-0AF3-4B83-9D46-B9E4E0EABB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9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Текст</a:t>
            </a:r>
            <a:r>
              <a:rPr lang="en-US" sz="3950" dirty="0"/>
              <a:t> </a:t>
            </a:r>
            <a:r>
              <a:rPr lang="en-US" sz="3950" dirty="0" err="1"/>
              <a:t>филтър</a:t>
            </a:r>
            <a:endParaRPr lang="en-US" sz="3950" dirty="0" err="1">
              <a:cs typeface="Calibri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7078" y="1139778"/>
            <a:ext cx="11801748" cy="556890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350" dirty="0" err="1">
                <a:cs typeface="Calibri"/>
              </a:rPr>
              <a:t>Даден</a:t>
            </a:r>
            <a:r>
              <a:rPr lang="en-US" sz="3350" dirty="0">
                <a:cs typeface="Calibri"/>
              </a:rPr>
              <a:t> </a:t>
            </a:r>
            <a:r>
              <a:rPr lang="en-US" sz="3350" dirty="0" err="1">
                <a:cs typeface="Calibri"/>
              </a:rPr>
              <a:t>ви</a:t>
            </a:r>
            <a:r>
              <a:rPr lang="en-US" sz="3350" dirty="0">
                <a:cs typeface="Calibri"/>
              </a:rPr>
              <a:t> е </a:t>
            </a:r>
            <a:r>
              <a:rPr lang="en-US" sz="3350" b="1" dirty="0" err="1">
                <a:solidFill>
                  <a:schemeClr val="bg1"/>
                </a:solidFill>
                <a:cs typeface="Calibri"/>
              </a:rPr>
              <a:t>тескст</a:t>
            </a:r>
            <a:r>
              <a:rPr lang="en-US" sz="335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350" dirty="0">
                <a:cs typeface="Calibri"/>
              </a:rPr>
              <a:t>и </a:t>
            </a:r>
            <a:r>
              <a:rPr lang="en-US" sz="3350" b="1" dirty="0" err="1">
                <a:solidFill>
                  <a:schemeClr val="bg1"/>
                </a:solidFill>
                <a:cs typeface="Calibri"/>
              </a:rPr>
              <a:t>низ</a:t>
            </a:r>
            <a:r>
              <a:rPr lang="en-US" sz="335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350" b="1" dirty="0" err="1">
                <a:solidFill>
                  <a:schemeClr val="bg1"/>
                </a:solidFill>
                <a:cs typeface="Calibri"/>
              </a:rPr>
              <a:t>със</a:t>
            </a:r>
            <a:r>
              <a:rPr lang="en-US" sz="335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350" b="1" dirty="0" err="1">
                <a:solidFill>
                  <a:schemeClr val="bg1"/>
                </a:solidFill>
                <a:cs typeface="Calibri"/>
              </a:rPr>
              <a:t>забранени</a:t>
            </a:r>
            <a:r>
              <a:rPr lang="en-US" sz="335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350" b="1" dirty="0" err="1">
                <a:solidFill>
                  <a:schemeClr val="bg1"/>
                </a:solidFill>
                <a:cs typeface="Calibri"/>
              </a:rPr>
              <a:t>думи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marL="989965" lvl="1" indent="-380365"/>
            <a:r>
              <a:rPr lang="en-US" sz="3150" b="1" dirty="0" err="1">
                <a:solidFill>
                  <a:schemeClr val="bg1"/>
                </a:solidFill>
                <a:cs typeface="Calibri"/>
              </a:rPr>
              <a:t>Заменети</a:t>
            </a:r>
            <a:r>
              <a:rPr lang="en-US" sz="315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всички</a:t>
            </a:r>
            <a:r>
              <a:rPr lang="en-US" sz="3150" dirty="0">
                <a:cs typeface="Calibri"/>
              </a:rPr>
              <a:t> </a:t>
            </a:r>
            <a:r>
              <a:rPr lang="en-US" sz="3150" b="1" dirty="0" err="1">
                <a:solidFill>
                  <a:schemeClr val="bg1"/>
                </a:solidFill>
                <a:cs typeface="Calibri"/>
              </a:rPr>
              <a:t>забранени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1"/>
                </a:solidFill>
                <a:cs typeface="Calibri"/>
              </a:rPr>
              <a:t>думи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1"/>
                </a:solidFill>
                <a:cs typeface="Calibri"/>
              </a:rPr>
              <a:t>със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1"/>
                </a:solidFill>
                <a:cs typeface="Calibri"/>
              </a:rPr>
              <a:t>звезди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endParaRPr lang="en-US" sz="33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268" y="2653209"/>
            <a:ext cx="9909905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Linux, Windows</a:t>
            </a:r>
          </a:p>
          <a:p>
            <a:r>
              <a:rPr lang="en-US" sz="2399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399" b="1" dirty="0">
                <a:latin typeface="Consolas" pitchFamily="49" charset="0"/>
              </a:rPr>
              <a:t>..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9593" y="4118030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314" y="4778015"/>
            <a:ext cx="990342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799" b="1" dirty="0">
                <a:latin typeface="Consolas" pitchFamily="49" charset="0"/>
              </a:rPr>
              <a:t>It is not </a:t>
            </a:r>
            <a:r>
              <a:rPr lang="bg-BG" sz="2799" b="1" dirty="0">
                <a:latin typeface="Consolas" pitchFamily="49" charset="0"/>
              </a:rPr>
              <a:t>*****</a:t>
            </a:r>
            <a:r>
              <a:rPr lang="en-US" sz="2799" b="1" dirty="0">
                <a:latin typeface="Consolas" pitchFamily="49" charset="0"/>
              </a:rPr>
              <a:t>, it is GNU/</a:t>
            </a:r>
            <a:r>
              <a:rPr lang="bg-BG" sz="2799" b="1" dirty="0">
                <a:latin typeface="Consolas" pitchFamily="49" charset="0"/>
              </a:rPr>
              <a:t>*****</a:t>
            </a:r>
            <a:r>
              <a:rPr lang="en-US" sz="2799" b="1" dirty="0">
                <a:latin typeface="Consolas" pitchFamily="49" charset="0"/>
              </a:rPr>
              <a:t>. </a:t>
            </a:r>
            <a:r>
              <a:rPr lang="bg-BG" sz="2799" b="1" dirty="0">
                <a:latin typeface="Consolas" pitchFamily="49" charset="0"/>
              </a:rPr>
              <a:t>*****</a:t>
            </a:r>
            <a:r>
              <a:rPr lang="en-US" sz="2799" b="1" dirty="0">
                <a:latin typeface="Consolas" pitchFamily="49" charset="0"/>
              </a:rPr>
              <a:t> is merely the kernel, while GNU adds the functionality.</a:t>
            </a:r>
            <a:r>
              <a:rPr lang="bg-BG" sz="2799" b="1" dirty="0">
                <a:latin typeface="Consolas" pitchFamily="49" charset="0"/>
              </a:rPr>
              <a:t>..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16B770B-74FF-44F8-A265-8B2760978A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923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Решение</a:t>
            </a:r>
            <a:r>
              <a:rPr lang="en-GB" sz="3950" dirty="0"/>
              <a:t>: </a:t>
            </a:r>
            <a:r>
              <a:rPr lang="en-US" sz="3950" dirty="0" err="1">
                <a:ea typeface="+mj-lt"/>
                <a:cs typeface="+mj-lt"/>
              </a:rPr>
              <a:t>Текст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филтър</a:t>
            </a:r>
            <a:endParaRPr lang="en-GB" sz="3950" b="0" dirty="0" err="1">
              <a:ea typeface="+mj-lt"/>
              <a:cs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7497" y="1340769"/>
            <a:ext cx="8037006" cy="4783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Split(…)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separators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(banWord))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(banWord, 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new string('*',</a:t>
            </a:r>
            <a:r>
              <a:rPr lang="en-US" sz="2399" b="1" noProof="1">
                <a:latin typeface="+mj-lt"/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276157" y="2202332"/>
            <a:ext cx="3913710" cy="1631995"/>
          </a:xfrm>
          <a:prstGeom prst="wedgeRoundRectCallout">
            <a:avLst>
              <a:gd name="adj1" fmla="val -79166"/>
              <a:gd name="adj2" fmla="val 296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Contains(…)</a:t>
            </a:r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50" b="1" noProof="1">
                <a:solidFill>
                  <a:schemeClr val="bg2"/>
                </a:solidFill>
              </a:rPr>
              <a:t>проверява </a:t>
            </a:r>
            <a:r>
              <a:rPr lang="en-US" sz="2750" b="1" noProof="1">
                <a:solidFill>
                  <a:schemeClr val="bg2"/>
                </a:solidFill>
                <a:ea typeface="+mn-lt"/>
                <a:cs typeface="+mn-lt"/>
              </a:rPr>
              <a:t>дали в текста има забранена дума</a:t>
            </a:r>
            <a:endParaRPr lang="en-US" sz="2750" b="1" dirty="0">
              <a:solidFill>
                <a:schemeClr val="bg2"/>
              </a:solidFill>
              <a:ea typeface="+mn-lt"/>
              <a:cs typeface="+mn-lt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081" y="4944817"/>
            <a:ext cx="5104070" cy="1016191"/>
          </a:xfrm>
          <a:prstGeom prst="wedgeRoundRectCallout">
            <a:avLst>
              <a:gd name="adj1" fmla="val -59733"/>
              <a:gd name="adj2" fmla="val -556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Заменя</a:t>
            </a:r>
            <a:r>
              <a:rPr lang="en-US" sz="2750" b="1" dirty="0">
                <a:solidFill>
                  <a:schemeClr val="bg2"/>
                </a:solidFill>
              </a:rPr>
              <a:t> </a:t>
            </a:r>
            <a:r>
              <a:rPr lang="en-US" sz="2750" b="1" dirty="0" err="1">
                <a:solidFill>
                  <a:schemeClr val="bg2"/>
                </a:solidFill>
              </a:rPr>
              <a:t>думата</a:t>
            </a:r>
            <a:r>
              <a:rPr lang="en-US" sz="2750" b="1" dirty="0">
                <a:solidFill>
                  <a:schemeClr val="bg2"/>
                </a:solidFill>
              </a:rPr>
              <a:t> </a:t>
            </a:r>
            <a:r>
              <a:rPr lang="en-US" sz="2750" b="1" dirty="0" err="1">
                <a:solidFill>
                  <a:schemeClr val="bg2"/>
                </a:solidFill>
              </a:rPr>
              <a:t>със</a:t>
            </a:r>
            <a:r>
              <a:rPr lang="en-US" sz="2750" b="1" dirty="0">
                <a:solidFill>
                  <a:schemeClr val="bg2"/>
                </a:solidFill>
              </a:rPr>
              <a:t> </a:t>
            </a:r>
            <a:r>
              <a:rPr lang="en-US" sz="2750" b="1" dirty="0" err="1">
                <a:solidFill>
                  <a:schemeClr val="bg2"/>
                </a:solidFill>
              </a:rPr>
              <a:t>звезди</a:t>
            </a:r>
            <a:r>
              <a:rPr lang="en-US" sz="2750" b="1" dirty="0">
                <a:solidFill>
                  <a:schemeClr val="bg2"/>
                </a:solidFill>
              </a:rPr>
              <a:t> с </a:t>
            </a:r>
            <a:r>
              <a:rPr lang="en-US" sz="2750" b="1" dirty="0" err="1">
                <a:solidFill>
                  <a:schemeClr val="bg2"/>
                </a:solidFill>
              </a:rPr>
              <a:t>дължината</a:t>
            </a:r>
            <a:r>
              <a:rPr lang="en-US" sz="2750" b="1" dirty="0">
                <a:solidFill>
                  <a:schemeClr val="bg2"/>
                </a:solidFill>
              </a:rPr>
              <a:t> </a:t>
            </a:r>
            <a:r>
              <a:rPr lang="en-US" sz="2750" b="1" dirty="0" err="1">
                <a:solidFill>
                  <a:schemeClr val="bg2"/>
                </a:solidFill>
              </a:rPr>
              <a:t>на</a:t>
            </a:r>
            <a:r>
              <a:rPr lang="en-US" sz="2750" b="1" dirty="0">
                <a:solidFill>
                  <a:schemeClr val="bg2"/>
                </a:solidFill>
              </a:rPr>
              <a:t> </a:t>
            </a:r>
            <a:r>
              <a:rPr lang="en-US" sz="2750" b="1" dirty="0" err="1">
                <a:solidFill>
                  <a:schemeClr val="bg2"/>
                </a:solidFill>
              </a:rPr>
              <a:t>думата</a:t>
            </a:r>
            <a:r>
              <a:rPr lang="en-US" sz="2750" b="1" dirty="0">
                <a:solidFill>
                  <a:schemeClr val="bg2"/>
                </a:solidFill>
              </a:rPr>
              <a:t> </a:t>
            </a:r>
            <a:endParaRPr lang="en-US" sz="2750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dirty="0"/>
              <a:t>Check your solution here:</a:t>
            </a:r>
            <a:r>
              <a:rPr lang="bg-BG" sz="1999" dirty="0"/>
              <a:t> </a:t>
            </a:r>
            <a:r>
              <a:rPr lang="en-US" sz="1999" dirty="0">
                <a:hlinkClick r:id="rId2"/>
              </a:rPr>
              <a:t>https://judge.softuni.org/Contests/Practice/Index/3178#16</a:t>
            </a:r>
            <a:endParaRPr lang="en-US" sz="1999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37A51E5-CE33-4D5E-9DC2-C958A08A7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11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C15C363C-482D-F742-78EC-CA074F14A9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950" dirty="0">
                <a:cs typeface="Arial"/>
              </a:rPr>
              <a:t>Определение, употреба, сравнение и методи</a:t>
            </a:r>
            <a:endParaRPr lang="bg-BG" sz="3950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25C8D7C0-E2D0-21D1-AA72-C3A9B00AF55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 err="1">
                <a:ea typeface="+mj-lt"/>
                <a:cs typeface="+mj-lt"/>
              </a:rPr>
              <a:t>Използване</a:t>
            </a:r>
            <a:r>
              <a:rPr lang="en-GB" sz="5350" dirty="0">
                <a:ea typeface="+mj-lt"/>
                <a:cs typeface="+mj-lt"/>
              </a:rPr>
              <a:t> </a:t>
            </a:r>
            <a:r>
              <a:rPr lang="en-GB" sz="5350" dirty="0" err="1">
                <a:ea typeface="+mj-lt"/>
                <a:cs typeface="+mj-lt"/>
              </a:rPr>
              <a:t>на</a:t>
            </a:r>
            <a:r>
              <a:rPr lang="en-GB" sz="5350" dirty="0">
                <a:ea typeface="+mj-lt"/>
                <a:cs typeface="+mj-lt"/>
              </a:rPr>
              <a:t> </a:t>
            </a:r>
            <a:r>
              <a:rPr lang="en-GB" sz="5350" dirty="0" err="1">
                <a:ea typeface="+mj-lt"/>
                <a:cs typeface="+mj-lt"/>
              </a:rPr>
              <a:t>класа</a:t>
            </a:r>
            <a:r>
              <a:rPr lang="en-GB" sz="5350" dirty="0">
                <a:ea typeface="+mj-lt"/>
                <a:cs typeface="+mj-lt"/>
              </a:rPr>
              <a:t> StringBuilder </a:t>
            </a:r>
            <a:endParaRPr lang="bg-BG" sz="5350" b="0" dirty="0">
              <a:ea typeface="+mj-lt"/>
              <a:cs typeface="+mj-lt"/>
            </a:endParaRPr>
          </a:p>
        </p:txBody>
      </p:sp>
      <p:pic>
        <p:nvPicPr>
          <p:cNvPr id="4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DBF1EFE6-AED9-2BD8-BE42-EF0DA11F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688" y="1377276"/>
            <a:ext cx="27146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1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53732" y="1121745"/>
            <a:ext cx="10238431" cy="5274674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/>
            <a:endParaRPr lang="en-US" sz="3199" dirty="0">
              <a:cs typeface="Calibri"/>
            </a:endParaRPr>
          </a:p>
          <a:p>
            <a:pPr marL="360045" indent="-360045"/>
            <a:endParaRPr lang="en-US" sz="3199" dirty="0">
              <a:cs typeface="Calibri"/>
            </a:endParaRPr>
          </a:p>
          <a:p>
            <a:pPr marL="360045" indent="-360045"/>
            <a:endParaRPr lang="en-US" sz="3199" dirty="0">
              <a:cs typeface="Calibri"/>
            </a:endParaRPr>
          </a:p>
          <a:p>
            <a:pPr marL="360045" indent="-360045"/>
            <a:endParaRPr lang="en-US" sz="3199" dirty="0">
              <a:cs typeface="Calibri"/>
            </a:endParaRPr>
          </a:p>
          <a:p>
            <a:pPr marL="360045" indent="-360045"/>
            <a:endParaRPr lang="en-US" sz="3199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250" b="1" noProof="1">
                <a:solidFill>
                  <a:schemeClr val="bg1"/>
                </a:solidFill>
              </a:rPr>
              <a:t>StringBuilder</a:t>
            </a:r>
            <a:r>
              <a:rPr lang="en-US" sz="3250" dirty="0"/>
              <a:t> </a:t>
            </a:r>
            <a:r>
              <a:rPr lang="en-US" sz="3250" dirty="0" err="1"/>
              <a:t>използва</a:t>
            </a:r>
            <a:r>
              <a:rPr lang="en-US" sz="3250" dirty="0"/>
              <a:t> </a:t>
            </a:r>
            <a:r>
              <a:rPr lang="en-US" sz="3250" dirty="0" err="1"/>
              <a:t>буферно</a:t>
            </a:r>
            <a:r>
              <a:rPr lang="en-US" sz="3250" dirty="0"/>
              <a:t> </a:t>
            </a:r>
            <a:r>
              <a:rPr lang="en-US" sz="3250" dirty="0" err="1"/>
              <a:t>пространство</a:t>
            </a:r>
            <a:r>
              <a:rPr lang="en-US" sz="3250" dirty="0"/>
              <a:t>, </a:t>
            </a:r>
            <a:r>
              <a:rPr lang="en-US" sz="3250" dirty="0" err="1"/>
              <a:t>което</a:t>
            </a:r>
            <a:r>
              <a:rPr lang="en-US" sz="3250" dirty="0"/>
              <a:t> е </a:t>
            </a:r>
            <a:r>
              <a:rPr lang="en-US" sz="3250" dirty="0" err="1"/>
              <a:t>разпределено</a:t>
            </a:r>
            <a:r>
              <a:rPr lang="en-US" sz="3250" dirty="0"/>
              <a:t> </a:t>
            </a:r>
            <a:r>
              <a:rPr lang="en-US" sz="3250" dirty="0" err="1"/>
              <a:t>предварително</a:t>
            </a:r>
            <a:endParaRPr lang="en-US" sz="3250">
              <a:cs typeface="Calibri"/>
            </a:endParaRPr>
          </a:p>
          <a:p>
            <a:pPr lvl="1" indent="-360045"/>
            <a:r>
              <a:rPr lang="en-US" sz="3150" dirty="0" err="1"/>
              <a:t>Не</a:t>
            </a:r>
            <a:r>
              <a:rPr lang="en-US" sz="3150" dirty="0"/>
              <a:t> </a:t>
            </a:r>
            <a:r>
              <a:rPr lang="en-US" sz="3150" dirty="0" err="1"/>
              <a:t>заделя</a:t>
            </a:r>
            <a:r>
              <a:rPr lang="en-US" sz="3150" dirty="0"/>
              <a:t> </a:t>
            </a:r>
            <a:r>
              <a:rPr lang="en-US" sz="3150" dirty="0" err="1"/>
              <a:t>памет</a:t>
            </a:r>
            <a:r>
              <a:rPr lang="en-US" sz="3150" dirty="0"/>
              <a:t> </a:t>
            </a:r>
            <a:r>
              <a:rPr lang="en-US" sz="3150" dirty="0" err="1"/>
              <a:t>за</a:t>
            </a:r>
            <a:r>
              <a:rPr lang="en-US" sz="3150" dirty="0"/>
              <a:t> </a:t>
            </a:r>
            <a:r>
              <a:rPr lang="en-US" sz="3150" dirty="0" err="1"/>
              <a:t>повечето</a:t>
            </a:r>
            <a:r>
              <a:rPr lang="en-US" sz="3150" dirty="0"/>
              <a:t> </a:t>
            </a:r>
            <a:r>
              <a:rPr lang="en-US" sz="3150" dirty="0" err="1"/>
              <a:t>операции</a:t>
            </a:r>
            <a:r>
              <a:rPr lang="en-US" sz="3150" dirty="0"/>
              <a:t> </a:t>
            </a:r>
            <a:r>
              <a:rPr lang="en-US" sz="3150" dirty="0">
                <a:sym typeface="Wingdings" panose="05000000000000000000" pitchFamily="2" charset="2"/>
              </a:rPr>
              <a:t></a:t>
            </a:r>
            <a:r>
              <a:rPr lang="en-US" sz="3150" dirty="0"/>
              <a:t> </a:t>
            </a:r>
            <a:r>
              <a:rPr lang="en-US" sz="3150" dirty="0" err="1"/>
              <a:t>добра</a:t>
            </a:r>
            <a:r>
              <a:rPr lang="en-US" sz="3150" dirty="0"/>
              <a:t> </a:t>
            </a:r>
            <a:r>
              <a:rPr lang="en-US" sz="3150" dirty="0" err="1"/>
              <a:t>производителност</a:t>
            </a:r>
            <a:endParaRPr lang="en-US" sz="3150">
              <a:cs typeface="Calibri"/>
            </a:endParaRPr>
          </a:p>
          <a:p>
            <a:pPr marL="360045" indent="-360045"/>
            <a:endParaRPr lang="en-US" sz="3199" dirty="0">
              <a:cs typeface="Calibri"/>
            </a:endParaRPr>
          </a:p>
          <a:p>
            <a:pPr marL="360045" indent="-360045"/>
            <a:endParaRPr lang="bg-BG" sz="3199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noProof="1"/>
              <a:t>Какво е StringBuilder</a:t>
            </a:r>
            <a:r>
              <a:rPr lang="en-GB" sz="3950" dirty="0"/>
              <a:t>?</a:t>
            </a:r>
            <a:endParaRPr lang="bg-BG" sz="3950">
              <a:cs typeface="Calibri"/>
            </a:endParaRPr>
          </a:p>
        </p:txBody>
      </p:sp>
      <p:graphicFrame>
        <p:nvGraphicFramePr>
          <p:cNvPr id="1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33356"/>
              </p:ext>
            </p:extLst>
          </p:nvPr>
        </p:nvGraphicFramePr>
        <p:xfrm>
          <a:off x="5757317" y="2100055"/>
          <a:ext cx="5524648" cy="431688"/>
        </p:xfrm>
        <a:graphic>
          <a:graphicData uri="http://schemas.openxmlformats.org/drawingml/2006/table">
            <a:tbl>
              <a:tblPr/>
              <a:tblGrid>
                <a:gridCol w="36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7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7158" y="1180011"/>
            <a:ext cx="460255" cy="3244059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799" dirty="0"/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8844" y="1724499"/>
            <a:ext cx="460255" cy="218695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799" dirty="0"/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49827" y="-873351"/>
            <a:ext cx="331701" cy="5500842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799" dirty="0"/>
          </a:p>
        </p:txBody>
      </p:sp>
      <p:sp>
        <p:nvSpPr>
          <p:cNvPr id="18" name="TextBox 17"/>
          <p:cNvSpPr txBox="1"/>
          <p:nvPr/>
        </p:nvSpPr>
        <p:spPr>
          <a:xfrm>
            <a:off x="2439354" y="1988386"/>
            <a:ext cx="3278537" cy="1564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150" b="1" noProof="1">
                <a:latin typeface="Consolas"/>
                <a:cs typeface="Consolas" pitchFamily="49" charset="0"/>
              </a:rPr>
              <a:t>StringBuilder</a:t>
            </a:r>
            <a:r>
              <a:rPr lang="en-US" sz="3150" b="1" dirty="0"/>
              <a:t>:</a:t>
            </a:r>
            <a:endParaRPr lang="en-US" sz="3150" b="1" dirty="0">
              <a:cs typeface="Calibri"/>
            </a:endParaRPr>
          </a:p>
          <a:p>
            <a:pPr lvl="1">
              <a:spcBef>
                <a:spcPts val="1200"/>
              </a:spcBef>
            </a:pPr>
            <a:r>
              <a:rPr lang="en-US" sz="2750" b="1" dirty="0" err="1"/>
              <a:t>Дължина</a:t>
            </a:r>
            <a:r>
              <a:rPr lang="en-US" sz="2750" b="1" dirty="0"/>
              <a:t>= 9</a:t>
            </a:r>
            <a:endParaRPr lang="en-US" sz="2750" b="1">
              <a:cs typeface="Calibri"/>
            </a:endParaRPr>
          </a:p>
          <a:p>
            <a:pPr lvl="1"/>
            <a:r>
              <a:rPr lang="en-US" sz="2750" b="1" dirty="0" err="1">
                <a:ea typeface="+mn-lt"/>
                <a:cs typeface="+mn-lt"/>
              </a:rPr>
              <a:t>Капацитет</a:t>
            </a:r>
            <a:r>
              <a:rPr lang="en-US" sz="2750" b="1" dirty="0"/>
              <a:t>= 15</a:t>
            </a:r>
            <a:endParaRPr lang="en-US">
              <a:cs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90431" y="1143595"/>
            <a:ext cx="1766125" cy="51552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750" b="1" dirty="0" err="1"/>
              <a:t>Капацитет</a:t>
            </a:r>
            <a:endParaRPr lang="en-US" sz="2799" b="1" dirty="0" err="1"/>
          </a:p>
        </p:txBody>
      </p:sp>
      <p:sp>
        <p:nvSpPr>
          <p:cNvPr id="20" name="TextBox 19"/>
          <p:cNvSpPr txBox="1"/>
          <p:nvPr/>
        </p:nvSpPr>
        <p:spPr>
          <a:xfrm>
            <a:off x="6428421" y="3064229"/>
            <a:ext cx="2001022" cy="13723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750" b="1" dirty="0" err="1"/>
              <a:t>Използван</a:t>
            </a:r>
            <a:r>
              <a:rPr lang="en-US" sz="2750" b="1" dirty="0"/>
              <a:t> </a:t>
            </a:r>
            <a:r>
              <a:rPr lang="en-US" sz="2750" b="1" dirty="0" err="1"/>
              <a:t>буфер</a:t>
            </a:r>
            <a:r>
              <a:rPr lang="en-US" sz="2750" b="1" dirty="0"/>
              <a:t>, </a:t>
            </a:r>
            <a:r>
              <a:rPr lang="en-US" sz="2750" b="1" dirty="0" err="1"/>
              <a:t>дължина</a:t>
            </a:r>
            <a:endParaRPr lang="bg-BG" dirty="0" err="1"/>
          </a:p>
        </p:txBody>
      </p:sp>
      <p:sp>
        <p:nvSpPr>
          <p:cNvPr id="21" name="TextBox 20"/>
          <p:cNvSpPr txBox="1"/>
          <p:nvPr/>
        </p:nvSpPr>
        <p:spPr>
          <a:xfrm>
            <a:off x="9417168" y="3068514"/>
            <a:ext cx="2296041" cy="9387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750" b="1" dirty="0" err="1"/>
              <a:t>Не</a:t>
            </a:r>
            <a:r>
              <a:rPr lang="en-US" sz="2750" b="1" dirty="0"/>
              <a:t> </a:t>
            </a:r>
            <a:r>
              <a:rPr lang="en-US" sz="2750" b="1" dirty="0" err="1"/>
              <a:t>използван</a:t>
            </a:r>
            <a:r>
              <a:rPr lang="en-US" sz="2750" b="1" dirty="0"/>
              <a:t> </a:t>
            </a:r>
            <a:r>
              <a:rPr lang="en-US" sz="2750" b="1" dirty="0" err="1"/>
              <a:t>буфер</a:t>
            </a:r>
            <a:endParaRPr lang="bg-BG" dirty="0" err="1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FA4BAF7-0059-4C2E-AC55-F1344F9E10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6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A4A6727-4CE5-4F07-ACF1-BB813DBFD76C}"/>
              </a:ext>
            </a:extLst>
          </p:cNvPr>
          <p:cNvSpPr txBox="1">
            <a:spLocks/>
          </p:cNvSpPr>
          <p:nvPr/>
        </p:nvSpPr>
        <p:spPr>
          <a:xfrm>
            <a:off x="592765" y="2462340"/>
            <a:ext cx="10836275" cy="350978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>
                <a:solidFill>
                  <a:srgbClr val="FFA000"/>
                </a:solidFill>
              </a:rPr>
              <a:t>StringBuilder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sb = </a:t>
            </a:r>
            <a:r>
              <a:rPr lang="en-GB" noProof="1">
                <a:solidFill>
                  <a:srgbClr val="FFA000"/>
                </a:solidFill>
              </a:rPr>
              <a:t>new StringBuilder()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sb.</a:t>
            </a:r>
            <a:r>
              <a:rPr lang="en-GB" noProof="1">
                <a:solidFill>
                  <a:srgbClr val="FFA000"/>
                </a:solidFill>
              </a:rPr>
              <a:t>Append</a:t>
            </a:r>
            <a:r>
              <a:rPr lang="en-GB" noProof="1"/>
              <a:t>("Hello, ");</a:t>
            </a:r>
          </a:p>
          <a:p>
            <a:pPr>
              <a:defRPr/>
            </a:pPr>
            <a:r>
              <a:rPr lang="en-GB" noProof="1"/>
              <a:t>sb.</a:t>
            </a:r>
            <a:r>
              <a:rPr lang="en-GB" noProof="1">
                <a:solidFill>
                  <a:srgbClr val="FFA000"/>
                </a:solidFill>
              </a:rPr>
              <a:t>Append</a:t>
            </a:r>
            <a:r>
              <a:rPr lang="en-GB" noProof="1"/>
              <a:t>("John! ");</a:t>
            </a:r>
          </a:p>
          <a:p>
            <a:pPr>
              <a:defRPr/>
            </a:pPr>
            <a:r>
              <a:rPr lang="en-GB" noProof="1"/>
              <a:t>sb.</a:t>
            </a:r>
            <a:r>
              <a:rPr lang="en-GB" noProof="1">
                <a:solidFill>
                  <a:srgbClr val="FFA000"/>
                </a:solidFill>
              </a:rPr>
              <a:t>Append</a:t>
            </a:r>
            <a:r>
              <a:rPr lang="en-GB" noProof="1"/>
              <a:t>("I sent you an email.");</a:t>
            </a:r>
          </a:p>
          <a:p>
            <a:pPr>
              <a:defRPr/>
            </a:pPr>
            <a:r>
              <a:rPr lang="en-GB" noProof="1"/>
              <a:t>Console.WriteLine(sb);</a:t>
            </a:r>
          </a:p>
          <a:p>
            <a:pPr>
              <a:defRPr/>
            </a:pPr>
            <a:endParaRPr lang="en-GB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GB" i="1" noProof="1">
                <a:solidFill>
                  <a:srgbClr val="00B050"/>
                </a:solidFill>
              </a:rPr>
              <a:t>// Hello, John! I sent you an email.</a:t>
            </a:r>
            <a:endParaRPr lang="en-GB" noProof="1">
              <a:solidFill>
                <a:srgbClr val="234465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 err="1"/>
              <a:t>Използвайте</a:t>
            </a:r>
            <a:r>
              <a:rPr lang="en-US" sz="3600" dirty="0"/>
              <a:t> </a:t>
            </a:r>
            <a:r>
              <a:rPr lang="en-US" sz="3600" b="1" noProof="1">
                <a:solidFill>
                  <a:schemeClr val="bg1"/>
                </a:solidFill>
                <a:latin typeface="Consolas"/>
              </a:rPr>
              <a:t>StringBuilder</a:t>
            </a:r>
            <a:r>
              <a:rPr lang="en-US" sz="3600" noProof="1"/>
              <a:t> з</a:t>
            </a:r>
            <a:r>
              <a:rPr lang="en-US" sz="3600" dirty="0"/>
              <a:t>а </a:t>
            </a:r>
            <a:r>
              <a:rPr lang="en-US" sz="3600" dirty="0" err="1"/>
              <a:t>да</a:t>
            </a:r>
            <a:br>
              <a:rPr lang="en-US" sz="3600" dirty="0">
                <a:cs typeface="Calibri"/>
              </a:rPr>
            </a:br>
            <a:r>
              <a:rPr lang="en-US" sz="3600" dirty="0" err="1"/>
              <a:t>създавате</a:t>
            </a:r>
            <a:r>
              <a:rPr lang="en-US" sz="3600" dirty="0"/>
              <a:t> / </a:t>
            </a:r>
            <a:r>
              <a:rPr lang="en-US" sz="3600" dirty="0" err="1"/>
              <a:t>модефицирате</a:t>
            </a:r>
            <a:r>
              <a:rPr lang="en-US" sz="3600" dirty="0"/>
              <a:t>  </a:t>
            </a:r>
            <a:r>
              <a:rPr lang="en-US" sz="3600" dirty="0" err="1"/>
              <a:t>низ</a:t>
            </a:r>
            <a:endParaRPr lang="bg-BG" sz="3600" dirty="0" err="1">
              <a:cs typeface="Calibri"/>
            </a:endParaRPr>
          </a:p>
          <a:p>
            <a:pPr marL="360045" indent="-360045"/>
            <a:endParaRPr lang="en-US" noProof="1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950" dirty="0" err="1"/>
              <a:t>Употреба</a:t>
            </a:r>
            <a:r>
              <a:rPr lang="en-GB" sz="3950" dirty="0"/>
              <a:t> </a:t>
            </a:r>
            <a:r>
              <a:rPr lang="en-GB" sz="3950" dirty="0" err="1"/>
              <a:t>на</a:t>
            </a:r>
            <a:r>
              <a:rPr lang="en-GB" sz="3950" dirty="0"/>
              <a:t> </a:t>
            </a:r>
            <a:r>
              <a:rPr lang="en-GB" sz="3950" dirty="0" err="1"/>
              <a:t>класа</a:t>
            </a:r>
            <a:r>
              <a:rPr lang="en-GB" sz="3950" dirty="0"/>
              <a:t> </a:t>
            </a:r>
            <a:r>
              <a:rPr lang="en-GB" sz="3950" noProof="1"/>
              <a:t>StringBuilder</a:t>
            </a:r>
            <a:endParaRPr lang="en-GB" sz="3950" dirty="0">
              <a:cs typeface="Calibri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0C954E9-EF87-4E0C-ABC7-2FA19CC9F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804" y="3150101"/>
            <a:ext cx="2935409" cy="1065427"/>
          </a:xfrm>
          <a:prstGeom prst="wedgeRoundRectCallout">
            <a:avLst>
              <a:gd name="adj1" fmla="val -72444"/>
              <a:gd name="adj2" fmla="val -55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dirty="0" err="1">
                <a:solidFill>
                  <a:srgbClr val="FFFFFF"/>
                </a:solidFill>
              </a:rPr>
              <a:t>Използвайте</a:t>
            </a:r>
            <a:br>
              <a:rPr lang="en-US" sz="2750" b="1" dirty="0">
                <a:solidFill>
                  <a:srgbClr val="FFFFFF"/>
                </a:solidFill>
                <a:cs typeface="Calibri"/>
              </a:rPr>
            </a:br>
            <a:r>
              <a:rPr lang="en-US" sz="2750" b="1" dirty="0">
                <a:solidFill>
                  <a:srgbClr val="FFFFFF"/>
                </a:solidFill>
              </a:rPr>
              <a:t> </a:t>
            </a:r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System.Text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11A6C8-56D4-48A1-A534-1D5A62743E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581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73C64BFF-B594-45F2-88EC-43F9F11A88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</a:rPr>
              <a:t>Контенацията</a:t>
            </a:r>
            <a:r>
              <a:rPr lang="en-US" sz="3600" dirty="0"/>
              <a:t> </a:t>
            </a:r>
            <a:r>
              <a:rPr lang="en-US" sz="3600" dirty="0" err="1"/>
              <a:t>на</a:t>
            </a:r>
            <a:r>
              <a:rPr lang="en-US" sz="3600" dirty="0"/>
              <a:t> </a:t>
            </a:r>
            <a:r>
              <a:rPr lang="en-US" sz="3600" dirty="0" err="1"/>
              <a:t>низове</a:t>
            </a:r>
            <a:r>
              <a:rPr lang="en-US" sz="3600" dirty="0"/>
              <a:t> е </a:t>
            </a:r>
            <a:r>
              <a:rPr lang="en-US" sz="3600" b="1" dirty="0" err="1">
                <a:solidFill>
                  <a:schemeClr val="bg1"/>
                </a:solidFill>
              </a:rPr>
              <a:t>бавна</a:t>
            </a:r>
            <a:r>
              <a:rPr lang="en-US" sz="3600" dirty="0"/>
              <a:t> </a:t>
            </a:r>
            <a:r>
              <a:rPr lang="en-US" sz="3600" dirty="0" err="1"/>
              <a:t>операция</a:t>
            </a:r>
            <a:r>
              <a:rPr lang="en-US" sz="3600" dirty="0"/>
              <a:t>, </a:t>
            </a:r>
            <a:r>
              <a:rPr lang="en-US" sz="3600" dirty="0" err="1"/>
              <a:t>защото</a:t>
            </a:r>
            <a:r>
              <a:rPr lang="en-US" sz="3600" dirty="0"/>
              <a:t> </a:t>
            </a:r>
            <a:r>
              <a:rPr lang="en-US" sz="3600" dirty="0" err="1"/>
              <a:t>при</a:t>
            </a:r>
            <a:r>
              <a:rPr lang="en-US" sz="3600" dirty="0"/>
              <a:t> </a:t>
            </a:r>
            <a:r>
              <a:rPr lang="en-US" sz="3600" dirty="0" err="1"/>
              <a:t>всяка</a:t>
            </a:r>
            <a:r>
              <a:rPr lang="bg-BG" sz="3600" dirty="0"/>
              <a:t> итерация </a:t>
            </a:r>
            <a:r>
              <a:rPr lang="bg-BG" sz="3600" dirty="0">
                <a:solidFill>
                  <a:srgbClr val="234465"/>
                </a:solidFill>
              </a:rPr>
              <a:t>се</a:t>
            </a:r>
            <a:r>
              <a:rPr lang="en-US" sz="3600" dirty="0">
                <a:solidFill>
                  <a:srgbClr val="234465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създава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нов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низ</a:t>
            </a:r>
            <a:endParaRPr lang="en-US" sz="3600" b="1" dirty="0" err="1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>
            <a:normAutofit/>
          </a:bodyPr>
          <a:lstStyle/>
          <a:p>
            <a:r>
              <a:rPr lang="en-GB" sz="3950" dirty="0" err="1"/>
              <a:t>Конкатенация</a:t>
            </a:r>
            <a:r>
              <a:rPr lang="en-GB" sz="3950" dirty="0"/>
              <a:t> и </a:t>
            </a:r>
            <a:r>
              <a:rPr lang="en-GB" sz="3950" noProof="1"/>
              <a:t>StringBuilder</a:t>
            </a:r>
            <a:r>
              <a:rPr lang="bg-BG" sz="3950" noProof="1"/>
              <a:t> (1)</a:t>
            </a:r>
            <a:endParaRPr lang="en-GB" sz="3950" noProof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876" y="2610825"/>
            <a:ext cx="2572718" cy="2572718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36E050D2-C761-4F39-AD95-6344A32F618F}"/>
              </a:ext>
            </a:extLst>
          </p:cNvPr>
          <p:cNvSpPr txBox="1">
            <a:spLocks/>
          </p:cNvSpPr>
          <p:nvPr/>
        </p:nvSpPr>
        <p:spPr>
          <a:xfrm>
            <a:off x="676272" y="2554350"/>
            <a:ext cx="10836275" cy="350978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>
                <a:solidFill>
                  <a:srgbClr val="FFA000"/>
                </a:solidFill>
              </a:rPr>
              <a:t>Stopwatch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sw = </a:t>
            </a:r>
            <a:r>
              <a:rPr lang="en-GB" noProof="1">
                <a:solidFill>
                  <a:srgbClr val="FFA000"/>
                </a:solidFill>
              </a:rPr>
              <a:t>new Stopwatch()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rgbClr val="FFA000"/>
                </a:solidFill>
              </a:rPr>
              <a:t>Start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/>
              <a:t>string text = "";</a:t>
            </a:r>
          </a:p>
          <a:p>
            <a:pPr>
              <a:defRPr/>
            </a:pPr>
            <a:r>
              <a:rPr lang="en-GB" noProof="1"/>
              <a:t>for (int i = 0; i &lt; 200000; i++)</a:t>
            </a:r>
          </a:p>
          <a:p>
            <a:pPr>
              <a:defRPr/>
            </a:pPr>
            <a:r>
              <a:rPr lang="en-GB" noProof="1"/>
              <a:t>  text </a:t>
            </a:r>
            <a:r>
              <a:rPr lang="en-GB" noProof="1">
                <a:solidFill>
                  <a:srgbClr val="FFA000"/>
                </a:solidFill>
              </a:rPr>
              <a:t>+=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i;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rgbClr val="FFA000"/>
                </a:solidFill>
              </a:rPr>
              <a:t>Stop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/>
              <a:t>Console.WriteLine(sw.</a:t>
            </a:r>
            <a:r>
              <a:rPr lang="en-GB" noProof="1">
                <a:solidFill>
                  <a:srgbClr val="FFA000"/>
                </a:solidFill>
              </a:rPr>
              <a:t>ElapsedMilliseconds</a:t>
            </a:r>
            <a:r>
              <a:rPr lang="en-GB" noProof="1"/>
              <a:t>);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i="1" noProof="1">
                <a:solidFill>
                  <a:srgbClr val="00B050"/>
                </a:solidFill>
              </a:rPr>
              <a:t>// 73625</a:t>
            </a:r>
            <a:endParaRPr lang="en-GB" noProof="1">
              <a:solidFill>
                <a:srgbClr val="FFA000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3C66187-3229-4719-A12A-FF0DD5171E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906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AA00E608-301A-45C8-BB96-148876025A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 err="1">
                <a:solidFill>
                  <a:srgbClr val="234465"/>
                </a:solidFill>
                <a:latin typeface="Calibri"/>
                <a:cs typeface="Calibri"/>
              </a:rPr>
              <a:t>Използване</a:t>
            </a:r>
            <a:r>
              <a:rPr lang="en-US" sz="3350" dirty="0">
                <a:solidFill>
                  <a:srgbClr val="234465"/>
                </a:solidFill>
                <a:latin typeface="Calibri"/>
                <a:cs typeface="Calibri"/>
              </a:rPr>
              <a:t> </a:t>
            </a:r>
            <a:r>
              <a:rPr lang="en-US" sz="3350" dirty="0" err="1">
                <a:solidFill>
                  <a:srgbClr val="234465"/>
                </a:solidFill>
                <a:latin typeface="Calibri"/>
                <a:cs typeface="Calibri"/>
              </a:rPr>
              <a:t>на</a:t>
            </a:r>
            <a:r>
              <a:rPr lang="en-US" sz="33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350" b="1" noProof="1">
                <a:solidFill>
                  <a:schemeClr val="bg1"/>
                </a:solidFill>
                <a:latin typeface="Consolas"/>
                <a:cs typeface="Calibri"/>
              </a:rPr>
              <a:t>StringBuilder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>
            <a:normAutofit/>
          </a:bodyPr>
          <a:lstStyle/>
          <a:p>
            <a:r>
              <a:rPr lang="en-GB" sz="3950" dirty="0" err="1"/>
              <a:t>Конкатенация</a:t>
            </a:r>
            <a:r>
              <a:rPr lang="en-GB" sz="3950" dirty="0"/>
              <a:t> и </a:t>
            </a:r>
            <a:r>
              <a:rPr lang="en-GB" sz="3950" noProof="1"/>
              <a:t>StringBuilder</a:t>
            </a:r>
            <a:r>
              <a:rPr lang="bg-BG" sz="3950" noProof="1"/>
              <a:t> (2)</a:t>
            </a:r>
            <a:endParaRPr lang="en-GB" sz="3950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876" y="2115954"/>
            <a:ext cx="2572718" cy="2572718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B560A72C-209A-43A9-BC7C-D92839A8AEAD}"/>
              </a:ext>
            </a:extLst>
          </p:cNvPr>
          <p:cNvSpPr txBox="1">
            <a:spLocks/>
          </p:cNvSpPr>
          <p:nvPr/>
        </p:nvSpPr>
        <p:spPr>
          <a:xfrm>
            <a:off x="676272" y="2034000"/>
            <a:ext cx="10836275" cy="350978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>
                <a:solidFill>
                  <a:srgbClr val="FFA000"/>
                </a:solidFill>
              </a:rPr>
              <a:t>Stopwatch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sw = </a:t>
            </a:r>
            <a:r>
              <a:rPr lang="en-GB" noProof="1">
                <a:solidFill>
                  <a:srgbClr val="FFA000"/>
                </a:solidFill>
              </a:rPr>
              <a:t>new Stopwatch()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rgbClr val="FFA000"/>
                </a:solidFill>
              </a:rPr>
              <a:t>Start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>
                <a:solidFill>
                  <a:srgbClr val="FFA000"/>
                </a:solidFill>
              </a:rPr>
              <a:t>StringBuilder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text = </a:t>
            </a:r>
            <a:r>
              <a:rPr lang="en-GB" noProof="1">
                <a:solidFill>
                  <a:srgbClr val="FFA000"/>
                </a:solidFill>
              </a:rPr>
              <a:t>new StringBuilder()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for (int i = 0; i &lt; 200000; i++)</a:t>
            </a:r>
          </a:p>
          <a:p>
            <a:pPr>
              <a:defRPr/>
            </a:pPr>
            <a:r>
              <a:rPr lang="en-GB" noProof="1"/>
              <a:t>  text.</a:t>
            </a:r>
            <a:r>
              <a:rPr lang="en-GB" noProof="1">
                <a:solidFill>
                  <a:srgbClr val="FFA000"/>
                </a:solidFill>
              </a:rPr>
              <a:t>Append</a:t>
            </a:r>
            <a:r>
              <a:rPr lang="en-GB" noProof="1"/>
              <a:t>(i);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rgbClr val="FFA000"/>
                </a:solidFill>
              </a:rPr>
              <a:t>Stop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/>
              <a:t>Console.WriteLine(sw.</a:t>
            </a:r>
            <a:r>
              <a:rPr lang="en-GB" noProof="1">
                <a:solidFill>
                  <a:srgbClr val="FFA000"/>
                </a:solidFill>
              </a:rPr>
              <a:t>ElapsedMilliseconds</a:t>
            </a:r>
            <a:r>
              <a:rPr lang="en-GB" noProof="1"/>
              <a:t>);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i="1" noProof="1">
                <a:solidFill>
                  <a:srgbClr val="00B050"/>
                </a:solidFill>
              </a:rPr>
              <a:t>// 16</a:t>
            </a:r>
            <a:endParaRPr lang="en-GB" noProof="1">
              <a:solidFill>
                <a:srgbClr val="FFA000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E0CAD14-5062-42AB-8A16-A69F1462CE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360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508480"/>
          </a:xfrm>
        </p:spPr>
        <p:txBody>
          <a:bodyPr vert="horz" lIns="108000" tIns="36000" rIns="108000" bIns="36000" rtlCol="0" anchor="t">
            <a:normAutofit lnSpcReduction="10000"/>
          </a:bodyPr>
          <a:lstStyle/>
          <a:p>
            <a:pPr marL="360045" indent="-360045">
              <a:lnSpc>
                <a:spcPct val="115000"/>
              </a:lnSpc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Append</a:t>
            </a:r>
            <a:r>
              <a:rPr lang="en-GB" sz="3350" dirty="0">
                <a:latin typeface="Consolas"/>
              </a:rPr>
              <a:t>(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…</a:t>
            </a:r>
            <a:r>
              <a:rPr lang="en-GB" sz="3350" dirty="0">
                <a:latin typeface="Consolas"/>
              </a:rPr>
              <a:t>)</a:t>
            </a:r>
            <a:r>
              <a:rPr lang="en-GB" sz="3350" dirty="0"/>
              <a:t> – </a:t>
            </a:r>
            <a:r>
              <a:rPr lang="en-GB" sz="3350" dirty="0" err="1"/>
              <a:t>добавя</a:t>
            </a:r>
            <a:r>
              <a:rPr lang="en-GB" sz="3350" dirty="0"/>
              <a:t> </a:t>
            </a:r>
            <a:r>
              <a:rPr lang="en-GB" sz="3350" dirty="0" err="1"/>
              <a:t>текст</a:t>
            </a:r>
            <a:r>
              <a:rPr lang="en-GB" sz="3350" dirty="0"/>
              <a:t> </a:t>
            </a:r>
            <a:r>
              <a:rPr lang="en-GB" sz="3350" dirty="0" err="1"/>
              <a:t>или</a:t>
            </a:r>
            <a:r>
              <a:rPr lang="en-GB" sz="3350" dirty="0"/>
              <a:t> </a:t>
            </a:r>
            <a:r>
              <a:rPr lang="en-GB" sz="3350" dirty="0" err="1"/>
              <a:t>низ</a:t>
            </a:r>
            <a:r>
              <a:rPr lang="en-GB" sz="3350" dirty="0"/>
              <a:t>, </a:t>
            </a:r>
            <a:r>
              <a:rPr lang="en-GB" sz="3350" dirty="0" err="1"/>
              <a:t>който</a:t>
            </a:r>
            <a:r>
              <a:rPr lang="en-GB" sz="3350" dirty="0"/>
              <a:t> </a:t>
            </a:r>
            <a:r>
              <a:rPr lang="en-GB" sz="3350" dirty="0" err="1"/>
              <a:t>представлява</a:t>
            </a:r>
            <a:r>
              <a:rPr lang="en-GB" sz="3350" dirty="0"/>
              <a:t> </a:t>
            </a:r>
            <a:r>
              <a:rPr lang="en-GB" sz="3350" dirty="0" err="1"/>
              <a:t>обект</a:t>
            </a:r>
            <a:r>
              <a:rPr lang="en-GB" sz="3350" dirty="0"/>
              <a:t> в </a:t>
            </a:r>
            <a:r>
              <a:rPr lang="en-GB" sz="3350" dirty="0" err="1"/>
              <a:t>края</a:t>
            </a:r>
            <a:r>
              <a:rPr lang="en-GB" sz="3350" dirty="0"/>
              <a:t> </a:t>
            </a:r>
            <a:r>
              <a:rPr lang="en-GB" sz="3350" dirty="0" err="1"/>
              <a:t>на</a:t>
            </a:r>
            <a:r>
              <a:rPr lang="en-GB" sz="3350" dirty="0"/>
              <a:t> </a:t>
            </a:r>
            <a:r>
              <a:rPr lang="en-GB" sz="3350" dirty="0" err="1"/>
              <a:t>низ</a:t>
            </a:r>
            <a:r>
              <a:rPr lang="en-US" sz="3350" dirty="0"/>
              <a:t>a</a:t>
            </a:r>
            <a:endParaRPr lang="bg-BG" sz="3350"/>
          </a:p>
          <a:p>
            <a:pPr marL="0" indent="0">
              <a:lnSpc>
                <a:spcPct val="114999"/>
              </a:lnSpc>
              <a:buNone/>
            </a:pPr>
            <a:endParaRPr lang="en-GB" sz="335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14999"/>
              </a:lnSpc>
              <a:buClr>
                <a:schemeClr val="tx1"/>
              </a:buClr>
            </a:pPr>
            <a:endParaRPr lang="en-GB" sz="335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60045" indent="-360045">
              <a:lnSpc>
                <a:spcPct val="114999"/>
              </a:lnSpc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Length</a:t>
            </a:r>
            <a:r>
              <a:rPr lang="en-GB" sz="3350" dirty="0"/>
              <a:t> – </a:t>
            </a:r>
            <a:r>
              <a:rPr lang="en-GB" sz="3350" dirty="0" err="1"/>
              <a:t>пази</a:t>
            </a:r>
            <a:r>
              <a:rPr lang="en-GB" sz="3350" dirty="0"/>
              <a:t> </a:t>
            </a:r>
            <a:r>
              <a:rPr lang="en-GB" sz="3350" dirty="0" err="1"/>
              <a:t>дължината</a:t>
            </a:r>
            <a:r>
              <a:rPr lang="en-GB" sz="3350" dirty="0"/>
              <a:t> </a:t>
            </a:r>
            <a:r>
              <a:rPr lang="en-GB" sz="3350" dirty="0" err="1"/>
              <a:t>на</a:t>
            </a:r>
            <a:r>
              <a:rPr lang="en-GB" sz="3350" dirty="0"/>
              <a:t> </a:t>
            </a:r>
            <a:r>
              <a:rPr lang="en-GB" sz="3350" dirty="0" err="1"/>
              <a:t>низа</a:t>
            </a:r>
            <a:r>
              <a:rPr lang="en-GB" sz="3350" dirty="0"/>
              <a:t> в </a:t>
            </a:r>
            <a:r>
              <a:rPr lang="en-GB" sz="3350" dirty="0" err="1"/>
              <a:t>буфера</a:t>
            </a:r>
            <a:endParaRPr lang="en-US" sz="3350">
              <a:cs typeface="Calibri"/>
            </a:endParaRPr>
          </a:p>
          <a:p>
            <a:pPr marL="360045" indent="-360045">
              <a:lnSpc>
                <a:spcPct val="114999"/>
              </a:lnSpc>
              <a:buClr>
                <a:schemeClr val="tx1"/>
              </a:buClr>
            </a:pPr>
            <a:endParaRPr lang="en-GB" sz="3350" dirty="0">
              <a:solidFill>
                <a:srgbClr val="234465"/>
              </a:solidFill>
              <a:cs typeface="Calibri"/>
            </a:endParaRPr>
          </a:p>
          <a:p>
            <a:pPr marL="360045" indent="-360045">
              <a:lnSpc>
                <a:spcPct val="115000"/>
              </a:lnSpc>
              <a:buClr>
                <a:schemeClr val="tx1"/>
              </a:buClr>
            </a:pPr>
            <a:endParaRPr lang="bg-BG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60045" indent="-360045">
              <a:lnSpc>
                <a:spcPct val="115000"/>
              </a:lnSpc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Clear</a:t>
            </a:r>
            <a:r>
              <a:rPr lang="en-GB" sz="3350" dirty="0">
                <a:latin typeface="Consolas"/>
              </a:rPr>
              <a:t>(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…</a:t>
            </a:r>
            <a:r>
              <a:rPr lang="en-GB" sz="3350" dirty="0">
                <a:latin typeface="Consolas"/>
              </a:rPr>
              <a:t>)</a:t>
            </a:r>
            <a:r>
              <a:rPr lang="en-GB" sz="3350" b="1" dirty="0"/>
              <a:t> </a:t>
            </a:r>
            <a:r>
              <a:rPr lang="en-GB" sz="3350" dirty="0"/>
              <a:t>– </a:t>
            </a:r>
            <a:r>
              <a:rPr lang="en-GB" sz="3350" dirty="0" err="1"/>
              <a:t>премахва</a:t>
            </a:r>
            <a:r>
              <a:rPr lang="en-GB" sz="3350" dirty="0"/>
              <a:t> </a:t>
            </a:r>
            <a:r>
              <a:rPr lang="en-GB" sz="3350" dirty="0" err="1"/>
              <a:t>всички</a:t>
            </a:r>
            <a:r>
              <a:rPr lang="en-GB" sz="3350" dirty="0"/>
              <a:t> </a:t>
            </a:r>
            <a:r>
              <a:rPr lang="en-GB" sz="3350" dirty="0" err="1"/>
              <a:t>символи</a:t>
            </a:r>
            <a:endParaRPr lang="en-GB" b="1" dirty="0" err="1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noProof="1"/>
              <a:t>Методи за StringBuilder </a:t>
            </a:r>
            <a:r>
              <a:rPr lang="en-GB" sz="3950" dirty="0"/>
              <a:t>(1)</a:t>
            </a:r>
            <a:endParaRPr lang="bg-BG" sz="3950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95400" y="2466645"/>
            <a:ext cx="10589042" cy="12334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>
                <a:solidFill>
                  <a:schemeClr val="bg1"/>
                </a:solidFill>
              </a:rPr>
              <a:t>StringBuilder</a:t>
            </a:r>
            <a:r>
              <a:rPr lang="en-GB" sz="2799" dirty="0">
                <a:solidFill>
                  <a:schemeClr val="tx1"/>
                </a:solidFill>
              </a:rPr>
              <a:t> sb = </a:t>
            </a:r>
            <a:r>
              <a:rPr lang="en-GB" sz="2799" dirty="0">
                <a:solidFill>
                  <a:schemeClr val="bg1"/>
                </a:solidFill>
              </a:rPr>
              <a:t>new StringBuilder()</a:t>
            </a:r>
            <a:r>
              <a:rPr lang="en-GB" sz="2799" dirty="0">
                <a:solidFill>
                  <a:schemeClr val="tx1"/>
                </a:solidFill>
              </a:rPr>
              <a:t>;</a:t>
            </a:r>
          </a:p>
          <a:p>
            <a:r>
              <a:rPr lang="en-GB" sz="2799" dirty="0">
                <a:solidFill>
                  <a:schemeClr val="tx1"/>
                </a:solidFill>
              </a:rPr>
              <a:t>sb.</a:t>
            </a:r>
            <a:r>
              <a:rPr lang="en-GB" sz="2799" dirty="0">
                <a:solidFill>
                  <a:schemeClr val="bg1"/>
                </a:solidFill>
              </a:rPr>
              <a:t>Append</a:t>
            </a:r>
            <a:r>
              <a:rPr lang="en-GB" sz="2799" dirty="0">
                <a:solidFill>
                  <a:schemeClr val="tx1"/>
                </a:solidFill>
              </a:rPr>
              <a:t>("Hello Peter, how are you?");</a:t>
            </a:r>
            <a:endParaRPr lang="en-GB" sz="2799" b="0" i="1" dirty="0">
              <a:solidFill>
                <a:schemeClr val="accent2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95400" y="4571703"/>
            <a:ext cx="10589042" cy="12334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>
                <a:solidFill>
                  <a:schemeClr val="tx1"/>
                </a:solidFill>
              </a:rPr>
              <a:t>sb.</a:t>
            </a:r>
            <a:r>
              <a:rPr lang="en-GB" sz="2799" dirty="0">
                <a:solidFill>
                  <a:schemeClr val="bg1"/>
                </a:solidFill>
              </a:rPr>
              <a:t>Append</a:t>
            </a:r>
            <a:r>
              <a:rPr lang="en-GB" sz="2799" dirty="0">
                <a:solidFill>
                  <a:schemeClr val="tx1"/>
                </a:solidFill>
              </a:rPr>
              <a:t>("Hello Peter, how are you?");</a:t>
            </a:r>
            <a:endParaRPr lang="bg-BG" sz="2799" dirty="0">
              <a:solidFill>
                <a:schemeClr val="tx1"/>
              </a:solidFill>
            </a:endParaRPr>
          </a:p>
          <a:p>
            <a:r>
              <a:rPr lang="en-GB" sz="2799" dirty="0">
                <a:solidFill>
                  <a:schemeClr val="tx1"/>
                </a:solidFill>
              </a:rPr>
              <a:t>Console.WriteLine(sb.</a:t>
            </a:r>
            <a:r>
              <a:rPr lang="en-GB" sz="2799" dirty="0">
                <a:solidFill>
                  <a:schemeClr val="bg1"/>
                </a:solidFill>
              </a:rPr>
              <a:t>Length</a:t>
            </a:r>
            <a:r>
              <a:rPr lang="en-GB" sz="2799" dirty="0">
                <a:solidFill>
                  <a:schemeClr val="tx1"/>
                </a:solidFill>
              </a:rPr>
              <a:t>); </a:t>
            </a:r>
            <a:r>
              <a:rPr lang="en-GB" sz="2799" i="1">
                <a:solidFill>
                  <a:schemeClr val="accent2"/>
                </a:solidFill>
              </a:rPr>
              <a:t>// 25</a:t>
            </a:r>
            <a:endParaRPr lang="en-GB" sz="2799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EF1FA9F-4F73-49B4-B172-AA8868445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67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  <a:latin typeface="Consolas"/>
              </a:rPr>
              <a:t>[</a:t>
            </a:r>
            <a:r>
              <a:rPr lang="en-GB" sz="3350" b="1" noProof="1">
                <a:solidFill>
                  <a:schemeClr val="bg1"/>
                </a:solidFill>
                <a:latin typeface="Consolas"/>
              </a:rPr>
              <a:t>int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GB" sz="3350" b="1" dirty="0" err="1">
                <a:solidFill>
                  <a:schemeClr val="bg1"/>
                </a:solidFill>
                <a:latin typeface="Consolas"/>
              </a:rPr>
              <a:t>индекс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]</a:t>
            </a:r>
            <a:r>
              <a:rPr lang="en-GB" sz="3350" dirty="0"/>
              <a:t> – </a:t>
            </a:r>
            <a:r>
              <a:rPr lang="en-US" sz="3350" dirty="0" err="1"/>
              <a:t>връща</a:t>
            </a:r>
            <a:r>
              <a:rPr lang="en-US" sz="3350" dirty="0"/>
              <a:t> </a:t>
            </a:r>
            <a:r>
              <a:rPr lang="en-US" sz="3350" dirty="0" err="1"/>
              <a:t>символ</a:t>
            </a:r>
            <a:r>
              <a:rPr lang="en-US" sz="3350" dirty="0"/>
              <a:t> </a:t>
            </a:r>
            <a:r>
              <a:rPr lang="en-US" sz="3350" dirty="0" err="1"/>
              <a:t>на</a:t>
            </a:r>
            <a:r>
              <a:rPr lang="en-US" sz="3350" dirty="0"/>
              <a:t> </a:t>
            </a:r>
            <a:r>
              <a:rPr lang="en-US" sz="3350" dirty="0" err="1"/>
              <a:t>даден</a:t>
            </a:r>
            <a:r>
              <a:rPr lang="en-US" sz="3350" dirty="0"/>
              <a:t> </a:t>
            </a:r>
            <a:r>
              <a:rPr lang="en-US" sz="3350" dirty="0" err="1"/>
              <a:t>индекс</a:t>
            </a:r>
            <a:endParaRPr lang="en-GB" sz="3350" b="1" dirty="0" err="1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GB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GB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GB" sz="2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GB" sz="3350" b="1" noProof="1">
                <a:solidFill>
                  <a:schemeClr val="bg1"/>
                </a:solidFill>
                <a:latin typeface="Consolas"/>
              </a:rPr>
              <a:t>Insert</a:t>
            </a:r>
            <a:r>
              <a:rPr lang="en-GB" sz="3350" noProof="1">
                <a:latin typeface="Consolas"/>
              </a:rPr>
              <a:t>(</a:t>
            </a:r>
            <a:r>
              <a:rPr lang="en-GB" sz="3350" b="1" noProof="1">
                <a:solidFill>
                  <a:schemeClr val="bg1"/>
                </a:solidFill>
                <a:latin typeface="Consolas"/>
              </a:rPr>
              <a:t>int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GB" sz="3350" b="1" dirty="0" err="1">
                <a:solidFill>
                  <a:schemeClr val="bg1"/>
                </a:solidFill>
                <a:latin typeface="Consolas"/>
              </a:rPr>
              <a:t>индекс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, string </a:t>
            </a:r>
            <a:r>
              <a:rPr lang="en-GB" sz="3350" b="1" dirty="0" err="1">
                <a:solidFill>
                  <a:schemeClr val="bg1"/>
                </a:solidFill>
                <a:latin typeface="Consolas"/>
              </a:rPr>
              <a:t>низ</a:t>
            </a:r>
            <a:r>
              <a:rPr lang="en-GB" sz="3350" dirty="0">
                <a:latin typeface="Consolas"/>
              </a:rPr>
              <a:t>)</a:t>
            </a:r>
            <a:r>
              <a:rPr lang="en-GB" sz="3350" b="1" dirty="0">
                <a:solidFill>
                  <a:schemeClr val="bg1"/>
                </a:solidFill>
              </a:rPr>
              <a:t> </a:t>
            </a:r>
            <a:r>
              <a:rPr lang="en-GB" sz="3350" dirty="0"/>
              <a:t>–  </a:t>
            </a:r>
            <a:r>
              <a:rPr lang="en-GB" sz="3350" dirty="0" err="1"/>
              <a:t>вмъква</a:t>
            </a:r>
            <a:r>
              <a:rPr lang="en-GB" sz="3350" dirty="0"/>
              <a:t> </a:t>
            </a:r>
            <a:r>
              <a:rPr lang="en-GB" sz="3350" dirty="0" err="1"/>
              <a:t>низ</a:t>
            </a:r>
            <a:r>
              <a:rPr lang="en-GB" sz="3350" dirty="0"/>
              <a:t> </a:t>
            </a:r>
            <a:r>
              <a:rPr lang="en-GB" sz="3350" dirty="0" err="1"/>
              <a:t>на</a:t>
            </a:r>
            <a:r>
              <a:rPr lang="en-GB" sz="3350" dirty="0"/>
              <a:t> </a:t>
            </a:r>
            <a:r>
              <a:rPr lang="en-GB" sz="3350" dirty="0" err="1"/>
              <a:t>определен</a:t>
            </a:r>
            <a:r>
              <a:rPr lang="en-GB" sz="3350" dirty="0"/>
              <a:t> </a:t>
            </a:r>
            <a:r>
              <a:rPr lang="en-GB" sz="3350" dirty="0" err="1"/>
              <a:t>индекс</a:t>
            </a:r>
            <a:endParaRPr lang="en-US" sz="335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GB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noProof="1"/>
              <a:t>Методи за StringBuilder </a:t>
            </a:r>
            <a:r>
              <a:rPr lang="en-GB" sz="3950" dirty="0"/>
              <a:t>(2)</a:t>
            </a:r>
            <a:endParaRPr lang="bg-BG" dirty="0">
              <a:cs typeface="Calibri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95400" y="1898541"/>
            <a:ext cx="10589042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StringBuilder</a:t>
            </a:r>
            <a:r>
              <a:rPr lang="en-US" sz="2600" dirty="0">
                <a:solidFill>
                  <a:schemeClr val="tx1"/>
                </a:solidFill>
              </a:rPr>
              <a:t> sb = </a:t>
            </a:r>
            <a:r>
              <a:rPr lang="en-US" sz="2600" dirty="0">
                <a:solidFill>
                  <a:schemeClr val="bg1"/>
                </a:solidFill>
              </a:rPr>
              <a:t>new StringBuilder()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sb.</a:t>
            </a:r>
            <a:r>
              <a:rPr lang="en-US" sz="2600" dirty="0">
                <a:solidFill>
                  <a:schemeClr val="bg1"/>
                </a:solidFill>
              </a:rPr>
              <a:t>Append</a:t>
            </a:r>
            <a:r>
              <a:rPr lang="en-US" sz="2600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Console.WriteLine(sb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>
                <a:solidFill>
                  <a:schemeClr val="tx1"/>
                </a:solidFill>
              </a:rPr>
              <a:t>1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>
                <a:solidFill>
                  <a:schemeClr val="tx1"/>
                </a:solidFill>
              </a:rPr>
              <a:t>); </a:t>
            </a:r>
            <a:r>
              <a:rPr lang="en-US" sz="2600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95400" y="4891283"/>
            <a:ext cx="10589042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Insert</a:t>
            </a:r>
            <a:r>
              <a:rPr lang="en-GB" sz="2600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Console.WriteLine(sb); 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8B8DF62-3701-4BB7-8FD9-CF0095661A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167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D839EE7B-CDB5-4F5A-A7E9-3D48BF24E3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Replace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стара стойност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, </a:t>
            </a:r>
            <a:r>
              <a:rPr lang="en-GB" sz="3400" b="1" dirty="0" err="1">
                <a:solidFill>
                  <a:schemeClr val="bg1"/>
                </a:solidFill>
                <a:latin typeface="Consolas"/>
              </a:rPr>
              <a:t>нова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GB" sz="3400" b="1" dirty="0" err="1">
                <a:solidFill>
                  <a:schemeClr val="bg1"/>
                </a:solidFill>
                <a:latin typeface="Consolas"/>
              </a:rPr>
              <a:t>стойност</a:t>
            </a:r>
            <a:r>
              <a:rPr lang="en-GB" sz="3400" dirty="0">
                <a:latin typeface="Consolas"/>
              </a:rPr>
              <a:t>)</a:t>
            </a:r>
            <a:r>
              <a:rPr lang="en-GB" sz="3400" dirty="0"/>
              <a:t> – </a:t>
            </a:r>
            <a:br>
              <a:rPr lang="en-GB" sz="3400" dirty="0"/>
            </a:br>
            <a:r>
              <a:rPr lang="en-GB" sz="3400" dirty="0" err="1"/>
              <a:t>заменя</a:t>
            </a:r>
            <a:r>
              <a:rPr lang="en-GB" sz="3400" dirty="0"/>
              <a:t> </a:t>
            </a:r>
            <a:r>
              <a:rPr lang="en-GB" sz="3400" dirty="0" err="1"/>
              <a:t>всички</a:t>
            </a:r>
            <a:r>
              <a:rPr lang="en-GB" sz="3400" dirty="0"/>
              <a:t> </a:t>
            </a:r>
            <a:r>
              <a:rPr lang="en-GB" sz="3400" dirty="0" err="1"/>
              <a:t>стари</a:t>
            </a:r>
            <a:r>
              <a:rPr lang="en-GB" sz="3400" dirty="0"/>
              <a:t> </a:t>
            </a:r>
            <a:r>
              <a:rPr lang="en-GB" sz="3400" dirty="0" err="1"/>
              <a:t>стойности</a:t>
            </a:r>
            <a:r>
              <a:rPr lang="en-GB" sz="3400" dirty="0"/>
              <a:t> с </a:t>
            </a:r>
            <a:r>
              <a:rPr lang="en-GB" sz="3400" dirty="0" err="1"/>
              <a:t>нова</a:t>
            </a:r>
            <a:r>
              <a:rPr lang="en-GB" sz="3400" dirty="0"/>
              <a:t> </a:t>
            </a:r>
            <a:r>
              <a:rPr lang="en-GB" sz="3400" dirty="0" err="1"/>
              <a:t>стойност</a:t>
            </a:r>
            <a:endParaRPr lang="en-GB" sz="3400" dirty="0" err="1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US" sz="32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GB" sz="3200" dirty="0">
              <a:cs typeface="Calibri"/>
            </a:endParaRPr>
          </a:p>
          <a:p>
            <a:pPr marL="457200" indent="-457200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latin typeface="Consolas"/>
              </a:rPr>
              <a:t>Т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oString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GB" sz="3400" b="1" dirty="0">
                <a:solidFill>
                  <a:schemeClr val="bg1"/>
                </a:solidFill>
              </a:rPr>
              <a:t> </a:t>
            </a:r>
            <a:r>
              <a:rPr lang="en-GB" sz="3400" dirty="0"/>
              <a:t>– </a:t>
            </a:r>
            <a:r>
              <a:rPr lang="en-GB" sz="3400" dirty="0" err="1"/>
              <a:t>връща</a:t>
            </a:r>
            <a:r>
              <a:rPr lang="en-GB" sz="3400" dirty="0"/>
              <a:t> </a:t>
            </a:r>
            <a:r>
              <a:rPr lang="en-GB" sz="3400" b="1" dirty="0" err="1">
                <a:solidFill>
                  <a:schemeClr val="bg1"/>
                </a:solidFill>
              </a:rPr>
              <a:t>низ</a:t>
            </a:r>
            <a:endParaRPr lang="en-GB" sz="3400" dirty="0" err="1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GB" sz="3950" noProof="1"/>
              <a:t>Методи за StringBuilder </a:t>
            </a:r>
            <a:r>
              <a:rPr lang="en-GB" sz="3950" dirty="0"/>
              <a:t>(3)</a:t>
            </a:r>
            <a:endParaRPr lang="bg-BG" sz="395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763501" y="4509120"/>
            <a:ext cx="10662223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>
                <a:solidFill>
                  <a:schemeClr val="tx1"/>
                </a:solidFill>
              </a:rPr>
              <a:t>string text = sb.</a:t>
            </a:r>
            <a:r>
              <a:rPr lang="en-GB" sz="2799" dirty="0">
                <a:solidFill>
                  <a:schemeClr val="bg1"/>
                </a:solidFill>
              </a:rPr>
              <a:t>ToString();</a:t>
            </a:r>
          </a:p>
          <a:p>
            <a:r>
              <a:rPr lang="en-GB" sz="2799" dirty="0">
                <a:solidFill>
                  <a:schemeClr val="tx1"/>
                </a:solidFill>
              </a:rPr>
              <a:t>Console.WriteLine(text); </a:t>
            </a:r>
          </a:p>
          <a:p>
            <a:r>
              <a:rPr lang="en-GB" sz="2799" i="1" dirty="0">
                <a:solidFill>
                  <a:schemeClr val="accent2"/>
                </a:solidFill>
              </a:rPr>
              <a:t>//</a:t>
            </a:r>
            <a:r>
              <a:rPr lang="bg-BG" sz="2799" i="1" dirty="0">
                <a:solidFill>
                  <a:schemeClr val="accent2"/>
                </a:solidFill>
              </a:rPr>
              <a:t> </a:t>
            </a:r>
            <a:r>
              <a:rPr lang="en-GB" sz="2799" i="1" dirty="0">
                <a:solidFill>
                  <a:schemeClr val="accent2"/>
                </a:solidFill>
              </a:rPr>
              <a:t>Hello George, how are you?</a:t>
            </a:r>
            <a:endParaRPr lang="bg-BG" sz="2799" i="1" dirty="0">
              <a:solidFill>
                <a:schemeClr val="accent2"/>
              </a:solidFill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E188498-BA63-4A05-BF8A-6A5C061D71A5}"/>
              </a:ext>
            </a:extLst>
          </p:cNvPr>
          <p:cNvSpPr txBox="1">
            <a:spLocks/>
          </p:cNvSpPr>
          <p:nvPr/>
        </p:nvSpPr>
        <p:spPr>
          <a:xfrm>
            <a:off x="763500" y="2433116"/>
            <a:ext cx="10665000" cy="113990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noProof="1">
                <a:solidFill>
                  <a:srgbClr val="234465"/>
                </a:solidFill>
              </a:rPr>
              <a:t>sb.</a:t>
            </a:r>
            <a:r>
              <a:rPr lang="en-US" noProof="1">
                <a:solidFill>
                  <a:srgbClr val="FFA000"/>
                </a:solidFill>
              </a:rPr>
              <a:t>Append</a:t>
            </a:r>
            <a:r>
              <a:rPr lang="en-US" noProof="1">
                <a:solidFill>
                  <a:srgbClr val="234465"/>
                </a:solidFill>
              </a:rPr>
              <a:t>("Hello Peter, how are you?");</a:t>
            </a:r>
          </a:p>
          <a:p>
            <a:pPr>
              <a:defRPr/>
            </a:pPr>
            <a:r>
              <a:rPr lang="en-US" noProof="1">
                <a:solidFill>
                  <a:srgbClr val="234465"/>
                </a:solidFill>
              </a:rPr>
              <a:t>sb.</a:t>
            </a:r>
            <a:r>
              <a:rPr lang="en-US" noProof="1">
                <a:solidFill>
                  <a:srgbClr val="FFA000"/>
                </a:solidFill>
              </a:rPr>
              <a:t>Replace</a:t>
            </a:r>
            <a:r>
              <a:rPr lang="en-US" noProof="1">
                <a:solidFill>
                  <a:srgbClr val="234465"/>
                </a:solidFill>
              </a:rPr>
              <a:t>("Peter", "George");</a:t>
            </a:r>
            <a:endParaRPr lang="en-US" noProof="1">
              <a:solidFill>
                <a:srgbClr val="FFA000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BE6CC5-647F-4CAF-8FFB-7CAEED505D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671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44363BF8-376D-0EBB-9F73-CBC68D400D2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950" dirty="0">
                <a:cs typeface="Arial"/>
              </a:rPr>
              <a:t>Определение и създаване</a:t>
            </a:r>
            <a:endParaRPr lang="bg-BG" sz="395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E4C64761-627D-1A99-C8E1-AFE554825C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 err="1">
                <a:ea typeface="+mj-lt"/>
                <a:cs typeface="+mj-lt"/>
              </a:rPr>
              <a:t>Какво</a:t>
            </a:r>
            <a:r>
              <a:rPr lang="en-GB" sz="5350" dirty="0">
                <a:ea typeface="+mj-lt"/>
                <a:cs typeface="+mj-lt"/>
              </a:rPr>
              <a:t> е </a:t>
            </a:r>
            <a:r>
              <a:rPr lang="en-GB" sz="5350" dirty="0" err="1">
                <a:ea typeface="+mj-lt"/>
                <a:cs typeface="+mj-lt"/>
              </a:rPr>
              <a:t>низ</a:t>
            </a:r>
            <a:r>
              <a:rPr lang="en-GB" sz="5350" dirty="0">
                <a:ea typeface="+mj-lt"/>
                <a:cs typeface="+mj-lt"/>
              </a:rPr>
              <a:t>?</a:t>
            </a:r>
            <a:endParaRPr lang="bg-BG" sz="5350" b="0">
              <a:ea typeface="+mj-lt"/>
              <a:cs typeface="+mj-lt"/>
            </a:endParaRPr>
          </a:p>
        </p:txBody>
      </p:sp>
      <p:grpSp>
        <p:nvGrpSpPr>
          <p:cNvPr id="13" name="Group 35">
            <a:extLst>
              <a:ext uri="{FF2B5EF4-FFF2-40B4-BE49-F238E27FC236}">
                <a16:creationId xmlns:a16="http://schemas.microsoft.com/office/drawing/2014/main" id="{BC943F23-1F1E-C484-A5DC-508323F17547}"/>
              </a:ext>
            </a:extLst>
          </p:cNvPr>
          <p:cNvGrpSpPr/>
          <p:nvPr/>
        </p:nvGrpSpPr>
        <p:grpSpPr>
          <a:xfrm>
            <a:off x="4572394" y="2438659"/>
            <a:ext cx="3640946" cy="716251"/>
            <a:chOff x="3732207" y="2381248"/>
            <a:chExt cx="3641894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5" name="Group 31">
              <a:extLst>
                <a:ext uri="{FF2B5EF4-FFF2-40B4-BE49-F238E27FC236}">
                  <a16:creationId xmlns:a16="http://schemas.microsoft.com/office/drawing/2014/main" id="{EB71AFDD-1BC2-65E4-635C-ECE7969F38AF}"/>
                </a:ext>
              </a:extLst>
            </p:cNvPr>
            <p:cNvGrpSpPr/>
            <p:nvPr/>
          </p:nvGrpSpPr>
          <p:grpSpPr>
            <a:xfrm>
              <a:off x="3732207" y="2381249"/>
              <a:ext cx="2910525" cy="716437"/>
              <a:chOff x="5103807" y="2438400"/>
              <a:chExt cx="2910525" cy="716437"/>
            </a:xfrm>
          </p:grpSpPr>
          <p:grpSp>
            <p:nvGrpSpPr>
              <p:cNvPr id="7" name="Group 26">
                <a:extLst>
                  <a:ext uri="{FF2B5EF4-FFF2-40B4-BE49-F238E27FC236}">
                    <a16:creationId xmlns:a16="http://schemas.microsoft.com/office/drawing/2014/main" id="{1A23DF23-6FBA-76EB-5847-88ABD3D3DCE7}"/>
                  </a:ext>
                </a:extLst>
              </p:cNvPr>
              <p:cNvGrpSpPr/>
              <p:nvPr/>
            </p:nvGrpSpPr>
            <p:grpSpPr>
              <a:xfrm>
                <a:off x="5103807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1" name="Rectangle 23">
                  <a:extLst>
                    <a:ext uri="{FF2B5EF4-FFF2-40B4-BE49-F238E27FC236}">
                      <a16:creationId xmlns:a16="http://schemas.microsoft.com/office/drawing/2014/main" id="{E7AD6ED0-0A7A-42DB-5B7E-5A3FFAFE7D95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24">
                  <a:extLst>
                    <a:ext uri="{FF2B5EF4-FFF2-40B4-BE49-F238E27FC236}">
                      <a16:creationId xmlns:a16="http://schemas.microsoft.com/office/drawing/2014/main" id="{69DFE546-6944-DE21-F7B6-A0D6143C794C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" name="Group 28">
                <a:extLst>
                  <a:ext uri="{FF2B5EF4-FFF2-40B4-BE49-F238E27FC236}">
                    <a16:creationId xmlns:a16="http://schemas.microsoft.com/office/drawing/2014/main" id="{1D8C3794-F1F4-C0C5-395C-C64A02DD5AE3}"/>
                  </a:ext>
                </a:extLst>
              </p:cNvPr>
              <p:cNvGrpSpPr/>
              <p:nvPr/>
            </p:nvGrpSpPr>
            <p:grpSpPr>
              <a:xfrm>
                <a:off x="6566533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9" name="Rectangle 29">
                  <a:extLst>
                    <a:ext uri="{FF2B5EF4-FFF2-40B4-BE49-F238E27FC236}">
                      <a16:creationId xmlns:a16="http://schemas.microsoft.com/office/drawing/2014/main" id="{C10EF44D-779E-CD24-7044-69065B38F945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Rectangle 30">
                  <a:extLst>
                    <a:ext uri="{FF2B5EF4-FFF2-40B4-BE49-F238E27FC236}">
                      <a16:creationId xmlns:a16="http://schemas.microsoft.com/office/drawing/2014/main" id="{4747E8D2-075C-637E-EBB5-DBAA2232EAC8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6" name="Rectangle 33">
              <a:extLst>
                <a:ext uri="{FF2B5EF4-FFF2-40B4-BE49-F238E27FC236}">
                  <a16:creationId xmlns:a16="http://schemas.microsoft.com/office/drawing/2014/main" id="{FC2CD414-7F21-3055-8CA3-C22E37AEE9E1}"/>
                </a:ext>
              </a:extLst>
            </p:cNvPr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" name="Group 35">
            <a:extLst>
              <a:ext uri="{FF2B5EF4-FFF2-40B4-BE49-F238E27FC236}">
                <a16:creationId xmlns:a16="http://schemas.microsoft.com/office/drawing/2014/main" id="{EB4F64BD-553D-B548-72F9-295BD10D4CA3}"/>
              </a:ext>
            </a:extLst>
          </p:cNvPr>
          <p:cNvGrpSpPr/>
          <p:nvPr/>
        </p:nvGrpSpPr>
        <p:grpSpPr>
          <a:xfrm>
            <a:off x="4572394" y="2438659"/>
            <a:ext cx="3640946" cy="716251"/>
            <a:chOff x="3732207" y="2381248"/>
            <a:chExt cx="3641894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15" name="Group 31">
              <a:extLst>
                <a:ext uri="{FF2B5EF4-FFF2-40B4-BE49-F238E27FC236}">
                  <a16:creationId xmlns:a16="http://schemas.microsoft.com/office/drawing/2014/main" id="{8FC2C548-7FFA-0A32-4C59-6C2957D57FCE}"/>
                </a:ext>
              </a:extLst>
            </p:cNvPr>
            <p:cNvGrpSpPr/>
            <p:nvPr/>
          </p:nvGrpSpPr>
          <p:grpSpPr>
            <a:xfrm>
              <a:off x="3732207" y="2381249"/>
              <a:ext cx="2910525" cy="716437"/>
              <a:chOff x="5103807" y="2438400"/>
              <a:chExt cx="2910525" cy="716437"/>
            </a:xfrm>
          </p:grpSpPr>
          <p:grpSp>
            <p:nvGrpSpPr>
              <p:cNvPr id="17" name="Group 26">
                <a:extLst>
                  <a:ext uri="{FF2B5EF4-FFF2-40B4-BE49-F238E27FC236}">
                    <a16:creationId xmlns:a16="http://schemas.microsoft.com/office/drawing/2014/main" id="{0D6A1185-FEDA-0DF3-DFB1-66DBA5E93533}"/>
                  </a:ext>
                </a:extLst>
              </p:cNvPr>
              <p:cNvGrpSpPr/>
              <p:nvPr/>
            </p:nvGrpSpPr>
            <p:grpSpPr>
              <a:xfrm>
                <a:off x="5103807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1" name="Rectangle 23">
                  <a:extLst>
                    <a:ext uri="{FF2B5EF4-FFF2-40B4-BE49-F238E27FC236}">
                      <a16:creationId xmlns:a16="http://schemas.microsoft.com/office/drawing/2014/main" id="{796CD2AC-E1DD-DE0F-53F1-F0502F5A53BB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Rectangle 24">
                  <a:extLst>
                    <a:ext uri="{FF2B5EF4-FFF2-40B4-BE49-F238E27FC236}">
                      <a16:creationId xmlns:a16="http://schemas.microsoft.com/office/drawing/2014/main" id="{1F4B86DD-E011-AEC7-AD12-99F2CA15191C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8" name="Group 28">
                <a:extLst>
                  <a:ext uri="{FF2B5EF4-FFF2-40B4-BE49-F238E27FC236}">
                    <a16:creationId xmlns:a16="http://schemas.microsoft.com/office/drawing/2014/main" id="{F616F7CF-7AAA-AF36-634C-D71BB71E34B2}"/>
                  </a:ext>
                </a:extLst>
              </p:cNvPr>
              <p:cNvGrpSpPr/>
              <p:nvPr/>
            </p:nvGrpSpPr>
            <p:grpSpPr>
              <a:xfrm>
                <a:off x="6566533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9" name="Rectangle 29">
                  <a:extLst>
                    <a:ext uri="{FF2B5EF4-FFF2-40B4-BE49-F238E27FC236}">
                      <a16:creationId xmlns:a16="http://schemas.microsoft.com/office/drawing/2014/main" id="{D11901C4-D458-A836-A419-21CFC9DB096B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ectangle 30">
                  <a:extLst>
                    <a:ext uri="{FF2B5EF4-FFF2-40B4-BE49-F238E27FC236}">
                      <a16:creationId xmlns:a16="http://schemas.microsoft.com/office/drawing/2014/main" id="{57A63020-D838-6C24-D3AC-B9FCF3047815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2B5AE92D-E0FB-E347-A629-8E5401442A58}"/>
                </a:ext>
              </a:extLst>
            </p:cNvPr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84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7145" y="1605613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Какво</a:t>
            </a:r>
            <a:r>
              <a:rPr lang="en-US" sz="3950" dirty="0"/>
              <a:t> </a:t>
            </a:r>
            <a:r>
              <a:rPr lang="en-US" sz="3950" dirty="0" err="1"/>
              <a:t>научихме</a:t>
            </a:r>
            <a:r>
              <a:rPr lang="en-US" sz="3950" dirty="0"/>
              <a:t> </a:t>
            </a:r>
            <a:r>
              <a:rPr lang="en-US" sz="3950" dirty="0" err="1"/>
              <a:t>днес</a:t>
            </a:r>
            <a:r>
              <a:rPr lang="en-US" sz="3950" dirty="0"/>
              <a:t>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6446" y="1341697"/>
            <a:ext cx="11719109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713101" y="1638431"/>
            <a:ext cx="11163948" cy="4167204"/>
          </a:xfrm>
          <a:prstGeom prst="rect">
            <a:avLst/>
          </a:prstGeom>
        </p:spPr>
        <p:txBody>
          <a:bodyPr vert="horz" wrap="square" lIns="107972" tIns="35991" rIns="107972" bIns="35991" rtlCol="0" anchor="t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spcBef>
                <a:spcPts val="1200"/>
              </a:spcBef>
            </a:pPr>
            <a:r>
              <a:rPr lang="en-US" sz="3600" dirty="0" err="1">
                <a:solidFill>
                  <a:schemeClr val="bg2"/>
                </a:solidFill>
              </a:rPr>
              <a:t>Низовете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</a:rPr>
              <a:t>са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</a:rPr>
              <a:t>неизменими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</a:rPr>
              <a:t>поредици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</a:rPr>
              <a:t>от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  <a:ea typeface="+mn-lt"/>
                <a:cs typeface="+mn-lt"/>
              </a:rPr>
              <a:t>unicode</a:t>
            </a:r>
            <a:r>
              <a:rPr lang="en-US" sz="360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chemeClr val="bg2"/>
                </a:solidFill>
                <a:ea typeface="+mn-lt"/>
                <a:cs typeface="+mn-lt"/>
              </a:rPr>
              <a:t>знаци</a:t>
            </a:r>
            <a:endParaRPr lang="en-US" sz="3600" dirty="0" err="1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spcBef>
                <a:spcPts val="1200"/>
              </a:spcBef>
            </a:pPr>
            <a:r>
              <a:rPr lang="en-US" sz="3600" dirty="0" err="1">
                <a:solidFill>
                  <a:schemeClr val="bg2"/>
                </a:solidFill>
              </a:rPr>
              <a:t>Методи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</a:rPr>
              <a:t>за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</a:rPr>
              <a:t>операции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</a:rPr>
              <a:t>на</a:t>
            </a:r>
            <a:r>
              <a:rPr lang="en-US" sz="3600" dirty="0">
                <a:solidFill>
                  <a:schemeClr val="bg2"/>
                </a:solidFill>
              </a:rPr>
              <a:t> </a:t>
            </a:r>
            <a:r>
              <a:rPr lang="en-US" sz="3600" dirty="0" err="1">
                <a:solidFill>
                  <a:schemeClr val="bg2"/>
                </a:solidFill>
              </a:rPr>
              <a:t>низ</a:t>
            </a:r>
            <a:endParaRPr lang="en-US" sz="3600" dirty="0" err="1">
              <a:solidFill>
                <a:schemeClr val="bg2"/>
              </a:solidFill>
              <a:cs typeface="Calibri"/>
            </a:endParaRPr>
          </a:p>
          <a:p>
            <a:pPr marL="989965" lvl="1" indent="-380365" latinLnBrk="0">
              <a:spcBef>
                <a:spcPts val="1200"/>
              </a:spcBef>
              <a:buClr>
                <a:schemeClr val="bg2"/>
              </a:buClr>
            </a:pP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Concat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IndexOf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Contains()</a:t>
            </a:r>
            <a:r>
              <a:rPr lang="en-US" sz="3400" dirty="0">
                <a:solidFill>
                  <a:schemeClr val="bg2"/>
                </a:solidFill>
              </a:rPr>
              <a:t>,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Substring()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Split()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Replace()</a:t>
            </a:r>
            <a:r>
              <a:rPr lang="en-US" sz="3400" dirty="0">
                <a:solidFill>
                  <a:schemeClr val="bg2"/>
                </a:solidFill>
              </a:rPr>
              <a:t>, …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spcBef>
                <a:spcPts val="1200"/>
              </a:spcBef>
              <a:buClr>
                <a:schemeClr val="bg2"/>
              </a:buClr>
            </a:pPr>
            <a:r>
              <a:rPr lang="en-US" sz="36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StringBuilder</a:t>
            </a:r>
            <a:r>
              <a:rPr lang="en-US" sz="3600" dirty="0">
                <a:solidFill>
                  <a:schemeClr val="bg2"/>
                </a:solidFill>
              </a:rPr>
              <a:t> </a:t>
            </a:r>
            <a:r>
              <a:rPr lang="en-US" sz="3600" dirty="0" err="1">
                <a:solidFill>
                  <a:schemeClr val="bg2"/>
                </a:solidFill>
              </a:rPr>
              <a:t>ефективно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</a:rPr>
              <a:t>изгражадане</a:t>
            </a:r>
            <a:r>
              <a:rPr lang="en-US" sz="3600" dirty="0">
                <a:solidFill>
                  <a:schemeClr val="bg2"/>
                </a:solidFill>
              </a:rPr>
              <a:t> / </a:t>
            </a:r>
            <a:r>
              <a:rPr lang="en-US" sz="3600" dirty="0" err="1">
                <a:solidFill>
                  <a:schemeClr val="bg2"/>
                </a:solidFill>
              </a:rPr>
              <a:t>модефикация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</a:rPr>
              <a:t>на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</a:rPr>
              <a:t>низ</a:t>
            </a:r>
            <a:endParaRPr lang="en-US" sz="3600" dirty="0" err="1">
              <a:solidFill>
                <a:schemeClr val="bg2"/>
              </a:solidFill>
              <a:cs typeface="Calibri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4CE0C33-101E-459A-90B8-7DFCE88FB6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8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Въпроси?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287065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/>
              <a:t>Този курс</a:t>
            </a:r>
            <a:r>
              <a:rPr lang="en-US"/>
              <a:t> (</a:t>
            </a:r>
            <a:r>
              <a:rPr lang="bg-BG"/>
              <a:t>презентации, примери, демонстрационен код, упражнения, домашни, видео и други активи</a:t>
            </a:r>
            <a:r>
              <a:rPr lang="en-US"/>
              <a:t>) </a:t>
            </a:r>
            <a:r>
              <a:rPr lang="bg-BG"/>
              <a:t>представлява</a:t>
            </a:r>
            <a:r>
              <a:rPr lang="en-US"/>
              <a:t> </a:t>
            </a:r>
            <a:r>
              <a:rPr lang="bg-BG" b="1"/>
              <a:t>защитено авторско съдържание</a:t>
            </a:r>
            <a:endParaRPr lang="en-US"/>
          </a:p>
          <a:p>
            <a:pPr>
              <a:lnSpc>
                <a:spcPct val="120000"/>
              </a:lnSpc>
            </a:pPr>
            <a:r>
              <a:rPr lang="bg-BG"/>
              <a:t>Нерегламентирано копиране</a:t>
            </a:r>
            <a:r>
              <a:rPr lang="en-US"/>
              <a:t>,</a:t>
            </a:r>
            <a:r>
              <a:rPr lang="bg-BG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СофтУни</a:t>
            </a:r>
            <a:r>
              <a:rPr lang="en-US"/>
              <a:t>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Софтуерен университет</a:t>
            </a:r>
            <a:r>
              <a:rPr lang="en-US"/>
              <a:t>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  <a:p>
            <a:pPr>
              <a:lnSpc>
                <a:spcPct val="120000"/>
              </a:lnSpc>
            </a:pP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867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400" dirty="0" err="1"/>
              <a:t>Низът</a:t>
            </a:r>
            <a:r>
              <a:rPr lang="en-US" sz="3400" dirty="0"/>
              <a:t> е </a:t>
            </a:r>
            <a:r>
              <a:rPr lang="en-US" sz="3400" dirty="0" err="1"/>
              <a:t>редица</a:t>
            </a:r>
            <a:r>
              <a:rPr lang="en-US" sz="3400" dirty="0"/>
              <a:t> </a:t>
            </a:r>
            <a:r>
              <a:rPr lang="en-US" sz="3400" dirty="0" err="1"/>
              <a:t>от</a:t>
            </a:r>
            <a:r>
              <a:rPr lang="en-US" sz="3400" dirty="0"/>
              <a:t> </a:t>
            </a:r>
            <a:r>
              <a:rPr lang="en-US" sz="3400" dirty="0" err="1"/>
              <a:t>символи</a:t>
            </a:r>
            <a:r>
              <a:rPr lang="en-US" sz="3400" dirty="0"/>
              <a:t>(</a:t>
            </a:r>
            <a:r>
              <a:rPr lang="en-US" sz="3400" dirty="0" err="1"/>
              <a:t>текст</a:t>
            </a:r>
            <a:r>
              <a:rPr lang="en-US" sz="3400" dirty="0"/>
              <a:t>)</a:t>
            </a:r>
            <a:endParaRPr lang="bg-BG" sz="335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400" dirty="0" err="1"/>
              <a:t>Низът</a:t>
            </a:r>
            <a:r>
              <a:rPr lang="en-US" sz="3400" dirty="0"/>
              <a:t> е </a:t>
            </a:r>
            <a:r>
              <a:rPr lang="en-US" sz="3400" dirty="0" err="1"/>
              <a:t>тип</a:t>
            </a:r>
            <a:r>
              <a:rPr lang="en-US" sz="3400" dirty="0"/>
              <a:t> </a:t>
            </a:r>
            <a:r>
              <a:rPr lang="en-US" sz="3400" dirty="0" err="1"/>
              <a:t>данни</a:t>
            </a:r>
            <a:r>
              <a:rPr lang="en-US" sz="3400" dirty="0"/>
              <a:t> в C#</a:t>
            </a:r>
            <a:endParaRPr lang="en-US" sz="340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200" dirty="0" err="1"/>
              <a:t>Декларира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с</a:t>
            </a:r>
            <a:r>
              <a:rPr lang="en-US" sz="3200" dirty="0">
                <a:latin typeface="Calibri"/>
                <a:cs typeface="Calibri"/>
              </a:rPr>
              <a:t> </a:t>
            </a:r>
            <a:r>
              <a:rPr lang="en-US" sz="3200" dirty="0" err="1">
                <a:latin typeface="Calibri"/>
                <a:cs typeface="Calibri"/>
              </a:rPr>
              <a:t>ключувата</a:t>
            </a:r>
            <a:r>
              <a:rPr lang="en-US" sz="3200" dirty="0">
                <a:latin typeface="Calibri"/>
                <a:cs typeface="Calibri"/>
              </a:rPr>
              <a:t> </a:t>
            </a:r>
            <a:r>
              <a:rPr lang="en-US" sz="3200" dirty="0" err="1">
                <a:latin typeface="Calibri"/>
                <a:cs typeface="Calibri"/>
              </a:rPr>
              <a:t>дума</a:t>
            </a:r>
            <a:r>
              <a:rPr lang="en-US" sz="32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200" b="1" dirty="0">
                <a:solidFill>
                  <a:schemeClr val="bg1"/>
                </a:solidFill>
                <a:latin typeface="Consolas"/>
              </a:rPr>
              <a:t>string</a:t>
            </a:r>
            <a:r>
              <a:rPr lang="en-US" sz="3200" dirty="0"/>
              <a:t> </a:t>
            </a:r>
            <a:endParaRPr lang="en-US" sz="320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200" dirty="0" err="1"/>
              <a:t>Тя</a:t>
            </a:r>
            <a:r>
              <a:rPr lang="en-US" sz="3200" dirty="0"/>
              <a:t> е </a:t>
            </a:r>
            <a:r>
              <a:rPr lang="en-US" sz="3200" dirty="0" err="1"/>
              <a:t>от</a:t>
            </a:r>
            <a:r>
              <a:rPr lang="en-US" sz="3200" dirty="0">
                <a:solidFill>
                  <a:srgbClr val="234465"/>
                </a:solidFill>
                <a:latin typeface="Calibri"/>
                <a:cs typeface="Calibri"/>
              </a:rPr>
              <a:t>  </a:t>
            </a:r>
            <a:r>
              <a:rPr lang="en-US" sz="3200" b="1" noProof="1">
                <a:solidFill>
                  <a:schemeClr val="bg1"/>
                </a:solidFill>
                <a:latin typeface="Consolas"/>
              </a:rPr>
              <a:t>System.String</a:t>
            </a:r>
            <a:r>
              <a:rPr lang="en-US" sz="3200" dirty="0"/>
              <a:t> .NET </a:t>
            </a:r>
            <a:r>
              <a:rPr lang="en-US" sz="3200" dirty="0" err="1"/>
              <a:t>тип</a:t>
            </a:r>
            <a:r>
              <a:rPr lang="en-US" sz="3200" dirty="0"/>
              <a:t> </a:t>
            </a:r>
            <a:r>
              <a:rPr lang="en-US" sz="3200" dirty="0" err="1"/>
              <a:t>данни</a:t>
            </a:r>
            <a:endParaRPr lang="en-US" sz="3200" dirty="0" err="1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400" dirty="0" err="1"/>
              <a:t>Низовете</a:t>
            </a:r>
            <a:r>
              <a:rPr lang="en-US" sz="3400" dirty="0"/>
              <a:t> </a:t>
            </a:r>
            <a:r>
              <a:rPr lang="en-US" sz="3400" dirty="0" err="1"/>
              <a:t>са</a:t>
            </a:r>
            <a:r>
              <a:rPr lang="en-US" sz="3400" dirty="0"/>
              <a:t> </a:t>
            </a:r>
            <a:r>
              <a:rPr lang="en-US" sz="3400" dirty="0" err="1"/>
              <a:t>обградени</a:t>
            </a:r>
            <a:r>
              <a:rPr lang="en-US" sz="3400" dirty="0"/>
              <a:t> в </a:t>
            </a:r>
            <a:r>
              <a:rPr lang="en-US" sz="3400" dirty="0" err="1"/>
              <a:t>кавички</a:t>
            </a:r>
            <a:r>
              <a:rPr lang="en-US" sz="3400" dirty="0"/>
              <a:t>:</a:t>
            </a:r>
            <a:endParaRPr lang="en-US" sz="34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en-US" sz="34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400" dirty="0" err="1"/>
              <a:t>Конкатенация</a:t>
            </a:r>
            <a:r>
              <a:rPr lang="en-US" sz="3400" dirty="0"/>
              <a:t> </a:t>
            </a:r>
            <a:r>
              <a:rPr lang="en-US" sz="3400" dirty="0" err="1"/>
              <a:t>на</a:t>
            </a:r>
            <a:r>
              <a:rPr lang="en-US" sz="3400" dirty="0"/>
              <a:t> </a:t>
            </a:r>
            <a:r>
              <a:rPr lang="en-US" sz="3400" dirty="0" err="1"/>
              <a:t>два</a:t>
            </a:r>
            <a:r>
              <a:rPr lang="en-US" sz="3400" dirty="0"/>
              <a:t> </a:t>
            </a:r>
            <a:r>
              <a:rPr lang="en-US" sz="3400" dirty="0" err="1"/>
              <a:t>низа</a:t>
            </a:r>
            <a:r>
              <a:rPr lang="en-US" sz="3400" dirty="0"/>
              <a:t> с </a:t>
            </a:r>
            <a:r>
              <a:rPr lang="en-US" sz="3400" b="1" dirty="0">
                <a:solidFill>
                  <a:schemeClr val="bg1"/>
                </a:solidFill>
              </a:rPr>
              <a:t>+: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Какво</a:t>
            </a:r>
            <a:r>
              <a:rPr lang="en-US" sz="3950" dirty="0"/>
              <a:t> е </a:t>
            </a:r>
            <a:r>
              <a:rPr lang="en-US" sz="3950" dirty="0" err="1"/>
              <a:t>низ</a:t>
            </a:r>
            <a:r>
              <a:rPr lang="en-US" sz="3950" dirty="0"/>
              <a:t>?</a:t>
            </a:r>
            <a:endParaRPr lang="bg-BG" sz="395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67609" y="4365104"/>
            <a:ext cx="3892447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s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=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"Hello, C#";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95604" y="5736856"/>
            <a:ext cx="5793817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1"/>
                </a:solidFill>
              </a:rPr>
              <a:t> s = "Hello" </a:t>
            </a:r>
            <a:r>
              <a:rPr lang="en-US" sz="2399" dirty="0">
                <a:solidFill>
                  <a:schemeClr val="bg1"/>
                </a:solidFill>
              </a:rPr>
              <a:t>+</a:t>
            </a:r>
            <a:r>
              <a:rPr lang="en-US" sz="2399" dirty="0">
                <a:solidFill>
                  <a:schemeClr val="tx1"/>
                </a:solidFill>
              </a:rPr>
              <a:t> " " </a:t>
            </a:r>
            <a:r>
              <a:rPr lang="en-US" sz="2399" dirty="0">
                <a:solidFill>
                  <a:schemeClr val="bg1"/>
                </a:solidFill>
              </a:rPr>
              <a:t>+</a:t>
            </a:r>
            <a:r>
              <a:rPr lang="en-US" sz="2399" dirty="0">
                <a:solidFill>
                  <a:schemeClr val="tx1"/>
                </a:solidFill>
              </a:rPr>
              <a:t> "C#";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B6A1814-B677-49CD-BFC8-FA9BB8C257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4642" y="1008630"/>
            <a:ext cx="9924553" cy="527467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600" dirty="0" err="1">
                <a:ea typeface="+mn-lt"/>
                <a:cs typeface="+mn-lt"/>
              </a:rPr>
              <a:t>Низовете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са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неизменни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(</a:t>
            </a:r>
            <a:r>
              <a:rPr lang="en-US" sz="3600" dirty="0" err="1">
                <a:ea typeface="+mn-lt"/>
                <a:cs typeface="+mn-lt"/>
              </a:rPr>
              <a:t>само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за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четене</a:t>
            </a:r>
            <a:r>
              <a:rPr lang="en-US" sz="3600" dirty="0">
                <a:ea typeface="+mn-lt"/>
                <a:cs typeface="+mn-lt"/>
              </a:rPr>
              <a:t>) </a:t>
            </a:r>
            <a:r>
              <a:rPr lang="en-US" sz="3600" dirty="0" err="1">
                <a:ea typeface="+mn-lt"/>
                <a:cs typeface="+mn-lt"/>
              </a:rPr>
              <a:t>поредици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от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символи</a:t>
            </a:r>
            <a:endParaRPr lang="bg-BG" sz="335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600" dirty="0" err="1"/>
              <a:t>Достъпват</a:t>
            </a:r>
            <a:r>
              <a:rPr lang="en-US" sz="3600" dirty="0"/>
              <a:t> </a:t>
            </a:r>
            <a:r>
              <a:rPr lang="en-US" sz="3600" dirty="0" err="1"/>
              <a:t>се</a:t>
            </a:r>
            <a:r>
              <a:rPr lang="en-US" sz="3600" dirty="0"/>
              <a:t> </a:t>
            </a:r>
            <a:r>
              <a:rPr lang="en-US" sz="3600" dirty="0" err="1"/>
              <a:t>чрез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индекс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en-US" sz="3600" dirty="0" err="1"/>
              <a:t>само</a:t>
            </a:r>
            <a:r>
              <a:rPr lang="en-US" sz="3600" dirty="0"/>
              <a:t> </a:t>
            </a:r>
            <a:r>
              <a:rPr lang="en-US" sz="3600" dirty="0" err="1"/>
              <a:t>за</a:t>
            </a:r>
            <a:r>
              <a:rPr lang="en-US" sz="3600" dirty="0"/>
              <a:t> </a:t>
            </a:r>
            <a:r>
              <a:rPr lang="en-US" sz="3600" dirty="0" err="1"/>
              <a:t>четене</a:t>
            </a:r>
            <a:r>
              <a:rPr lang="en-US" sz="3600" dirty="0"/>
              <a:t>)</a:t>
            </a:r>
            <a:endParaRPr lang="en-US" sz="360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endParaRPr lang="en-US" sz="3600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3600" dirty="0"/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600" dirty="0" err="1"/>
              <a:t>Низовете</a:t>
            </a:r>
            <a:r>
              <a:rPr lang="en-US" sz="3600" dirty="0"/>
              <a:t> </a:t>
            </a:r>
            <a:r>
              <a:rPr lang="en-US" sz="3600" dirty="0" err="1"/>
              <a:t>са</a:t>
            </a:r>
            <a:r>
              <a:rPr lang="en-US" sz="3600" dirty="0"/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unicode</a:t>
            </a:r>
            <a:r>
              <a:rPr lang="en-US" sz="3600" dirty="0"/>
              <a:t> </a:t>
            </a:r>
            <a:endParaRPr lang="en-US" sz="360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Низове</a:t>
            </a:r>
            <a:r>
              <a:rPr lang="en-US" sz="3950" dirty="0"/>
              <a:t> в C#</a:t>
            </a:r>
            <a:endParaRPr lang="bg-BG" sz="3950">
              <a:cs typeface="Calibri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95601" y="3019680"/>
            <a:ext cx="5408791" cy="16334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1"/>
                </a:solidFill>
              </a:rPr>
              <a:t> str = "Hello, C#";</a:t>
            </a:r>
          </a:p>
          <a:p>
            <a:r>
              <a:rPr lang="en-US" sz="2399" dirty="0">
                <a:solidFill>
                  <a:schemeClr val="tx1"/>
                </a:solidFill>
              </a:rPr>
              <a:t>char ch = str[2]; </a:t>
            </a:r>
            <a:r>
              <a:rPr lang="en-US" sz="2399" i="1" dirty="0">
                <a:solidFill>
                  <a:schemeClr val="accent2"/>
                </a:solidFill>
              </a:rPr>
              <a:t>// OK</a:t>
            </a:r>
          </a:p>
          <a:p>
            <a:r>
              <a:rPr lang="en-US" sz="2399" dirty="0">
                <a:solidFill>
                  <a:schemeClr val="tx1"/>
                </a:solidFill>
              </a:rPr>
              <a:t>str[2] = 'a';    </a:t>
            </a:r>
            <a:r>
              <a:rPr lang="en-US" sz="2399" i="1" dirty="0">
                <a:solidFill>
                  <a:schemeClr val="accent2"/>
                </a:solidFill>
              </a:rPr>
              <a:t>// Error!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495600" y="5343530"/>
            <a:ext cx="7992888" cy="5825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2"/>
                </a:solidFill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greeting</a:t>
            </a:r>
            <a:r>
              <a:rPr lang="en-US" sz="2399" dirty="0">
                <a:solidFill>
                  <a:schemeClr val="tx2"/>
                </a:solidFill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=</a:t>
            </a:r>
            <a:r>
              <a:rPr lang="en-US" sz="2399" dirty="0">
                <a:solidFill>
                  <a:schemeClr val="tx2"/>
                </a:solidFill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"</a:t>
            </a:r>
            <a:r>
              <a:rPr lang="ja-JP" altLang="en-US" sz="2399" dirty="0">
                <a:solidFill>
                  <a:schemeClr val="tx1"/>
                </a:solidFill>
              </a:rPr>
              <a:t>你好</a:t>
            </a:r>
            <a:r>
              <a:rPr lang="en-US" sz="2399" dirty="0">
                <a:solidFill>
                  <a:schemeClr val="tx1"/>
                </a:solidFill>
              </a:rPr>
              <a:t>"; </a:t>
            </a:r>
            <a:r>
              <a:rPr lang="en-US" sz="2399" i="1" dirty="0">
                <a:solidFill>
                  <a:schemeClr val="accent2"/>
                </a:solidFill>
              </a:rPr>
              <a:t>// (lí-hó) Taiwanese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BB5BFF5-3EF3-4381-91F5-473EAE8193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7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 err="1">
                <a:ea typeface="+mn-lt"/>
                <a:cs typeface="+mn-lt"/>
              </a:rPr>
              <a:t>Низът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се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инициализиране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чрез</a:t>
            </a:r>
            <a:r>
              <a:rPr lang="en-US" sz="3350" dirty="0"/>
              <a:t> </a:t>
            </a:r>
            <a:r>
              <a:rPr lang="en-US" sz="3350" dirty="0" err="1"/>
              <a:t>итерацията</a:t>
            </a:r>
            <a:r>
              <a:rPr lang="en-US" sz="3350" dirty="0"/>
              <a:t>:</a:t>
            </a:r>
            <a:endParaRPr lang="bg-BG" sz="335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r>
              <a:rPr lang="en-US" sz="3350" dirty="0" err="1"/>
              <a:t>Четене</a:t>
            </a:r>
            <a:r>
              <a:rPr lang="en-US" sz="3350" dirty="0"/>
              <a:t> </a:t>
            </a:r>
            <a:r>
              <a:rPr lang="en-US" sz="3350" dirty="0" err="1"/>
              <a:t>на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низ</a:t>
            </a:r>
            <a:r>
              <a:rPr lang="en-US" sz="3350" dirty="0"/>
              <a:t> </a:t>
            </a:r>
            <a:r>
              <a:rPr lang="en-US" sz="3350" dirty="0" err="1"/>
              <a:t>от</a:t>
            </a:r>
            <a:r>
              <a:rPr lang="en-US" sz="3350" dirty="0"/>
              <a:t> </a:t>
            </a:r>
            <a:r>
              <a:rPr lang="en-US" sz="3350" dirty="0" err="1"/>
              <a:t>конзолата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360045" indent="-360045">
              <a:spcBef>
                <a:spcPts val="2999"/>
              </a:spcBef>
            </a:pPr>
            <a:r>
              <a:rPr lang="en-US" sz="3350" dirty="0" err="1"/>
              <a:t>Конвентиране</a:t>
            </a:r>
            <a:r>
              <a:rPr lang="en-US" sz="3350" dirty="0"/>
              <a:t> </a:t>
            </a:r>
            <a:r>
              <a:rPr lang="en-US" sz="3350" dirty="0" err="1"/>
              <a:t>на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низ</a:t>
            </a:r>
            <a:r>
              <a:rPr lang="en-US" sz="3350" dirty="0"/>
              <a:t> в </a:t>
            </a:r>
            <a:r>
              <a:rPr lang="en-US" sz="3350" b="1" dirty="0" err="1">
                <a:solidFill>
                  <a:schemeClr val="bg1"/>
                </a:solidFill>
              </a:rPr>
              <a:t>масив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от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чар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>
                <a:ea typeface="+mj-lt"/>
                <a:cs typeface="+mj-lt"/>
              </a:rPr>
              <a:t>Инициализиране </a:t>
            </a:r>
            <a:r>
              <a:rPr lang="en-GB" sz="3950" dirty="0" err="1"/>
              <a:t>на</a:t>
            </a:r>
            <a:r>
              <a:rPr lang="en-GB" sz="3950" dirty="0"/>
              <a:t> </a:t>
            </a:r>
            <a:r>
              <a:rPr lang="en-GB" sz="3950" dirty="0" err="1"/>
              <a:t>низ</a:t>
            </a:r>
            <a:endParaRPr lang="bg-BG" sz="3950">
              <a:cs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6106" y="1849196"/>
            <a:ext cx="5104070" cy="54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str = "Hello, C#";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60498" y="3193865"/>
            <a:ext cx="6703854" cy="996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66426" y="4795476"/>
            <a:ext cx="8354111" cy="188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str =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new string(new char[] {'</a:t>
            </a:r>
            <a:r>
              <a:rPr lang="en-US" sz="27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7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7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'});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799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799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724B891-A9FB-4273-A3DF-AFBB182C5D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5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0924055D-6D8C-94C1-F662-E08900EC916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950" dirty="0">
                <a:cs typeface="Arial"/>
              </a:rPr>
              <a:t>Конкатенация, </a:t>
            </a:r>
            <a:r>
              <a:rPr lang="bg-BG" sz="3950" dirty="0" err="1">
                <a:cs typeface="Arial"/>
              </a:rPr>
              <a:t>подниз</a:t>
            </a:r>
            <a:r>
              <a:rPr lang="bg-BG" sz="3950" dirty="0">
                <a:cs typeface="Arial"/>
              </a:rPr>
              <a:t> и методи</a:t>
            </a:r>
            <a:endParaRPr lang="bg-BG" sz="3950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FA893837-BC05-655B-B927-EB41C3893E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 err="1">
                <a:ea typeface="+mj-lt"/>
                <a:cs typeface="+mj-lt"/>
              </a:rPr>
              <a:t>Манипулиране</a:t>
            </a:r>
            <a:r>
              <a:rPr lang="en-GB" sz="5350" dirty="0">
                <a:ea typeface="+mj-lt"/>
                <a:cs typeface="+mj-lt"/>
              </a:rPr>
              <a:t> </a:t>
            </a:r>
            <a:r>
              <a:rPr lang="en-GB" sz="5350" dirty="0" err="1">
                <a:ea typeface="+mj-lt"/>
                <a:cs typeface="+mj-lt"/>
              </a:rPr>
              <a:t>на</a:t>
            </a:r>
            <a:r>
              <a:rPr lang="en-GB" sz="5350" dirty="0">
                <a:ea typeface="+mj-lt"/>
                <a:cs typeface="+mj-lt"/>
              </a:rPr>
              <a:t> </a:t>
            </a:r>
            <a:r>
              <a:rPr lang="en-GB" sz="5350" dirty="0" err="1">
                <a:ea typeface="+mj-lt"/>
                <a:cs typeface="+mj-lt"/>
              </a:rPr>
              <a:t>низ</a:t>
            </a:r>
            <a:endParaRPr lang="bg-BG" sz="5350" b="0">
              <a:ea typeface="+mj-lt"/>
              <a:cs typeface="+mj-lt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C686FC39-C94F-D75B-5EBB-DE0FE8FF7C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758" y="1524496"/>
            <a:ext cx="2590125" cy="222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0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EDDD18C-3C8E-4AB3-866F-5897C1300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err="1"/>
              <a:t>Използваме</a:t>
            </a:r>
            <a:r>
              <a:rPr lang="en-US" sz="3600" dirty="0"/>
              <a:t> </a:t>
            </a:r>
            <a:r>
              <a:rPr lang="en-US" sz="3600" b="1" dirty="0">
                <a:solidFill>
                  <a:srgbClr val="FFA000"/>
                </a:solidFill>
                <a:latin typeface="Consolas"/>
              </a:rPr>
              <a:t>+</a:t>
            </a:r>
            <a:r>
              <a:rPr lang="en-US" sz="3600" b="1" dirty="0">
                <a:solidFill>
                  <a:srgbClr val="234465"/>
                </a:solidFill>
              </a:rPr>
              <a:t> </a:t>
            </a:r>
            <a:r>
              <a:rPr lang="en-US" sz="3600" dirty="0" err="1"/>
              <a:t>или</a:t>
            </a:r>
            <a:r>
              <a:rPr lang="en-US" sz="3600" dirty="0"/>
              <a:t> </a:t>
            </a:r>
            <a:r>
              <a:rPr lang="en-US" sz="3600" b="1" dirty="0">
                <a:solidFill>
                  <a:srgbClr val="FFA000"/>
                </a:solidFill>
                <a:latin typeface="Consolas"/>
              </a:rPr>
              <a:t>+=</a:t>
            </a:r>
            <a:endParaRPr lang="en-US" sz="3600" b="1" dirty="0">
              <a:solidFill>
                <a:srgbClr val="234465"/>
              </a:solidFill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bg-BG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GB" sz="3600" dirty="0" err="1">
                <a:latin typeface="Calibri"/>
                <a:cs typeface="Calibri"/>
              </a:rPr>
              <a:t>Използване</a:t>
            </a:r>
            <a:r>
              <a:rPr lang="en-GB" sz="3600" dirty="0">
                <a:latin typeface="Calibri"/>
                <a:cs typeface="Calibri"/>
              </a:rPr>
              <a:t> </a:t>
            </a:r>
            <a:r>
              <a:rPr lang="en-GB" sz="3600" dirty="0" err="1">
                <a:latin typeface="Calibri"/>
                <a:cs typeface="Calibri"/>
              </a:rPr>
              <a:t>на</a:t>
            </a:r>
            <a:r>
              <a:rPr lang="en-GB" sz="3600" dirty="0">
                <a:latin typeface="Calibri"/>
                <a:cs typeface="Calibri"/>
              </a:rPr>
              <a:t> </a:t>
            </a:r>
            <a:r>
              <a:rPr lang="en-GB" sz="3600" dirty="0" err="1">
                <a:latin typeface="Calibri"/>
                <a:cs typeface="Calibri"/>
              </a:rPr>
              <a:t>метода</a:t>
            </a:r>
            <a:r>
              <a:rPr lang="en-GB" sz="36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GB" sz="3600" b="1" noProof="1">
                <a:solidFill>
                  <a:srgbClr val="FFA000"/>
                </a:solidFill>
                <a:latin typeface="Consolas"/>
              </a:rPr>
              <a:t>Concat</a:t>
            </a:r>
            <a:r>
              <a:rPr lang="en-GB" sz="3600" b="1" dirty="0">
                <a:solidFill>
                  <a:srgbClr val="FFA000"/>
                </a:solidFill>
                <a:latin typeface="Consolas"/>
              </a:rPr>
              <a:t>()</a:t>
            </a:r>
            <a:endParaRPr lang="en-GB" sz="3600" b="1" dirty="0">
              <a:solidFill>
                <a:srgbClr val="FFA000"/>
              </a:solidFill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62BB45FD-E07F-4F12-A9F4-17724828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Конкатенация</a:t>
            </a:r>
            <a:endParaRPr lang="bg-BG" dirty="0" err="1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4884C88-A5E8-4DB8-BA46-66CED6DB0B84}"/>
              </a:ext>
            </a:extLst>
          </p:cNvPr>
          <p:cNvSpPr txBox="1">
            <a:spLocks/>
          </p:cNvSpPr>
          <p:nvPr/>
        </p:nvSpPr>
        <p:spPr>
          <a:xfrm>
            <a:off x="767408" y="1844674"/>
            <a:ext cx="7582876" cy="100826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defRPr/>
            </a:pPr>
            <a:r>
              <a:rPr lang="en-US" sz="2400" dirty="0">
                <a:solidFill>
                  <a:srgbClr val="FFA000"/>
                </a:solidFill>
              </a:rPr>
              <a:t>string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/>
              <a:t>text = </a:t>
            </a:r>
            <a:r>
              <a:rPr lang="en-US" sz="2400" dirty="0">
                <a:solidFill>
                  <a:srgbClr val="FFA000"/>
                </a:solidFill>
              </a:rPr>
              <a:t>"Hello"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+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"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"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+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"world</a:t>
            </a:r>
            <a:r>
              <a:rPr lang="en-US" sz="2400" dirty="0"/>
              <a:t>!</a:t>
            </a:r>
            <a:r>
              <a:rPr lang="en-US" sz="2400" dirty="0">
                <a:solidFill>
                  <a:srgbClr val="FFA000"/>
                </a:solidFill>
              </a:rPr>
              <a:t>"</a:t>
            </a:r>
            <a:r>
              <a:rPr lang="en-US" sz="2400" dirty="0"/>
              <a:t>; </a:t>
            </a:r>
            <a:br>
              <a:rPr lang="en-US" sz="2400" dirty="0">
                <a:solidFill>
                  <a:srgbClr val="234465"/>
                </a:solidFill>
              </a:rPr>
            </a:br>
            <a:r>
              <a:rPr lang="en-US" sz="2400" i="1" dirty="0">
                <a:solidFill>
                  <a:srgbClr val="00B050"/>
                </a:solidFill>
              </a:rPr>
              <a:t>// "Hello, world!"</a:t>
            </a:r>
            <a:endParaRPr lang="en-US" sz="2400" dirty="0">
              <a:solidFill>
                <a:srgbClr val="234465"/>
              </a:solidFill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14DD657-887E-4CBA-865A-F36A61667E38}"/>
              </a:ext>
            </a:extLst>
          </p:cNvPr>
          <p:cNvSpPr txBox="1">
            <a:spLocks/>
          </p:cNvSpPr>
          <p:nvPr/>
        </p:nvSpPr>
        <p:spPr>
          <a:xfrm>
            <a:off x="767408" y="4725145"/>
            <a:ext cx="7582876" cy="192626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>
                <a:solidFill>
                  <a:schemeClr val="tx1"/>
                </a:solidFill>
              </a:rPr>
              <a:t>string </a:t>
            </a:r>
            <a:r>
              <a:rPr lang="en-US" sz="2400">
                <a:solidFill>
                  <a:schemeClr val="bg1"/>
                </a:solidFill>
              </a:rPr>
              <a:t>greet</a:t>
            </a:r>
            <a:r>
              <a:rPr lang="en-US" sz="2400">
                <a:solidFill>
                  <a:schemeClr val="tx1"/>
                </a:solidFill>
              </a:rPr>
              <a:t> = "Hello, ";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>
                <a:solidFill>
                  <a:schemeClr val="tx1"/>
                </a:solidFill>
              </a:rPr>
              <a:t>string </a:t>
            </a:r>
            <a:r>
              <a:rPr lang="en-US" sz="2400">
                <a:solidFill>
                  <a:schemeClr val="bg1"/>
                </a:solidFill>
              </a:rPr>
              <a:t>name</a:t>
            </a:r>
            <a:r>
              <a:rPr lang="en-US" sz="2400">
                <a:solidFill>
                  <a:schemeClr val="tx1"/>
                </a:solidFill>
              </a:rPr>
              <a:t> = "John";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>
                <a:solidFill>
                  <a:schemeClr val="tx1"/>
                </a:solidFill>
              </a:rPr>
              <a:t>string result = string.</a:t>
            </a:r>
            <a:r>
              <a:rPr lang="en-US" sz="2400">
                <a:solidFill>
                  <a:schemeClr val="bg1"/>
                </a:solidFill>
              </a:rPr>
              <a:t>Concat</a:t>
            </a:r>
            <a:r>
              <a:rPr lang="en-US" sz="2400">
                <a:solidFill>
                  <a:schemeClr val="tx1"/>
                </a:solidFill>
              </a:rPr>
              <a:t>(greet, name);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>
                <a:solidFill>
                  <a:schemeClr val="tx1"/>
                </a:solidFill>
              </a:rPr>
              <a:t>Console.WriteLine(result);</a:t>
            </a:r>
            <a:r>
              <a:rPr lang="en-US" sz="2400">
                <a:solidFill>
                  <a:srgbClr val="234465"/>
                </a:solidFill>
              </a:rPr>
              <a:t> </a:t>
            </a:r>
            <a:r>
              <a:rPr lang="en-US" sz="2400" i="1">
                <a:solidFill>
                  <a:srgbClr val="00B050"/>
                </a:solidFill>
              </a:rPr>
              <a:t>//"Hello, John"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8597FAB-81AA-4D15-8023-5AFB154002FF}"/>
              </a:ext>
            </a:extLst>
          </p:cNvPr>
          <p:cNvSpPr txBox="1">
            <a:spLocks/>
          </p:cNvSpPr>
          <p:nvPr/>
        </p:nvSpPr>
        <p:spPr>
          <a:xfrm>
            <a:off x="767408" y="2996953"/>
            <a:ext cx="7581676" cy="1033717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2400">
                <a:solidFill>
                  <a:srgbClr val="FFA000"/>
                </a:solidFill>
              </a:rPr>
              <a:t>string</a:t>
            </a:r>
            <a:r>
              <a:rPr lang="en-GB" sz="24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GB" sz="2400">
                <a:solidFill>
                  <a:schemeClr val="tx1"/>
                </a:solidFill>
              </a:rPr>
              <a:t>text = </a:t>
            </a:r>
            <a:r>
              <a:rPr lang="en-GB" sz="2400">
                <a:solidFill>
                  <a:srgbClr val="FFA000"/>
                </a:solidFill>
              </a:rPr>
              <a:t>"Hello, "</a:t>
            </a:r>
            <a:r>
              <a:rPr lang="en-GB" sz="240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2400">
                <a:solidFill>
                  <a:schemeClr val="tx1"/>
                </a:solidFill>
              </a:rPr>
              <a:t>text</a:t>
            </a:r>
            <a:r>
              <a:rPr lang="en-GB" sz="24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GB" sz="2400">
                <a:solidFill>
                  <a:srgbClr val="FFA000"/>
                </a:solidFill>
              </a:rPr>
              <a:t>+=</a:t>
            </a:r>
            <a:r>
              <a:rPr lang="en-GB" sz="24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GB" sz="2400">
                <a:solidFill>
                  <a:srgbClr val="FFA000"/>
                </a:solidFill>
              </a:rPr>
              <a:t>"John"</a:t>
            </a:r>
            <a:r>
              <a:rPr lang="en-GB" sz="2400">
                <a:solidFill>
                  <a:schemeClr val="tx1"/>
                </a:solidFill>
              </a:rPr>
              <a:t>;</a:t>
            </a:r>
            <a:r>
              <a:rPr lang="en-GB" sz="2400">
                <a:solidFill>
                  <a:srgbClr val="234465"/>
                </a:solidFill>
              </a:rPr>
              <a:t> </a:t>
            </a:r>
            <a:r>
              <a:rPr lang="en-GB" sz="2400" i="1">
                <a:solidFill>
                  <a:srgbClr val="00B050"/>
                </a:solidFill>
              </a:rPr>
              <a:t>//"Hello, John"</a:t>
            </a:r>
          </a:p>
        </p:txBody>
      </p:sp>
      <p:pic>
        <p:nvPicPr>
          <p:cNvPr id="11" name="Picture 2" descr="https://www.iconspng.com/uploads/man-hello/man-hello.png">
            <a:extLst>
              <a:ext uri="{FF2B5EF4-FFF2-40B4-BE49-F238E27FC236}">
                <a16:creationId xmlns:a16="http://schemas.microsoft.com/office/drawing/2014/main" id="{EF4BDF4C-7540-418E-B789-E8FDD4E96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8" y="1607950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F3B99290-3004-494F-994E-E812B68216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782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 err="1"/>
              <a:t>Прочетете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масив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от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низ</a:t>
            </a:r>
            <a:endParaRPr lang="bg-BG">
              <a:solidFill>
                <a:schemeClr val="bg1"/>
              </a:solidFill>
            </a:endParaRPr>
          </a:p>
          <a:p>
            <a:pPr marL="360045" indent="-360045"/>
            <a:r>
              <a:rPr lang="en-US" sz="3600" dirty="0" err="1">
                <a:solidFill>
                  <a:srgbClr val="234465"/>
                </a:solidFill>
                <a:cs typeface="Calibri"/>
              </a:rPr>
              <a:t>Повторете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600" dirty="0" err="1">
                <a:solidFill>
                  <a:srgbClr val="234465"/>
                </a:solidFill>
                <a:cs typeface="Calibri"/>
              </a:rPr>
              <a:t>думата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n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600" dirty="0" err="1">
                <a:solidFill>
                  <a:srgbClr val="234465"/>
                </a:solidFill>
                <a:cs typeface="Calibri"/>
              </a:rPr>
              <a:t>пъти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, </a:t>
            </a:r>
            <a:r>
              <a:rPr lang="en-US" sz="3600" dirty="0" err="1">
                <a:solidFill>
                  <a:srgbClr val="234465"/>
                </a:solidFill>
                <a:cs typeface="Calibri"/>
              </a:rPr>
              <a:t>където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n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е </a:t>
            </a:r>
            <a:r>
              <a:rPr lang="en-US" sz="3600" dirty="0" err="1">
                <a:solidFill>
                  <a:srgbClr val="234465"/>
                </a:solidFill>
                <a:cs typeface="Calibri"/>
              </a:rPr>
              <a:t>дължината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600" dirty="0" err="1">
                <a:solidFill>
                  <a:srgbClr val="234465"/>
                </a:solidFill>
                <a:cs typeface="Calibri"/>
              </a:rPr>
              <a:t>на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600" dirty="0" err="1">
                <a:solidFill>
                  <a:srgbClr val="234465"/>
                </a:solidFill>
                <a:cs typeface="Calibri"/>
              </a:rPr>
              <a:t>низа</a:t>
            </a:r>
            <a:endParaRPr lang="en-US" sz="36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>
                <a:ea typeface="+mj-lt"/>
                <a:cs typeface="+mj-lt"/>
              </a:rPr>
              <a:t>Повтаряне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низове</a:t>
            </a:r>
            <a:endParaRPr lang="en-US" sz="3950"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BD55F0-61AB-4EE0-9987-C178BD8D292B}"/>
              </a:ext>
            </a:extLst>
          </p:cNvPr>
          <p:cNvGrpSpPr/>
          <p:nvPr/>
        </p:nvGrpSpPr>
        <p:grpSpPr>
          <a:xfrm>
            <a:off x="2443016" y="2877277"/>
            <a:ext cx="7461992" cy="556519"/>
            <a:chOff x="2055812" y="3150668"/>
            <a:chExt cx="7463936" cy="556664"/>
          </a:xfrm>
        </p:grpSpPr>
        <p:sp>
          <p:nvSpPr>
            <p:cNvPr id="7" name="Text Placeholder 6">
              <a:extLst>
                <a:ext uri="{FF2B5EF4-FFF2-40B4-BE49-F238E27FC236}">
                  <a16:creationId xmlns:a16="http://schemas.microsoft.com/office/drawing/2014/main" id="{90218C0A-1147-47CE-9290-BDCDB8E00991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99" dirty="0">
                  <a:solidFill>
                    <a:schemeClr val="tx1"/>
                  </a:solidFill>
                </a:rPr>
                <a:t>hi abc add</a:t>
              </a:r>
            </a:p>
          </p:txBody>
        </p:sp>
        <p:sp>
          <p:nvSpPr>
            <p:cNvPr id="9" name="Text Placeholder 6">
              <a:extLst>
                <a:ext uri="{FF2B5EF4-FFF2-40B4-BE49-F238E27FC236}">
                  <a16:creationId xmlns:a16="http://schemas.microsoft.com/office/drawing/2014/main" id="{079F40E5-F5D4-411C-B722-7217C5DA075F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99" dirty="0">
                  <a:solidFill>
                    <a:schemeClr val="tx1"/>
                  </a:solidFill>
                </a:rPr>
                <a:t>hihiabcabcabcaddaddadd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1149D02-C691-40D1-B5C7-4CE47F003239}"/>
                </a:ext>
              </a:extLst>
            </p:cNvPr>
            <p:cNvSpPr/>
            <p:nvPr/>
          </p:nvSpPr>
          <p:spPr bwMode="auto">
            <a:xfrm>
              <a:off x="4599240" y="3202633"/>
              <a:ext cx="685800" cy="46166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72C02-0D5E-4F30-BA85-0259F2A43AD5}"/>
              </a:ext>
            </a:extLst>
          </p:cNvPr>
          <p:cNvGrpSpPr/>
          <p:nvPr/>
        </p:nvGrpSpPr>
        <p:grpSpPr>
          <a:xfrm>
            <a:off x="2443016" y="3928680"/>
            <a:ext cx="7461992" cy="556519"/>
            <a:chOff x="2055812" y="3150668"/>
            <a:chExt cx="7463936" cy="556664"/>
          </a:xfrm>
        </p:grpSpPr>
        <p:sp>
          <p:nvSpPr>
            <p:cNvPr id="13" name="Text Placeholder 6">
              <a:extLst>
                <a:ext uri="{FF2B5EF4-FFF2-40B4-BE49-F238E27FC236}">
                  <a16:creationId xmlns:a16="http://schemas.microsoft.com/office/drawing/2014/main" id="{6861BC3B-F76B-4BDD-9561-7A641010F467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99" dirty="0">
                  <a:solidFill>
                    <a:schemeClr val="tx1"/>
                  </a:solidFill>
                </a:rPr>
                <a:t>work</a:t>
              </a:r>
            </a:p>
          </p:txBody>
        </p:sp>
        <p:sp>
          <p:nvSpPr>
            <p:cNvPr id="14" name="Text Placeholder 6">
              <a:extLst>
                <a:ext uri="{FF2B5EF4-FFF2-40B4-BE49-F238E27FC236}">
                  <a16:creationId xmlns:a16="http://schemas.microsoft.com/office/drawing/2014/main" id="{BEC4A38A-68C2-437B-A237-BFCC1D2EA22E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99" dirty="0">
                  <a:solidFill>
                    <a:schemeClr val="tx1"/>
                  </a:solidFill>
                </a:rPr>
                <a:t>workworkworkwork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58C7A4-0C2A-428F-A711-41751689B7BB}"/>
              </a:ext>
            </a:extLst>
          </p:cNvPr>
          <p:cNvGrpSpPr/>
          <p:nvPr/>
        </p:nvGrpSpPr>
        <p:grpSpPr>
          <a:xfrm>
            <a:off x="2443016" y="4980083"/>
            <a:ext cx="7461992" cy="556519"/>
            <a:chOff x="2055812" y="3150668"/>
            <a:chExt cx="7463936" cy="556664"/>
          </a:xfrm>
        </p:grpSpPr>
        <p:sp>
          <p:nvSpPr>
            <p:cNvPr id="17" name="Text Placeholder 6">
              <a:extLst>
                <a:ext uri="{FF2B5EF4-FFF2-40B4-BE49-F238E27FC236}">
                  <a16:creationId xmlns:a16="http://schemas.microsoft.com/office/drawing/2014/main" id="{39D14F1B-CC54-46F8-93DA-09EA06CD56DA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99" dirty="0">
                  <a:solidFill>
                    <a:schemeClr val="tx1"/>
                  </a:solidFill>
                </a:rPr>
                <a:t>ball</a:t>
              </a:r>
            </a:p>
          </p:txBody>
        </p:sp>
        <p:sp>
          <p:nvSpPr>
            <p:cNvPr id="18" name="Text Placeholder 6">
              <a:extLst>
                <a:ext uri="{FF2B5EF4-FFF2-40B4-BE49-F238E27FC236}">
                  <a16:creationId xmlns:a16="http://schemas.microsoft.com/office/drawing/2014/main" id="{32876783-7718-43E5-B5FC-D5A020A6726A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99" dirty="0">
                  <a:solidFill>
                    <a:schemeClr val="tx1"/>
                  </a:solidFill>
                </a:rPr>
                <a:t>ballballballball</a:t>
              </a:r>
            </a:p>
          </p:txBody>
        </p:sp>
      </p:grpSp>
      <p:sp>
        <p:nvSpPr>
          <p:cNvPr id="22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5782" y="3974808"/>
            <a:ext cx="685621" cy="46154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85782" y="5027571"/>
            <a:ext cx="685621" cy="46154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21B864C-BD67-4B87-9A2C-39FBC3408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3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3277</TotalTime>
  <Words>1973</Words>
  <Application>Microsoft Office PowerPoint</Application>
  <PresentationFormat>Широк екран</PresentationFormat>
  <Paragraphs>347</Paragraphs>
  <Slides>32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32</vt:i4>
      </vt:variant>
    </vt:vector>
  </HeadingPairs>
  <TitlesOfParts>
    <vt:vector size="33" baseType="lpstr">
      <vt:lpstr>SoftUni</vt:lpstr>
      <vt:lpstr>Низ и текстови операции</vt:lpstr>
      <vt:lpstr>Съдържание</vt:lpstr>
      <vt:lpstr>Какво е низ?</vt:lpstr>
      <vt:lpstr>Какво е низ?</vt:lpstr>
      <vt:lpstr>Низове в C#</vt:lpstr>
      <vt:lpstr>Инициализиране на низ</vt:lpstr>
      <vt:lpstr>Манипулиране на низ</vt:lpstr>
      <vt:lpstr>Конкатенация</vt:lpstr>
      <vt:lpstr>Задача: Повтаряне на низове</vt:lpstr>
      <vt:lpstr>Решение: Повтаряне на низове</vt:lpstr>
      <vt:lpstr>Търсене(1)</vt:lpstr>
      <vt:lpstr>Търсене(2)</vt:lpstr>
      <vt:lpstr>Подниз</vt:lpstr>
      <vt:lpstr>Задача: Подниз</vt:lpstr>
      <vt:lpstr>Решение: Подниз</vt:lpstr>
      <vt:lpstr>Splitting (1)</vt:lpstr>
      <vt:lpstr>Splitting (2)</vt:lpstr>
      <vt:lpstr>Splitting (3)</vt:lpstr>
      <vt:lpstr>Replacing</vt:lpstr>
      <vt:lpstr>Задача: Текст филтър</vt:lpstr>
      <vt:lpstr>Решение: Текст филтър</vt:lpstr>
      <vt:lpstr>Използване на класа StringBuilder </vt:lpstr>
      <vt:lpstr>Какво е StringBuilder?</vt:lpstr>
      <vt:lpstr>Употреба на класа StringBuilder</vt:lpstr>
      <vt:lpstr>Конкатенация и StringBuilder (1)</vt:lpstr>
      <vt:lpstr>Конкатенация и StringBuilder (2)</vt:lpstr>
      <vt:lpstr>Методи за StringBuilder (1)</vt:lpstr>
      <vt:lpstr>Методи за StringBuilder (2)</vt:lpstr>
      <vt:lpstr>Методи за StringBuilder (3)</vt:lpstr>
      <vt:lpstr>Какво научихме днес? 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and text Processing</dc:title>
  <dc:subject>Technology Fundamentals – Practical Training Course @ SoftUni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453</cp:revision>
  <dcterms:created xsi:type="dcterms:W3CDTF">2018-05-23T13:08:44Z</dcterms:created>
  <dcterms:modified xsi:type="dcterms:W3CDTF">2023-01-30T21:58:50Z</dcterms:modified>
  <cp:category>programming; education; software engineering; software development</cp:category>
</cp:coreProperties>
</file>